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0287000" cx="18288000"/>
  <p:notesSz cx="6858000" cy="9144000"/>
  <p:embeddedFontLst>
    <p:embeddedFont>
      <p:font typeface="Montserrat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4" roundtripDataSignature="AMtx7mj/Uckoq7HACPTQjMFteC2R9vnv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regular.fntdata"/><Relationship Id="rId11" Type="http://schemas.openxmlformats.org/officeDocument/2006/relationships/slide" Target="slides/slide6.xml"/><Relationship Id="rId22" Type="http://schemas.openxmlformats.org/officeDocument/2006/relationships/font" Target="fonts/Montserrat-italic.fntdata"/><Relationship Id="rId10" Type="http://schemas.openxmlformats.org/officeDocument/2006/relationships/slide" Target="slides/slide5.xml"/><Relationship Id="rId21" Type="http://schemas.openxmlformats.org/officeDocument/2006/relationships/font" Target="fonts/Montserrat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a5092ce77c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g1a5092ce77c_0_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a5092ce77c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g1a5092ce77c_0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a5092ce77c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g1a5092ce77c_0_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a5092ce77c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g1a5092ce77c_0_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a5092ce77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g1a5092ce77c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a5092ce7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g1a5092ce77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a5092ce77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g1a5092ce77c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a5092ce77c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g1a5092ce77c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a5092ce77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g1a5092ce77c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a5092ce77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g1a5092ce77c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a5092ce77c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g1a5092ce77c_0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a5092ce77c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g1a5092ce77c_0_1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3" name="Google Shape;213;gfc839628b8_0_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2.png"/><Relationship Id="rId6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Relationship Id="rId4" Type="http://schemas.openxmlformats.org/officeDocument/2006/relationships/image" Target="../media/image7.jpg"/><Relationship Id="rId5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jpg"/><Relationship Id="rId5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15445" y="-227132"/>
            <a:ext cx="15949847" cy="106132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4271160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7067014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Tanushree Sharma and Yvonne Strover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a5092ce77c_0_72"/>
          <p:cNvSpPr txBox="1"/>
          <p:nvPr/>
        </p:nvSpPr>
        <p:spPr>
          <a:xfrm>
            <a:off x="564728" y="590450"/>
            <a:ext cx="1552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Summary/Existing Solutions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1a5092ce77c_0_72"/>
          <p:cNvSpPr txBox="1"/>
          <p:nvPr/>
        </p:nvSpPr>
        <p:spPr>
          <a:xfrm>
            <a:off x="615450" y="1697100"/>
            <a:ext cx="16429200" cy="10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This week you are asked to research existing solutions and gaps in the solution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g1a5092ce77c_0_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1a5092ce77c_0_72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1a5092ce77c_0_72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g1a5092ce77c_0_7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a5092ce77c_0_81"/>
          <p:cNvSpPr txBox="1"/>
          <p:nvPr/>
        </p:nvSpPr>
        <p:spPr>
          <a:xfrm>
            <a:off x="564728" y="590450"/>
            <a:ext cx="1552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Summary/Existing Solutions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1a5092ce77c_0_81"/>
          <p:cNvSpPr txBox="1"/>
          <p:nvPr/>
        </p:nvSpPr>
        <p:spPr>
          <a:xfrm>
            <a:off x="615450" y="1697100"/>
            <a:ext cx="16429200" cy="3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This week you are asked to research existing solutions and gaps in the solution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State of the Art Summary will reframe some of this research to answer key questions about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existing solution is most used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technology it consists of.</a:t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" name="Google Shape;107;g1a5092ce77c_0_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a5092ce77c_0_81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1a5092ce77c_0_81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g1a5092ce77c_0_8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a5092ce77c_0_90"/>
          <p:cNvSpPr txBox="1"/>
          <p:nvPr/>
        </p:nvSpPr>
        <p:spPr>
          <a:xfrm>
            <a:off x="564728" y="590450"/>
            <a:ext cx="1552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Summary/Existing Solutions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1a5092ce77c_0_90"/>
          <p:cNvSpPr txBox="1"/>
          <p:nvPr/>
        </p:nvSpPr>
        <p:spPr>
          <a:xfrm>
            <a:off x="615450" y="1697100"/>
            <a:ext cx="16429200" cy="43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This week you are asked to research existing solutions and gaps in the solution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State of the Art Summary will reframe some of this research to answer key questions about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existing solution is most used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technology it consists of.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These two deliverables go hand in hand, research wise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7" name="Google Shape;117;g1a5092ce77c_0_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g1a5092ce77c_0_90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1a5092ce77c_0_90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g1a5092ce77c_0_9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a5092ce77c_0_99"/>
          <p:cNvSpPr txBox="1"/>
          <p:nvPr/>
        </p:nvSpPr>
        <p:spPr>
          <a:xfrm>
            <a:off x="564728" y="590450"/>
            <a:ext cx="1552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Summary/Existing Solutions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1a5092ce77c_0_99"/>
          <p:cNvSpPr txBox="1"/>
          <p:nvPr/>
        </p:nvSpPr>
        <p:spPr>
          <a:xfrm>
            <a:off x="615450" y="1697100"/>
            <a:ext cx="16429200" cy="7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This week you are asked to research existing solutions and gaps in the solution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State of the Art Summary will reframe some of this research to answer key questions about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existing solution is most used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technology it consists of.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These two deliverables go hand in hand, research wise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state of the art summary asks you to think about: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current limits of technology i.e for an EEG, an ultrasound etc.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technology exists that your solution can incorporate to save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time/money 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i.e existing databases, established appointment systems etc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g1a5092ce77c_0_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1a5092ce77c_0_99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1a5092ce77c_0_99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g1a5092ce77c_0_9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a5092ce77c_0_27"/>
          <p:cNvSpPr txBox="1"/>
          <p:nvPr/>
        </p:nvSpPr>
        <p:spPr>
          <a:xfrm>
            <a:off x="564728" y="590450"/>
            <a:ext cx="1552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 - Key 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1a5092ce77c_0_27"/>
          <p:cNvSpPr txBox="1"/>
          <p:nvPr/>
        </p:nvSpPr>
        <p:spPr>
          <a:xfrm>
            <a:off x="615450" y="1697100"/>
            <a:ext cx="16429200" cy="10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the current gold standard or current accepted practice is for your particular problem?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7" name="Google Shape;137;g1a5092ce77c_0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1a5092ce77c_0_27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1a5092ce77c_0_27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g1a5092ce77c_0_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a5092ce77c_0_0"/>
          <p:cNvSpPr txBox="1"/>
          <p:nvPr/>
        </p:nvSpPr>
        <p:spPr>
          <a:xfrm>
            <a:off x="564728" y="590450"/>
            <a:ext cx="1552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 - Key 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1a5092ce77c_0_0"/>
          <p:cNvSpPr txBox="1"/>
          <p:nvPr/>
        </p:nvSpPr>
        <p:spPr>
          <a:xfrm>
            <a:off x="615450" y="1697100"/>
            <a:ext cx="16429200" cy="21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the current gold standard or current accepted practice is for your particular problem?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Explain the most utilised current solution process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from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initiating care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(referral, etc.), to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contact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to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treatment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to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discharge</a:t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7" name="Google Shape;147;g1a5092ce77c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1a5092ce77c_0_0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1a5092ce77c_0_0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g1a5092ce77c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a5092ce77c_0_9"/>
          <p:cNvSpPr txBox="1"/>
          <p:nvPr/>
        </p:nvSpPr>
        <p:spPr>
          <a:xfrm>
            <a:off x="564728" y="590450"/>
            <a:ext cx="1552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 - Key 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g1a5092ce77c_0_9"/>
          <p:cNvSpPr txBox="1"/>
          <p:nvPr/>
        </p:nvSpPr>
        <p:spPr>
          <a:xfrm>
            <a:off x="615450" y="1697100"/>
            <a:ext cx="16429200" cy="3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the current gold standard or current accepted practice is for your particular problem?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Explain the most utilised current solution process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from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initiating care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(referral, etc.), to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contact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to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treatment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to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discharge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technologies currently used in the solution?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g1a5092ce77c_0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1a5092ce77c_0_9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1a5092ce77c_0_9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g1a5092ce77c_0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a5092ce77c_0_36"/>
          <p:cNvSpPr txBox="1"/>
          <p:nvPr/>
        </p:nvSpPr>
        <p:spPr>
          <a:xfrm>
            <a:off x="564728" y="590450"/>
            <a:ext cx="1552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 - Key 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g1a5092ce77c_0_36"/>
          <p:cNvSpPr txBox="1"/>
          <p:nvPr/>
        </p:nvSpPr>
        <p:spPr>
          <a:xfrm>
            <a:off x="615450" y="1697100"/>
            <a:ext cx="16429200" cy="48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the current gold standard or current accepted practice is for your particular problem?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Explain the most utilised current solution process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from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initiating care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(referral, etc.), to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contact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to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treatment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to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discharge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technologies currently used in the solution?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Service apps like HotDoc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Hardware like bandages, cannulation, IV, ultrasound, artificial hearts, wheelchairs 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7" name="Google Shape;167;g1a5092ce77c_0_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1a5092ce77c_0_36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1a5092ce77c_0_36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g1a5092ce77c_0_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a5092ce77c_0_18"/>
          <p:cNvSpPr txBox="1"/>
          <p:nvPr/>
        </p:nvSpPr>
        <p:spPr>
          <a:xfrm>
            <a:off x="564728" y="590450"/>
            <a:ext cx="1552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 - Key 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1a5092ce77c_0_18"/>
          <p:cNvSpPr txBox="1"/>
          <p:nvPr/>
        </p:nvSpPr>
        <p:spPr>
          <a:xfrm>
            <a:off x="615450" y="1697100"/>
            <a:ext cx="16429200" cy="6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the current gold standard or current accepted practice is for your particular problem?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Explain the most utilised current solution process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from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initiating care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(referral, etc.), to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contact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to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treatment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to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discharge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technologies currently used in the solution?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Service apps like HotDoc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Hardware like bandages, cannulation, IV, ultrasound, artificial hearts, wheelchairs 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most up to date technologies that I may utilise in my solution? How could they help your solution?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7" name="Google Shape;177;g1a5092ce77c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1a5092ce77c_0_18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1a5092ce77c_0_18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g1a5092ce77c_0_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a5092ce77c_0_45"/>
          <p:cNvSpPr txBox="1"/>
          <p:nvPr/>
        </p:nvSpPr>
        <p:spPr>
          <a:xfrm>
            <a:off x="564728" y="590450"/>
            <a:ext cx="1552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 - Key 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1a5092ce77c_0_45"/>
          <p:cNvSpPr txBox="1"/>
          <p:nvPr/>
        </p:nvSpPr>
        <p:spPr>
          <a:xfrm>
            <a:off x="615450" y="1526850"/>
            <a:ext cx="16749900" cy="74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the current gold standard or current accepted practice is for your particular problem?</a:t>
            </a:r>
            <a:endParaRPr b="0" i="0" sz="3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Char char="●"/>
            </a:pPr>
            <a:r>
              <a:rPr b="0"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Explain the most utilised current solution process</a:t>
            </a:r>
            <a:endParaRPr b="0" i="0" sz="3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○"/>
            </a:pPr>
            <a:r>
              <a:rPr b="0" i="0" lang="en-US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from </a:t>
            </a:r>
            <a:r>
              <a:rPr b="1" i="0" lang="en-US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initiating care</a:t>
            </a:r>
            <a:r>
              <a:rPr b="0" i="0" lang="en-US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(referral, etc.), to </a:t>
            </a:r>
            <a:r>
              <a:rPr b="1" i="0" lang="en-US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contact</a:t>
            </a:r>
            <a:r>
              <a:rPr b="0" i="0" lang="en-US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to </a:t>
            </a:r>
            <a:r>
              <a:rPr b="1" i="0" lang="en-US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treatment</a:t>
            </a:r>
            <a:r>
              <a:rPr b="0" i="0" lang="en-US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to </a:t>
            </a:r>
            <a:r>
              <a:rPr b="1" i="0" lang="en-US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discharge</a:t>
            </a:r>
            <a:endParaRPr b="0" i="0" sz="3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technologies currently used in the solution?</a:t>
            </a:r>
            <a:endParaRPr b="0" i="0" sz="3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Char char="●"/>
            </a:pPr>
            <a:r>
              <a:rPr b="0"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Service apps like HotDoc</a:t>
            </a:r>
            <a:endParaRPr b="0" i="0" sz="3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Char char="●"/>
            </a:pPr>
            <a:r>
              <a:rPr b="0" i="0" lang="en-US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Hardware like bandages, cannulation, IV, ultrasound, artificial hearts, wheelchairs </a:t>
            </a:r>
            <a:endParaRPr b="0" i="0" sz="3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most up to date technologies that I may utilise in my solution? How could they help your solution?</a:t>
            </a:r>
            <a:endParaRPr b="0" i="0" sz="3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Char char="●"/>
            </a:pPr>
            <a:r>
              <a:rPr b="0"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Software libraries, APIs, databases - save money or time developing</a:t>
            </a:r>
            <a:endParaRPr b="0" i="0" sz="3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18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Char char="●"/>
            </a:pPr>
            <a:r>
              <a:rPr b="0"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sensors, measuring tools, assays, probes</a:t>
            </a:r>
            <a:endParaRPr b="0" i="0" sz="3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7" name="Google Shape;187;g1a5092ce77c_0_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1a5092ce77c_0_45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1a5092ce77c_0_45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g1a5092ce77c_0_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a5092ce77c_0_54"/>
          <p:cNvSpPr txBox="1"/>
          <p:nvPr/>
        </p:nvSpPr>
        <p:spPr>
          <a:xfrm>
            <a:off x="564728" y="590450"/>
            <a:ext cx="1552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 - Submission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1a5092ce77c_0_54"/>
          <p:cNvSpPr txBox="1"/>
          <p:nvPr/>
        </p:nvSpPr>
        <p:spPr>
          <a:xfrm>
            <a:off x="615450" y="1697100"/>
            <a:ext cx="16429200" cy="43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Summary of Deliverable to Submit: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AutoNum type="arabicPeriod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Give a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summary of the workflow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from beginning to end of the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currently accepted standard of care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for your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problem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population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List the technologies and services used by the patient on their journey from beginning to end of their treatment. 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Highlight key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“pain points”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in this system - areas where care is less than what it should be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7" name="Google Shape;197;g1a5092ce77c_0_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1a5092ce77c_0_54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1a5092ce77c_0_54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g1a5092ce77c_0_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a5092ce77c_0_108"/>
          <p:cNvSpPr txBox="1"/>
          <p:nvPr/>
        </p:nvSpPr>
        <p:spPr>
          <a:xfrm>
            <a:off x="564728" y="590450"/>
            <a:ext cx="1552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 - Submission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1a5092ce77c_0_108"/>
          <p:cNvSpPr txBox="1"/>
          <p:nvPr/>
        </p:nvSpPr>
        <p:spPr>
          <a:xfrm>
            <a:off x="564725" y="1597950"/>
            <a:ext cx="16429200" cy="7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Summary of Deliverable to Submit: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AutoNum type="arabicPeriod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Give a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summary of the workflow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from beginning to end of the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currently accepted standard of care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for your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problem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population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List the technologies and services used by the patient on their journey from beginning to end of their treatment. 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Highlight key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“pain points”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in this system - areas where care is less than what it should be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AutoNum type="arabicPeriod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List which technologies and services are relevant to your project and why they are important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may be technologies you have to accommodate or incorporate in your solution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7" name="Google Shape;207;g1a5092ce77c_0_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1a5092ce77c_0_108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1a5092ce77c_0_108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g1a5092ce77c_0_10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gfc839628b8_0_299"/>
          <p:cNvSpPr txBox="1"/>
          <p:nvPr/>
        </p:nvSpPr>
        <p:spPr>
          <a:xfrm>
            <a:off x="564725" y="3080075"/>
            <a:ext cx="16870800" cy="17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Questions?</a:t>
            </a:r>
            <a:endParaRPr b="1" i="0" sz="5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