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a372dc82a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a372dc82a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a372dc82a8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a372dc82a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a372dc82a8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a372dc82a8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0644380da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0644380da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a372dc82a8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a372dc82a8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0644380da6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0644380da6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0644380da6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0644380da6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0644380da6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0644380da6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0644380da6_1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0644380da6_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0644380da6_1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0644380da6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0644380da6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0644380da6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0644380da6_1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0644380da6_1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0644380da6_1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0644380da6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0644380da6_1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0644380da6_1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0644380da6_1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0644380da6_1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0644380da6_1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0644380da6_1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0644380da6_1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0644380da6_1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Day in a life - journey mappy activity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youtube.com/watch?v=9CAlVVKhGaQ" TargetMode="Externa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miro.com/app/board/uXjVOdbwTnk=/?invite_link_id=295753060380"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miro.com/app/board/uXjVOdbwTnk=/?invite_link_id=295753060380" TargetMode="External"/><Relationship Id="rId4" Type="http://schemas.openxmlformats.org/officeDocument/2006/relationships/hyperlink" Target="http://www.youtube.com/watch?v=9CAlVVKhGaQ" TargetMode="External"/><Relationship Id="rId5"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www.youtube.com/watch?v=odzGsDTJKz4" TargetMode="Externa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www.youtube.com/watch?v=5hyYnz_R8Jo" TargetMode="External"/><Relationship Id="rId4" Type="http://schemas.openxmlformats.org/officeDocument/2006/relationships/image" Target="../media/image2.jpg"/><Relationship Id="rId5" Type="http://schemas.openxmlformats.org/officeDocument/2006/relationships/hyperlink" Target="http://www.youtube.com/watch?v=T-q9Ww3-F9U" TargetMode="External"/><Relationship Id="rId6"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www.youtube.com/watch?v=5hyYnz_R8Jo" TargetMode="External"/><Relationship Id="rId4" Type="http://schemas.openxmlformats.org/officeDocument/2006/relationships/image" Target="../media/image2.jpg"/><Relationship Id="rId5" Type="http://schemas.openxmlformats.org/officeDocument/2006/relationships/hyperlink" Target="http://www.youtube.com/watch?v=T-q9Ww3-F9U" TargetMode="External"/><Relationship Id="rId6"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3" name="Shape 53"/>
        <p:cNvGrpSpPr/>
        <p:nvPr/>
      </p:nvGrpSpPr>
      <p:grpSpPr>
        <a:xfrm>
          <a:off x="0" y="0"/>
          <a:ext cx="0" cy="0"/>
          <a:chOff x="0" y="0"/>
          <a:chExt cx="0" cy="0"/>
        </a:xfrm>
      </p:grpSpPr>
      <p:sp>
        <p:nvSpPr>
          <p:cNvPr id="54" name="Google Shape;54;p13"/>
          <p:cNvSpPr txBox="1"/>
          <p:nvPr/>
        </p:nvSpPr>
        <p:spPr>
          <a:xfrm>
            <a:off x="934550" y="1855675"/>
            <a:ext cx="6058200" cy="9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FFF"/>
                </a:solidFill>
                <a:latin typeface="Roboto"/>
                <a:ea typeface="Roboto"/>
                <a:cs typeface="Roboto"/>
                <a:sym typeface="Roboto"/>
              </a:rPr>
              <a:t>Stakeholder Mapping / Engagement</a:t>
            </a:r>
            <a:r>
              <a:rPr lang="en" sz="2500">
                <a:solidFill>
                  <a:srgbClr val="FFFFFF"/>
                </a:solidFill>
                <a:latin typeface="Roboto"/>
                <a:ea typeface="Roboto"/>
                <a:cs typeface="Roboto"/>
                <a:sym typeface="Roboto"/>
              </a:rPr>
              <a:t> : </a:t>
            </a:r>
            <a:endParaRPr sz="2500">
              <a:solidFill>
                <a:srgbClr val="FFFFFF"/>
              </a:solidFill>
              <a:latin typeface="Roboto"/>
              <a:ea typeface="Roboto"/>
              <a:cs typeface="Roboto"/>
              <a:sym typeface="Roboto"/>
            </a:endParaRPr>
          </a:p>
          <a:p>
            <a:pPr indent="0" lvl="0" marL="0" rtl="0" algn="l">
              <a:spcBef>
                <a:spcPts val="0"/>
              </a:spcBef>
              <a:spcAft>
                <a:spcPts val="0"/>
              </a:spcAft>
              <a:buNone/>
            </a:pPr>
            <a:r>
              <a:rPr lang="en" sz="2500">
                <a:solidFill>
                  <a:srgbClr val="FFFFFF"/>
                </a:solidFill>
                <a:latin typeface="Roboto"/>
                <a:ea typeface="Roboto"/>
                <a:cs typeface="Roboto"/>
                <a:sym typeface="Roboto"/>
              </a:rPr>
              <a:t>A Crash Course</a:t>
            </a:r>
            <a:endParaRPr sz="2500">
              <a:solidFill>
                <a:srgbClr val="FFFFFF"/>
              </a:solidFill>
              <a:latin typeface="Roboto"/>
              <a:ea typeface="Roboto"/>
              <a:cs typeface="Roboto"/>
              <a:sym typeface="Roboto"/>
            </a:endParaRPr>
          </a:p>
        </p:txBody>
      </p:sp>
      <p:sp>
        <p:nvSpPr>
          <p:cNvPr id="55" name="Google Shape;55;p13"/>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9" name="Shape 59"/>
        <p:cNvGrpSpPr/>
        <p:nvPr/>
      </p:nvGrpSpPr>
      <p:grpSpPr>
        <a:xfrm>
          <a:off x="0" y="0"/>
          <a:ext cx="0" cy="0"/>
          <a:chOff x="0" y="0"/>
          <a:chExt cx="0" cy="0"/>
        </a:xfrm>
      </p:grpSpPr>
      <p:sp>
        <p:nvSpPr>
          <p:cNvPr id="60" name="Google Shape;60;p14"/>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2 MINUTES TO...</a:t>
            </a:r>
            <a:endParaRPr sz="1000">
              <a:solidFill>
                <a:srgbClr val="FFFFFF"/>
              </a:solidFill>
              <a:latin typeface="Roboto"/>
              <a:ea typeface="Roboto"/>
              <a:cs typeface="Roboto"/>
              <a:sym typeface="Roboto"/>
            </a:endParaRPr>
          </a:p>
        </p:txBody>
      </p:sp>
      <p:sp>
        <p:nvSpPr>
          <p:cNvPr id="61" name="Google Shape;61;p14"/>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nvSpPr>
        <p:spPr>
          <a:xfrm>
            <a:off x="648525" y="506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latin typeface="Roboto"/>
                <a:ea typeface="Roboto"/>
                <a:cs typeface="Roboto"/>
                <a:sym typeface="Roboto"/>
              </a:rPr>
              <a:t>Meet Me</a:t>
            </a:r>
            <a:endParaRPr sz="2000">
              <a:solidFill>
                <a:srgbClr val="FFFFFF"/>
              </a:solidFill>
              <a:latin typeface="Roboto"/>
              <a:ea typeface="Roboto"/>
              <a:cs typeface="Roboto"/>
              <a:sym typeface="Roboto"/>
            </a:endParaRPr>
          </a:p>
        </p:txBody>
      </p:sp>
      <p:sp>
        <p:nvSpPr>
          <p:cNvPr id="63" name="Google Shape;63;p14"/>
          <p:cNvSpPr txBox="1"/>
          <p:nvPr/>
        </p:nvSpPr>
        <p:spPr>
          <a:xfrm>
            <a:off x="2713875" y="1860050"/>
            <a:ext cx="37611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Darren Rajit </a:t>
            </a:r>
            <a:r>
              <a:rPr b="1" lang="en">
                <a:solidFill>
                  <a:srgbClr val="FFFFFF"/>
                </a:solidFill>
                <a:latin typeface="Roboto"/>
                <a:ea typeface="Roboto"/>
                <a:cs typeface="Roboto"/>
                <a:sym typeface="Roboto"/>
              </a:rPr>
              <a:t> </a:t>
            </a:r>
            <a:endParaRPr b="1">
              <a:solidFill>
                <a:srgbClr val="FFFFFF"/>
              </a:solidFill>
              <a:latin typeface="Roboto"/>
              <a:ea typeface="Roboto"/>
              <a:cs typeface="Roboto"/>
              <a:sym typeface="Roboto"/>
            </a:endParaRPr>
          </a:p>
          <a:p>
            <a:pPr indent="0" lvl="0" marL="0" rtl="0" algn="l">
              <a:spcBef>
                <a:spcPts val="0"/>
              </a:spcBef>
              <a:spcAft>
                <a:spcPts val="0"/>
              </a:spcAft>
              <a:buNone/>
            </a:pPr>
            <a:r>
              <a:rPr lang="en" sz="1200">
                <a:solidFill>
                  <a:srgbClr val="FFFFFF"/>
                </a:solidFill>
                <a:latin typeface="Roboto"/>
                <a:ea typeface="Roboto"/>
                <a:cs typeface="Roboto"/>
                <a:sym typeface="Roboto"/>
              </a:rPr>
              <a:t>Recovering Engineer &amp; Service Designer</a:t>
            </a:r>
            <a:endParaRPr sz="1200">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What I do </a:t>
            </a:r>
            <a:br>
              <a:rPr b="1" lang="en">
                <a:solidFill>
                  <a:srgbClr val="FFFFFF"/>
                </a:solidFill>
                <a:latin typeface="Roboto"/>
                <a:ea typeface="Roboto"/>
                <a:cs typeface="Roboto"/>
                <a:sym typeface="Roboto"/>
              </a:rPr>
            </a:br>
            <a:r>
              <a:rPr lang="en" sz="1200">
                <a:solidFill>
                  <a:srgbClr val="FFFFFF"/>
                </a:solidFill>
                <a:latin typeface="Roboto"/>
                <a:ea typeface="Roboto"/>
                <a:cs typeface="Roboto"/>
                <a:sym typeface="Roboto"/>
              </a:rPr>
              <a:t>Researching ways to make better, evidence based decisions for our health systems </a:t>
            </a:r>
            <a:br>
              <a:rPr lang="en">
                <a:solidFill>
                  <a:srgbClr val="FFFFFF"/>
                </a:solidFill>
                <a:latin typeface="Roboto"/>
                <a:ea typeface="Roboto"/>
                <a:cs typeface="Roboto"/>
                <a:sym typeface="Roboto"/>
              </a:rPr>
            </a:br>
            <a:br>
              <a:rPr lang="en">
                <a:solidFill>
                  <a:srgbClr val="FFFFFF"/>
                </a:solidFill>
                <a:latin typeface="Roboto"/>
                <a:ea typeface="Roboto"/>
                <a:cs typeface="Roboto"/>
                <a:sym typeface="Roboto"/>
              </a:rPr>
            </a:br>
            <a:r>
              <a:rPr b="1" lang="en">
                <a:solidFill>
                  <a:srgbClr val="FFFFFF"/>
                </a:solidFill>
                <a:latin typeface="Roboto"/>
                <a:ea typeface="Roboto"/>
                <a:cs typeface="Roboto"/>
                <a:sym typeface="Roboto"/>
              </a:rPr>
              <a:t>Also </a:t>
            </a:r>
            <a:br>
              <a:rPr b="1" lang="en">
                <a:solidFill>
                  <a:srgbClr val="FFFFFF"/>
                </a:solidFill>
                <a:latin typeface="Roboto"/>
                <a:ea typeface="Roboto"/>
                <a:cs typeface="Roboto"/>
                <a:sym typeface="Roboto"/>
              </a:rPr>
            </a:br>
            <a:r>
              <a:rPr lang="en" sz="1200">
                <a:solidFill>
                  <a:srgbClr val="FFFFFF"/>
                </a:solidFill>
                <a:latin typeface="Roboto"/>
                <a:ea typeface="Roboto"/>
                <a:cs typeface="Roboto"/>
                <a:sym typeface="Roboto"/>
              </a:rPr>
              <a:t>Interested in global health, technology and policy</a:t>
            </a:r>
            <a:endParaRPr sz="1200">
              <a:solidFill>
                <a:srgbClr val="FFFFFF"/>
              </a:solidFill>
              <a:latin typeface="Roboto"/>
              <a:ea typeface="Roboto"/>
              <a:cs typeface="Roboto"/>
              <a:sym typeface="Roboto"/>
            </a:endParaRPr>
          </a:p>
          <a:p>
            <a:pPr indent="0" lvl="0" marL="0" rtl="0" algn="l">
              <a:spcBef>
                <a:spcPts val="0"/>
              </a:spcBef>
              <a:spcAft>
                <a:spcPts val="0"/>
              </a:spcAft>
              <a:buNone/>
            </a:pPr>
            <a:r>
              <a:t/>
            </a:r>
            <a:endParaRPr sz="1200">
              <a:solidFill>
                <a:srgbClr val="FFFFFF"/>
              </a:solidFill>
              <a:latin typeface="Roboto"/>
              <a:ea typeface="Roboto"/>
              <a:cs typeface="Roboto"/>
              <a:sym typeface="Roboto"/>
            </a:endParaRPr>
          </a:p>
          <a:p>
            <a:pPr indent="0" lvl="0" marL="0" rtl="0" algn="l">
              <a:spcBef>
                <a:spcPts val="0"/>
              </a:spcBef>
              <a:spcAft>
                <a:spcPts val="0"/>
              </a:spcAft>
              <a:buNone/>
            </a:pPr>
            <a:r>
              <a:rPr b="1" lang="en" sz="1200">
                <a:solidFill>
                  <a:srgbClr val="FFFFFF"/>
                </a:solidFill>
                <a:latin typeface="Roboto"/>
                <a:ea typeface="Roboto"/>
                <a:cs typeface="Roboto"/>
                <a:sym typeface="Roboto"/>
              </a:rPr>
              <a:t>Contact</a:t>
            </a:r>
            <a:endParaRPr b="1" sz="1200">
              <a:solidFill>
                <a:srgbClr val="FFFFFF"/>
              </a:solidFill>
              <a:latin typeface="Roboto"/>
              <a:ea typeface="Roboto"/>
              <a:cs typeface="Roboto"/>
              <a:sym typeface="Roboto"/>
            </a:endParaRPr>
          </a:p>
          <a:p>
            <a:pPr indent="0" lvl="0" marL="0" rtl="0" algn="l">
              <a:spcBef>
                <a:spcPts val="0"/>
              </a:spcBef>
              <a:spcAft>
                <a:spcPts val="0"/>
              </a:spcAft>
              <a:buNone/>
            </a:pPr>
            <a:r>
              <a:rPr lang="en" sz="1200">
                <a:solidFill>
                  <a:srgbClr val="FFFFFF"/>
                </a:solidFill>
                <a:latin typeface="Roboto"/>
                <a:ea typeface="Roboto"/>
                <a:cs typeface="Roboto"/>
                <a:sym typeface="Roboto"/>
              </a:rPr>
              <a:t>darren.rajit@gmail.com</a:t>
            </a:r>
            <a:endParaRPr sz="120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7" name="Shape 67"/>
        <p:cNvGrpSpPr/>
        <p:nvPr/>
      </p:nvGrpSpPr>
      <p:grpSpPr>
        <a:xfrm>
          <a:off x="0" y="0"/>
          <a:ext cx="0" cy="0"/>
          <a:chOff x="0" y="0"/>
          <a:chExt cx="0" cy="0"/>
        </a:xfrm>
      </p:grpSpPr>
      <p:sp>
        <p:nvSpPr>
          <p:cNvPr id="68" name="Google Shape;68;p15"/>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1 MINUTE TO PREVIEW...</a:t>
            </a:r>
            <a:endParaRPr sz="1000">
              <a:solidFill>
                <a:srgbClr val="FFFFFF"/>
              </a:solidFill>
              <a:latin typeface="Roboto"/>
              <a:ea typeface="Roboto"/>
              <a:cs typeface="Roboto"/>
              <a:sym typeface="Roboto"/>
            </a:endParaRPr>
          </a:p>
        </p:txBody>
      </p:sp>
      <p:sp>
        <p:nvSpPr>
          <p:cNvPr id="69" name="Google Shape;69;p15"/>
          <p:cNvSpPr txBox="1"/>
          <p:nvPr/>
        </p:nvSpPr>
        <p:spPr>
          <a:xfrm>
            <a:off x="827600" y="13720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txBox="1"/>
          <p:nvPr/>
        </p:nvSpPr>
        <p:spPr>
          <a:xfrm>
            <a:off x="648525" y="506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latin typeface="Roboto"/>
                <a:ea typeface="Roboto"/>
                <a:cs typeface="Roboto"/>
                <a:sym typeface="Roboto"/>
              </a:rPr>
              <a:t>What we’ll learn today </a:t>
            </a:r>
            <a:endParaRPr sz="2000">
              <a:solidFill>
                <a:srgbClr val="FFFFFF"/>
              </a:solidFill>
              <a:latin typeface="Roboto"/>
              <a:ea typeface="Roboto"/>
              <a:cs typeface="Roboto"/>
              <a:sym typeface="Roboto"/>
            </a:endParaRPr>
          </a:p>
        </p:txBody>
      </p:sp>
      <p:grpSp>
        <p:nvGrpSpPr>
          <p:cNvPr id="71" name="Google Shape;71;p15"/>
          <p:cNvGrpSpPr/>
          <p:nvPr/>
        </p:nvGrpSpPr>
        <p:grpSpPr>
          <a:xfrm>
            <a:off x="971050" y="1307125"/>
            <a:ext cx="3292800" cy="1609500"/>
            <a:chOff x="1504450" y="1154725"/>
            <a:chExt cx="3292800" cy="1609500"/>
          </a:xfrm>
        </p:grpSpPr>
        <p:sp>
          <p:nvSpPr>
            <p:cNvPr id="72" name="Google Shape;72;p15"/>
            <p:cNvSpPr txBox="1"/>
            <p:nvPr/>
          </p:nvSpPr>
          <p:spPr>
            <a:xfrm>
              <a:off x="1504450" y="1154725"/>
              <a:ext cx="32928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Mindsets</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1200">
                <a:solidFill>
                  <a:srgbClr val="FFFFFF"/>
                </a:solidFill>
                <a:latin typeface="Roboto"/>
                <a:ea typeface="Roboto"/>
                <a:cs typeface="Roboto"/>
                <a:sym typeface="Roboto"/>
              </a:endParaRPr>
            </a:p>
          </p:txBody>
        </p:sp>
        <p:sp>
          <p:nvSpPr>
            <p:cNvPr id="73" name="Google Shape;73;p15"/>
            <p:cNvSpPr txBox="1"/>
            <p:nvPr/>
          </p:nvSpPr>
          <p:spPr>
            <a:xfrm>
              <a:off x="1702800" y="1387075"/>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A mindset is an attitude that influences how you approach anything that comes our way. Hard to pin down, but will probably be the most useful thing you will learn today</a:t>
              </a:r>
              <a:endParaRPr sz="900">
                <a:solidFill>
                  <a:srgbClr val="FFFFFF"/>
                </a:solidFill>
                <a:latin typeface="Roboto"/>
                <a:ea typeface="Roboto"/>
                <a:cs typeface="Roboto"/>
                <a:sym typeface="Roboto"/>
              </a:endParaRPr>
            </a:p>
          </p:txBody>
        </p:sp>
      </p:grpSp>
      <p:grpSp>
        <p:nvGrpSpPr>
          <p:cNvPr id="74" name="Google Shape;74;p15"/>
          <p:cNvGrpSpPr/>
          <p:nvPr/>
        </p:nvGrpSpPr>
        <p:grpSpPr>
          <a:xfrm>
            <a:off x="2782125" y="3105150"/>
            <a:ext cx="3292800" cy="1135800"/>
            <a:chOff x="2723650" y="2450125"/>
            <a:chExt cx="3292800" cy="1135800"/>
          </a:xfrm>
        </p:grpSpPr>
        <p:sp>
          <p:nvSpPr>
            <p:cNvPr id="75" name="Google Shape;75;p15"/>
            <p:cNvSpPr txBox="1"/>
            <p:nvPr/>
          </p:nvSpPr>
          <p:spPr>
            <a:xfrm>
              <a:off x="2723650" y="2450125"/>
              <a:ext cx="3292800" cy="113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Methods</a:t>
              </a:r>
              <a:endParaRPr sz="1200">
                <a:solidFill>
                  <a:srgbClr val="FFFFFF"/>
                </a:solidFill>
                <a:latin typeface="Roboto"/>
                <a:ea typeface="Roboto"/>
                <a:cs typeface="Roboto"/>
                <a:sym typeface="Roboto"/>
              </a:endParaRPr>
            </a:p>
          </p:txBody>
        </p:sp>
        <p:sp>
          <p:nvSpPr>
            <p:cNvPr id="76" name="Google Shape;76;p15"/>
            <p:cNvSpPr txBox="1"/>
            <p:nvPr/>
          </p:nvSpPr>
          <p:spPr>
            <a:xfrm>
              <a:off x="2922000" y="2682475"/>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We’ll be going through some specific design methods. Specifically we’ll do some stakeholder analysis, stakeholder mapping and if time allows, draft a plan for continued stakeholder engagement</a:t>
              </a:r>
              <a:endParaRPr sz="900">
                <a:solidFill>
                  <a:srgbClr val="FFFFFF"/>
                </a:solidFill>
                <a:latin typeface="Roboto"/>
                <a:ea typeface="Roboto"/>
                <a:cs typeface="Roboto"/>
                <a:sym typeface="Roboto"/>
              </a:endParaRPr>
            </a:p>
          </p:txBody>
        </p:sp>
      </p:grpSp>
      <p:grpSp>
        <p:nvGrpSpPr>
          <p:cNvPr id="77" name="Google Shape;77;p15"/>
          <p:cNvGrpSpPr/>
          <p:nvPr/>
        </p:nvGrpSpPr>
        <p:grpSpPr>
          <a:xfrm>
            <a:off x="5614100" y="1419450"/>
            <a:ext cx="3292800" cy="1609500"/>
            <a:chOff x="2799850" y="1307125"/>
            <a:chExt cx="3292800" cy="1609500"/>
          </a:xfrm>
        </p:grpSpPr>
        <p:sp>
          <p:nvSpPr>
            <p:cNvPr id="78" name="Google Shape;78;p15"/>
            <p:cNvSpPr txBox="1"/>
            <p:nvPr/>
          </p:nvSpPr>
          <p:spPr>
            <a:xfrm>
              <a:off x="2799850" y="1307125"/>
              <a:ext cx="32928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Skills</a:t>
              </a:r>
              <a:endParaRPr sz="1200">
                <a:solidFill>
                  <a:srgbClr val="FFFFFF"/>
                </a:solidFill>
                <a:latin typeface="Roboto"/>
                <a:ea typeface="Roboto"/>
                <a:cs typeface="Roboto"/>
                <a:sym typeface="Roboto"/>
              </a:endParaRPr>
            </a:p>
          </p:txBody>
        </p:sp>
        <p:sp>
          <p:nvSpPr>
            <p:cNvPr id="79" name="Google Shape;79;p15"/>
            <p:cNvSpPr txBox="1"/>
            <p:nvPr/>
          </p:nvSpPr>
          <p:spPr>
            <a:xfrm>
              <a:off x="2998200" y="1615675"/>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Skills develop over time, and so today will be an opportunity to develop a few </a:t>
              </a:r>
              <a:r>
                <a:rPr lang="en" sz="900">
                  <a:solidFill>
                    <a:srgbClr val="FFFFFF"/>
                  </a:solidFill>
                  <a:latin typeface="Roboto"/>
                  <a:ea typeface="Roboto"/>
                  <a:cs typeface="Roboto"/>
                  <a:sym typeface="Roboto"/>
                </a:rPr>
                <a:t>design</a:t>
              </a:r>
              <a:r>
                <a:rPr lang="en" sz="900">
                  <a:solidFill>
                    <a:srgbClr val="FFFFFF"/>
                  </a:solidFill>
                  <a:latin typeface="Roboto"/>
                  <a:ea typeface="Roboto"/>
                  <a:cs typeface="Roboto"/>
                  <a:sym typeface="Roboto"/>
                </a:rPr>
                <a:t> skills that will serve you well across the rest of the program, and hopefully in your careers.</a:t>
              </a:r>
              <a:endParaRPr sz="900">
                <a:solidFill>
                  <a:srgbClr val="FFFFFF"/>
                </a:solidFill>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3" name="Shape 83"/>
        <p:cNvGrpSpPr/>
        <p:nvPr/>
      </p:nvGrpSpPr>
      <p:grpSpPr>
        <a:xfrm>
          <a:off x="0" y="0"/>
          <a:ext cx="0" cy="0"/>
          <a:chOff x="0" y="0"/>
          <a:chExt cx="0" cy="0"/>
        </a:xfrm>
      </p:grpSpPr>
      <p:sp>
        <p:nvSpPr>
          <p:cNvPr id="84" name="Google Shape;84;p16"/>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1 MINUTES TO PREVIEW...</a:t>
            </a:r>
            <a:endParaRPr sz="1000">
              <a:solidFill>
                <a:srgbClr val="FFFFFF"/>
              </a:solidFill>
              <a:latin typeface="Roboto"/>
              <a:ea typeface="Roboto"/>
              <a:cs typeface="Roboto"/>
              <a:sym typeface="Roboto"/>
            </a:endParaRPr>
          </a:p>
        </p:txBody>
      </p:sp>
      <p:sp>
        <p:nvSpPr>
          <p:cNvPr id="85" name="Google Shape;85;p16"/>
          <p:cNvSpPr txBox="1"/>
          <p:nvPr/>
        </p:nvSpPr>
        <p:spPr>
          <a:xfrm>
            <a:off x="827600" y="13720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txBox="1"/>
          <p:nvPr/>
        </p:nvSpPr>
        <p:spPr>
          <a:xfrm>
            <a:off x="648525" y="506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latin typeface="Roboto"/>
                <a:ea typeface="Roboto"/>
                <a:cs typeface="Roboto"/>
                <a:sym typeface="Roboto"/>
              </a:rPr>
              <a:t>How  you you’ll learn today</a:t>
            </a:r>
            <a:endParaRPr sz="2000">
              <a:solidFill>
                <a:srgbClr val="FFFFFF"/>
              </a:solidFill>
              <a:latin typeface="Roboto"/>
              <a:ea typeface="Roboto"/>
              <a:cs typeface="Roboto"/>
              <a:sym typeface="Roboto"/>
            </a:endParaRPr>
          </a:p>
        </p:txBody>
      </p:sp>
      <p:grpSp>
        <p:nvGrpSpPr>
          <p:cNvPr id="87" name="Google Shape;87;p16"/>
          <p:cNvGrpSpPr/>
          <p:nvPr/>
        </p:nvGrpSpPr>
        <p:grpSpPr>
          <a:xfrm>
            <a:off x="980925" y="1292325"/>
            <a:ext cx="3292800" cy="1609500"/>
            <a:chOff x="1504450" y="1154725"/>
            <a:chExt cx="3292800" cy="1609500"/>
          </a:xfrm>
        </p:grpSpPr>
        <p:sp>
          <p:nvSpPr>
            <p:cNvPr id="88" name="Google Shape;88;p16"/>
            <p:cNvSpPr txBox="1"/>
            <p:nvPr/>
          </p:nvSpPr>
          <p:spPr>
            <a:xfrm>
              <a:off x="1504450" y="1154725"/>
              <a:ext cx="32928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Learn from others</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1200">
                <a:solidFill>
                  <a:srgbClr val="FFFFFF"/>
                </a:solidFill>
                <a:latin typeface="Roboto"/>
                <a:ea typeface="Roboto"/>
                <a:cs typeface="Roboto"/>
                <a:sym typeface="Roboto"/>
              </a:endParaRPr>
            </a:p>
          </p:txBody>
        </p:sp>
        <p:sp>
          <p:nvSpPr>
            <p:cNvPr id="89" name="Google Shape;89;p16"/>
            <p:cNvSpPr txBox="1"/>
            <p:nvPr/>
          </p:nvSpPr>
          <p:spPr>
            <a:xfrm>
              <a:off x="1702800" y="1392000"/>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We’ll go through the room and get folks to talk through their thought process and projects. I’ll deliver some notes as well, but we will keep lecturing to a minimum and focus on getting an output we can move forward with after today’s session. </a:t>
              </a:r>
              <a:endParaRPr sz="900">
                <a:solidFill>
                  <a:srgbClr val="FFFFFF"/>
                </a:solidFill>
                <a:latin typeface="Roboto"/>
                <a:ea typeface="Roboto"/>
                <a:cs typeface="Roboto"/>
                <a:sym typeface="Roboto"/>
              </a:endParaRPr>
            </a:p>
          </p:txBody>
        </p:sp>
      </p:grpSp>
      <p:grpSp>
        <p:nvGrpSpPr>
          <p:cNvPr id="90" name="Google Shape;90;p16"/>
          <p:cNvGrpSpPr/>
          <p:nvPr/>
        </p:nvGrpSpPr>
        <p:grpSpPr>
          <a:xfrm>
            <a:off x="2782125" y="3105150"/>
            <a:ext cx="3292800" cy="1609500"/>
            <a:chOff x="2723650" y="2450125"/>
            <a:chExt cx="3292800" cy="1609500"/>
          </a:xfrm>
        </p:grpSpPr>
        <p:sp>
          <p:nvSpPr>
            <p:cNvPr id="91" name="Google Shape;91;p16"/>
            <p:cNvSpPr txBox="1"/>
            <p:nvPr/>
          </p:nvSpPr>
          <p:spPr>
            <a:xfrm>
              <a:off x="2723650" y="2450125"/>
              <a:ext cx="32928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Work on your own</a:t>
              </a:r>
              <a:endParaRPr sz="1200">
                <a:solidFill>
                  <a:srgbClr val="FFFFFF"/>
                </a:solidFill>
                <a:latin typeface="Roboto"/>
                <a:ea typeface="Roboto"/>
                <a:cs typeface="Roboto"/>
                <a:sym typeface="Roboto"/>
              </a:endParaRPr>
            </a:p>
          </p:txBody>
        </p:sp>
        <p:sp>
          <p:nvSpPr>
            <p:cNvPr id="92" name="Google Shape;92;p16"/>
            <p:cNvSpPr txBox="1"/>
            <p:nvPr/>
          </p:nvSpPr>
          <p:spPr>
            <a:xfrm>
              <a:off x="2922000" y="2682475"/>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There will be segments where you’ll be working on your own and thinking about either your project, or whatever you want to bring to today’s session. </a:t>
              </a:r>
              <a:endParaRPr sz="900">
                <a:solidFill>
                  <a:srgbClr val="FFFFFF"/>
                </a:solidFill>
                <a:latin typeface="Roboto"/>
                <a:ea typeface="Roboto"/>
                <a:cs typeface="Roboto"/>
                <a:sym typeface="Roboto"/>
              </a:endParaRPr>
            </a:p>
          </p:txBody>
        </p:sp>
      </p:grpSp>
      <p:grpSp>
        <p:nvGrpSpPr>
          <p:cNvPr id="93" name="Google Shape;93;p16"/>
          <p:cNvGrpSpPr/>
          <p:nvPr/>
        </p:nvGrpSpPr>
        <p:grpSpPr>
          <a:xfrm>
            <a:off x="5623850" y="1434075"/>
            <a:ext cx="3292800" cy="1609500"/>
            <a:chOff x="2799850" y="1307125"/>
            <a:chExt cx="3292800" cy="1609500"/>
          </a:xfrm>
        </p:grpSpPr>
        <p:sp>
          <p:nvSpPr>
            <p:cNvPr id="94" name="Google Shape;94;p16"/>
            <p:cNvSpPr txBox="1"/>
            <p:nvPr/>
          </p:nvSpPr>
          <p:spPr>
            <a:xfrm>
              <a:off x="2799850" y="1307125"/>
              <a:ext cx="3292800" cy="16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Work with your partner</a:t>
              </a:r>
              <a:endParaRPr sz="1200">
                <a:solidFill>
                  <a:srgbClr val="FFFFFF"/>
                </a:solidFill>
                <a:latin typeface="Roboto"/>
                <a:ea typeface="Roboto"/>
                <a:cs typeface="Roboto"/>
                <a:sym typeface="Roboto"/>
              </a:endParaRPr>
            </a:p>
          </p:txBody>
        </p:sp>
        <p:sp>
          <p:nvSpPr>
            <p:cNvPr id="95" name="Google Shape;95;p16"/>
            <p:cNvSpPr txBox="1"/>
            <p:nvPr/>
          </p:nvSpPr>
          <p:spPr>
            <a:xfrm>
              <a:off x="2998200" y="1615675"/>
              <a:ext cx="2249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You would have been assigned a partner at the beginning of the program, so we’ll use this opportunity to get to know each other better, discover a hidden need and develop or </a:t>
              </a:r>
              <a:r>
                <a:rPr b="1" lang="en" sz="900">
                  <a:solidFill>
                    <a:srgbClr val="FFFFFF"/>
                  </a:solidFill>
                  <a:latin typeface="Roboto"/>
                  <a:ea typeface="Roboto"/>
                  <a:cs typeface="Roboto"/>
                  <a:sym typeface="Roboto"/>
                </a:rPr>
                <a:t>design </a:t>
              </a:r>
              <a:r>
                <a:rPr lang="en" sz="900">
                  <a:solidFill>
                    <a:srgbClr val="FFFFFF"/>
                  </a:solidFill>
                  <a:latin typeface="Roboto"/>
                  <a:ea typeface="Roboto"/>
                  <a:cs typeface="Roboto"/>
                  <a:sym typeface="Roboto"/>
                </a:rPr>
                <a:t>an idea to address it.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We’ll use a Zoom breakout room for this. </a:t>
              </a:r>
              <a:endParaRPr sz="900">
                <a:solidFill>
                  <a:srgbClr val="FFFFFF"/>
                </a:solidFill>
                <a:latin typeface="Roboto"/>
                <a:ea typeface="Roboto"/>
                <a:cs typeface="Roboto"/>
                <a:sym typeface="Roboto"/>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9" name="Shape 99"/>
        <p:cNvGrpSpPr/>
        <p:nvPr/>
      </p:nvGrpSpPr>
      <p:grpSpPr>
        <a:xfrm>
          <a:off x="0" y="0"/>
          <a:ext cx="0" cy="0"/>
          <a:chOff x="0" y="0"/>
          <a:chExt cx="0" cy="0"/>
        </a:xfrm>
      </p:grpSpPr>
      <p:sp>
        <p:nvSpPr>
          <p:cNvPr id="100" name="Google Shape;100;p17"/>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01" name="Google Shape;101;p17"/>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7"/>
          <p:cNvSpPr txBox="1"/>
          <p:nvPr/>
        </p:nvSpPr>
        <p:spPr>
          <a:xfrm>
            <a:off x="648525" y="45397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From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Others</a:t>
            </a:r>
            <a:endParaRPr b="1" sz="2000">
              <a:solidFill>
                <a:srgbClr val="FFFFFF"/>
              </a:solidFill>
              <a:latin typeface="Roboto"/>
              <a:ea typeface="Roboto"/>
              <a:cs typeface="Roboto"/>
              <a:sym typeface="Roboto"/>
            </a:endParaRPr>
          </a:p>
        </p:txBody>
      </p:sp>
      <p:sp>
        <p:nvSpPr>
          <p:cNvPr id="103" name="Google Shape;103;p17"/>
          <p:cNvSpPr txBox="1"/>
          <p:nvPr/>
        </p:nvSpPr>
        <p:spPr>
          <a:xfrm>
            <a:off x="2859950" y="809725"/>
            <a:ext cx="2625000" cy="29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What does the word ‘stakeholder’ mean to you? </a:t>
            </a:r>
            <a:endParaRPr b="1" sz="1200">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br>
              <a:rPr lang="en">
                <a:solidFill>
                  <a:srgbClr val="FFFFFF"/>
                </a:solidFill>
                <a:latin typeface="Roboto"/>
                <a:ea typeface="Roboto"/>
                <a:cs typeface="Roboto"/>
                <a:sym typeface="Roboto"/>
              </a:rPr>
            </a:b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How do you think stakeholders are relevant to what you’re going to be doing over the next few months?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04" name="Google Shape;104;p17"/>
          <p:cNvSpPr txBox="1"/>
          <p:nvPr/>
        </p:nvSpPr>
        <p:spPr>
          <a:xfrm>
            <a:off x="7158925" y="795075"/>
            <a:ext cx="1164600" cy="13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8" name="Shape 108"/>
        <p:cNvGrpSpPr/>
        <p:nvPr/>
      </p:nvGrpSpPr>
      <p:grpSpPr>
        <a:xfrm>
          <a:off x="0" y="0"/>
          <a:ext cx="0" cy="0"/>
          <a:chOff x="0" y="0"/>
          <a:chExt cx="0" cy="0"/>
        </a:xfrm>
      </p:grpSpPr>
      <p:sp>
        <p:nvSpPr>
          <p:cNvPr id="109" name="Google Shape;109;p18"/>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10" name="Google Shape;110;p18"/>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txBox="1"/>
          <p:nvPr/>
        </p:nvSpPr>
        <p:spPr>
          <a:xfrm>
            <a:off x="648525" y="45397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From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Others</a:t>
            </a:r>
            <a:endParaRPr b="1" sz="2000">
              <a:solidFill>
                <a:srgbClr val="FFFFFF"/>
              </a:solidFill>
              <a:latin typeface="Roboto"/>
              <a:ea typeface="Roboto"/>
              <a:cs typeface="Roboto"/>
              <a:sym typeface="Roboto"/>
            </a:endParaRPr>
          </a:p>
        </p:txBody>
      </p:sp>
      <p:sp>
        <p:nvSpPr>
          <p:cNvPr id="112" name="Google Shape;112;p18"/>
          <p:cNvSpPr txBox="1"/>
          <p:nvPr/>
        </p:nvSpPr>
        <p:spPr>
          <a:xfrm>
            <a:off x="2859950" y="809725"/>
            <a:ext cx="2625000" cy="29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What does the word ‘stakeholder’ mean to you? </a:t>
            </a:r>
            <a:endParaRPr b="1" sz="1200">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br>
              <a:rPr lang="en">
                <a:solidFill>
                  <a:srgbClr val="FFFFFF"/>
                </a:solidFill>
                <a:latin typeface="Roboto"/>
                <a:ea typeface="Roboto"/>
                <a:cs typeface="Roboto"/>
                <a:sym typeface="Roboto"/>
              </a:rPr>
            </a:b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How do you think stakeholders are</a:t>
            </a:r>
            <a:r>
              <a:rPr b="1" lang="en">
                <a:solidFill>
                  <a:srgbClr val="FFFFFF"/>
                </a:solidFill>
                <a:latin typeface="Roboto"/>
                <a:ea typeface="Roboto"/>
                <a:cs typeface="Roboto"/>
                <a:sym typeface="Roboto"/>
              </a:rPr>
              <a:t> relevant to what you’re going to be doing over the next few months?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13" name="Google Shape;113;p18"/>
          <p:cNvSpPr txBox="1"/>
          <p:nvPr/>
        </p:nvSpPr>
        <p:spPr>
          <a:xfrm>
            <a:off x="3338650" y="1406325"/>
            <a:ext cx="38169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Stakeholders are whoever will be affected by our project, or whoever will </a:t>
            </a:r>
            <a:r>
              <a:rPr lang="en" sz="900">
                <a:solidFill>
                  <a:srgbClr val="FFFFFF"/>
                </a:solidFill>
                <a:latin typeface="Roboto"/>
                <a:ea typeface="Roboto"/>
                <a:cs typeface="Roboto"/>
                <a:sym typeface="Roboto"/>
              </a:rPr>
              <a:t>influence</a:t>
            </a:r>
            <a:r>
              <a:rPr lang="en" sz="900">
                <a:solidFill>
                  <a:srgbClr val="FFFFFF"/>
                </a:solidFill>
                <a:latin typeface="Roboto"/>
                <a:ea typeface="Roboto"/>
                <a:cs typeface="Roboto"/>
                <a:sym typeface="Roboto"/>
              </a:rPr>
              <a:t> its direction and / or outcome. </a:t>
            </a:r>
            <a:endParaRPr sz="900">
              <a:solidFill>
                <a:srgbClr val="FFFFFF"/>
              </a:solidFill>
              <a:latin typeface="Roboto"/>
              <a:ea typeface="Roboto"/>
              <a:cs typeface="Roboto"/>
              <a:sym typeface="Roboto"/>
            </a:endParaRPr>
          </a:p>
        </p:txBody>
      </p:sp>
      <p:sp>
        <p:nvSpPr>
          <p:cNvPr id="114" name="Google Shape;114;p18"/>
          <p:cNvSpPr txBox="1"/>
          <p:nvPr/>
        </p:nvSpPr>
        <p:spPr>
          <a:xfrm>
            <a:off x="3447150" y="3580625"/>
            <a:ext cx="38169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Knowing who our stakeholders are, managing their expectations, and bringing them into our design process will be crucial to ensuring that we are designing for the right problem, for the right people. </a:t>
            </a:r>
            <a:endParaRPr sz="900">
              <a:solidFill>
                <a:srgbClr val="FFFFFF"/>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8" name="Shape 118"/>
        <p:cNvGrpSpPr/>
        <p:nvPr/>
      </p:nvGrpSpPr>
      <p:grpSpPr>
        <a:xfrm>
          <a:off x="0" y="0"/>
          <a:ext cx="0" cy="0"/>
          <a:chOff x="0" y="0"/>
          <a:chExt cx="0" cy="0"/>
        </a:xfrm>
      </p:grpSpPr>
      <p:sp>
        <p:nvSpPr>
          <p:cNvPr id="119" name="Google Shape;119;p19"/>
          <p:cNvSpPr txBox="1"/>
          <p:nvPr/>
        </p:nvSpPr>
        <p:spPr>
          <a:xfrm>
            <a:off x="648525" y="302525"/>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20" name="Google Shape;120;p19"/>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txBox="1"/>
          <p:nvPr/>
        </p:nvSpPr>
        <p:spPr>
          <a:xfrm>
            <a:off x="648525" y="489375"/>
            <a:ext cx="4029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Work on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Your own</a:t>
            </a:r>
            <a:endParaRPr b="1" sz="2000">
              <a:solidFill>
                <a:srgbClr val="FFFFFF"/>
              </a:solidFill>
              <a:latin typeface="Roboto"/>
              <a:ea typeface="Roboto"/>
              <a:cs typeface="Roboto"/>
              <a:sym typeface="Roboto"/>
            </a:endParaRPr>
          </a:p>
        </p:txBody>
      </p:sp>
      <p:sp>
        <p:nvSpPr>
          <p:cNvPr id="122" name="Google Shape;122;p19"/>
          <p:cNvSpPr txBox="1"/>
          <p:nvPr/>
        </p:nvSpPr>
        <p:spPr>
          <a:xfrm>
            <a:off x="5321025" y="1063600"/>
            <a:ext cx="3383100" cy="33600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Roboto"/>
                <a:ea typeface="Roboto"/>
                <a:cs typeface="Roboto"/>
                <a:sym typeface="Roboto"/>
              </a:rPr>
              <a:t>Let’s get down to stakeholder analysis.</a:t>
            </a:r>
            <a:endParaRPr b="1" sz="1100">
              <a:solidFill>
                <a:srgbClr val="FFFFFF"/>
              </a:solidFill>
              <a:latin typeface="Roboto"/>
              <a:ea typeface="Roboto"/>
              <a:cs typeface="Roboto"/>
              <a:sym typeface="Roboto"/>
            </a:endParaRPr>
          </a:p>
          <a:p>
            <a:pPr indent="0" lvl="0" marL="0" rtl="0" algn="l">
              <a:spcBef>
                <a:spcPts val="0"/>
              </a:spcBef>
              <a:spcAft>
                <a:spcPts val="0"/>
              </a:spcAft>
              <a:buNone/>
            </a:pPr>
            <a:r>
              <a:t/>
            </a:r>
            <a:endParaRPr b="1"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298450" lvl="0" marL="457200" rtl="0" algn="l">
              <a:spcBef>
                <a:spcPts val="0"/>
              </a:spcBef>
              <a:spcAft>
                <a:spcPts val="0"/>
              </a:spcAft>
              <a:buClr>
                <a:srgbClr val="FFFFFF"/>
              </a:buClr>
              <a:buSzPts val="1100"/>
              <a:buFont typeface="Roboto"/>
              <a:buAutoNum type="arabicPeriod"/>
            </a:pPr>
            <a:r>
              <a:rPr lang="en" sz="1100">
                <a:solidFill>
                  <a:srgbClr val="FFFFFF"/>
                </a:solidFill>
                <a:latin typeface="Roboto"/>
                <a:ea typeface="Roboto"/>
                <a:cs typeface="Roboto"/>
                <a:sym typeface="Roboto"/>
              </a:rPr>
              <a:t>List all the potential stakeholders that could possibly be relevant to your project. </a:t>
            </a:r>
            <a:endParaRPr sz="1100">
              <a:solidFill>
                <a:srgbClr val="FFFFFF"/>
              </a:solidFill>
              <a:latin typeface="Roboto"/>
              <a:ea typeface="Roboto"/>
              <a:cs typeface="Roboto"/>
              <a:sym typeface="Roboto"/>
            </a:endParaRPr>
          </a:p>
          <a:p>
            <a:pPr indent="-298450" lvl="0" marL="457200" rtl="0" algn="l">
              <a:spcBef>
                <a:spcPts val="0"/>
              </a:spcBef>
              <a:spcAft>
                <a:spcPts val="0"/>
              </a:spcAft>
              <a:buClr>
                <a:srgbClr val="FFFFFF"/>
              </a:buClr>
              <a:buSzPts val="1100"/>
              <a:buFont typeface="Roboto"/>
              <a:buAutoNum type="arabicPeriod"/>
            </a:pPr>
            <a:r>
              <a:rPr lang="en" sz="1100">
                <a:solidFill>
                  <a:srgbClr val="FFFFFF"/>
                </a:solidFill>
                <a:latin typeface="Roboto"/>
                <a:ea typeface="Roboto"/>
                <a:cs typeface="Roboto"/>
                <a:sym typeface="Roboto"/>
              </a:rPr>
              <a:t>No need to overthink, just focus on doing a brain dump, </a:t>
            </a:r>
            <a:r>
              <a:rPr lang="en" sz="1100">
                <a:solidFill>
                  <a:srgbClr val="FFFFFF"/>
                </a:solidFill>
                <a:latin typeface="Roboto"/>
                <a:ea typeface="Roboto"/>
                <a:cs typeface="Roboto"/>
                <a:sym typeface="Roboto"/>
              </a:rPr>
              <a:t>and </a:t>
            </a:r>
            <a:r>
              <a:rPr lang="en" sz="1100">
                <a:solidFill>
                  <a:srgbClr val="FFFFFF"/>
                </a:solidFill>
                <a:latin typeface="Roboto"/>
                <a:ea typeface="Roboto"/>
                <a:cs typeface="Roboto"/>
                <a:sym typeface="Roboto"/>
              </a:rPr>
              <a:t>quantity (be specific)</a:t>
            </a:r>
            <a:endParaRPr sz="1100">
              <a:solidFill>
                <a:srgbClr val="FFFFFF"/>
              </a:solidFill>
              <a:latin typeface="Roboto"/>
              <a:ea typeface="Roboto"/>
              <a:cs typeface="Roboto"/>
              <a:sym typeface="Roboto"/>
            </a:endParaRPr>
          </a:p>
          <a:p>
            <a:pPr indent="-298450" lvl="0" marL="457200" rtl="0" algn="l">
              <a:spcBef>
                <a:spcPts val="0"/>
              </a:spcBef>
              <a:spcAft>
                <a:spcPts val="0"/>
              </a:spcAft>
              <a:buClr>
                <a:srgbClr val="FFFFFF"/>
              </a:buClr>
              <a:buSzPts val="1100"/>
              <a:buFont typeface="Roboto"/>
              <a:buAutoNum type="arabicPeriod"/>
            </a:pPr>
            <a:r>
              <a:rPr lang="en" sz="1100">
                <a:solidFill>
                  <a:srgbClr val="FFFFFF"/>
                </a:solidFill>
                <a:latin typeface="Roboto"/>
                <a:ea typeface="Roboto"/>
                <a:cs typeface="Roboto"/>
                <a:sym typeface="Roboto"/>
              </a:rPr>
              <a:t>Work individually for now.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rPr lang="en" sz="1100">
                <a:solidFill>
                  <a:srgbClr val="FFFFFF"/>
                </a:solidFill>
                <a:latin typeface="Roboto"/>
                <a:ea typeface="Roboto"/>
                <a:cs typeface="Roboto"/>
                <a:sym typeface="Roboto"/>
              </a:rPr>
              <a:t>Stakeholder definition:  </a:t>
            </a:r>
            <a:br>
              <a:rPr lang="en" sz="1100">
                <a:solidFill>
                  <a:srgbClr val="FFFFFF"/>
                </a:solidFill>
                <a:latin typeface="Roboto"/>
                <a:ea typeface="Roboto"/>
                <a:cs typeface="Roboto"/>
                <a:sym typeface="Roboto"/>
              </a:rPr>
            </a:br>
            <a:endParaRPr sz="900">
              <a:solidFill>
                <a:schemeClr val="dk1"/>
              </a:solidFill>
              <a:latin typeface="Roboto"/>
              <a:ea typeface="Roboto"/>
              <a:cs typeface="Roboto"/>
              <a:sym typeface="Roboto"/>
            </a:endParaRPr>
          </a:p>
          <a:p>
            <a:pPr indent="-285750" lvl="0" marL="457200" rtl="0" algn="l">
              <a:spcBef>
                <a:spcPts val="0"/>
              </a:spcBef>
              <a:spcAft>
                <a:spcPts val="0"/>
              </a:spcAft>
              <a:buClr>
                <a:schemeClr val="dk1"/>
              </a:buClr>
              <a:buSzPts val="900"/>
              <a:buFont typeface="Roboto"/>
              <a:buChar char="●"/>
            </a:pPr>
            <a:r>
              <a:rPr lang="en" sz="900">
                <a:solidFill>
                  <a:schemeClr val="dk1"/>
                </a:solidFill>
                <a:latin typeface="Roboto"/>
                <a:ea typeface="Roboto"/>
                <a:cs typeface="Roboto"/>
                <a:sym typeface="Roboto"/>
              </a:rPr>
              <a:t>whoever will be affected by our project, or</a:t>
            </a:r>
            <a:endParaRPr sz="900">
              <a:solidFill>
                <a:schemeClr val="dk1"/>
              </a:solidFill>
              <a:latin typeface="Roboto"/>
              <a:ea typeface="Roboto"/>
              <a:cs typeface="Roboto"/>
              <a:sym typeface="Roboto"/>
            </a:endParaRPr>
          </a:p>
          <a:p>
            <a:pPr indent="-285750" lvl="0" marL="457200" rtl="0" algn="l">
              <a:spcBef>
                <a:spcPts val="0"/>
              </a:spcBef>
              <a:spcAft>
                <a:spcPts val="0"/>
              </a:spcAft>
              <a:buClr>
                <a:schemeClr val="dk1"/>
              </a:buClr>
              <a:buSzPts val="900"/>
              <a:buFont typeface="Roboto"/>
              <a:buChar char="●"/>
            </a:pPr>
            <a:r>
              <a:rPr lang="en" sz="900">
                <a:solidFill>
                  <a:schemeClr val="dk1"/>
                </a:solidFill>
                <a:latin typeface="Roboto"/>
                <a:ea typeface="Roboto"/>
                <a:cs typeface="Roboto"/>
                <a:sym typeface="Roboto"/>
              </a:rPr>
              <a:t>whoever will influence its direction and / or outcome.</a:t>
            </a:r>
            <a:endParaRPr sz="900">
              <a:solidFill>
                <a:schemeClr val="dk1"/>
              </a:solidFill>
              <a:latin typeface="Roboto"/>
              <a:ea typeface="Roboto"/>
              <a:cs typeface="Roboto"/>
              <a:sym typeface="Roboto"/>
            </a:endParaRPr>
          </a:p>
          <a:p>
            <a:pPr indent="-285750" lvl="0" marL="457200" rtl="0" algn="l">
              <a:spcBef>
                <a:spcPts val="0"/>
              </a:spcBef>
              <a:spcAft>
                <a:spcPts val="0"/>
              </a:spcAft>
              <a:buClr>
                <a:schemeClr val="dk1"/>
              </a:buClr>
              <a:buSzPts val="900"/>
              <a:buFont typeface="Roboto"/>
              <a:buChar char="●"/>
            </a:pPr>
            <a:r>
              <a:rPr lang="en" sz="900">
                <a:solidFill>
                  <a:schemeClr val="dk1"/>
                </a:solidFill>
                <a:latin typeface="Roboto"/>
                <a:ea typeface="Roboto"/>
                <a:cs typeface="Roboto"/>
                <a:sym typeface="Roboto"/>
              </a:rPr>
              <a:t>Whoever has a concrete interest in the project  </a:t>
            </a:r>
            <a:endParaRPr sz="900">
              <a:solidFill>
                <a:schemeClr val="dk1"/>
              </a:solidFill>
              <a:latin typeface="Roboto"/>
              <a:ea typeface="Roboto"/>
              <a:cs typeface="Roboto"/>
              <a:sym typeface="Roboto"/>
            </a:endParaRPr>
          </a:p>
          <a:p>
            <a:pPr indent="-285750" lvl="0" marL="457200" rtl="0" algn="l">
              <a:spcBef>
                <a:spcPts val="0"/>
              </a:spcBef>
              <a:spcAft>
                <a:spcPts val="0"/>
              </a:spcAft>
              <a:buClr>
                <a:schemeClr val="dk1"/>
              </a:buClr>
              <a:buSzPts val="900"/>
              <a:buFont typeface="Roboto"/>
              <a:buChar char="●"/>
            </a:pPr>
            <a:r>
              <a:rPr lang="en" sz="900">
                <a:solidFill>
                  <a:schemeClr val="dk1"/>
                </a:solidFill>
                <a:latin typeface="Roboto"/>
                <a:ea typeface="Roboto"/>
                <a:cs typeface="Roboto"/>
                <a:sym typeface="Roboto"/>
              </a:rPr>
              <a:t>Can be individuals, partner organisations, other teams etc.</a:t>
            </a:r>
            <a:endParaRPr sz="900">
              <a:solidFill>
                <a:schemeClr val="dk1"/>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r>
              <a:rPr lang="en" sz="900">
                <a:solidFill>
                  <a:schemeClr val="dk1"/>
                </a:solidFill>
                <a:latin typeface="Roboto"/>
                <a:ea typeface="Roboto"/>
                <a:cs typeface="Roboto"/>
                <a:sym typeface="Roboto"/>
              </a:rPr>
              <a:t>Prompt: </a:t>
            </a:r>
            <a:endParaRPr sz="900">
              <a:solidFill>
                <a:schemeClr val="dk1"/>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285750" lvl="0" marL="457200" rtl="0" algn="l">
              <a:spcBef>
                <a:spcPts val="0"/>
              </a:spcBef>
              <a:spcAft>
                <a:spcPts val="0"/>
              </a:spcAft>
              <a:buClr>
                <a:schemeClr val="dk1"/>
              </a:buClr>
              <a:buSzPts val="900"/>
              <a:buFont typeface="Roboto"/>
              <a:buChar char="●"/>
            </a:pPr>
            <a:r>
              <a:rPr lang="en" sz="900">
                <a:solidFill>
                  <a:schemeClr val="dk1"/>
                </a:solidFill>
                <a:latin typeface="Roboto"/>
                <a:ea typeface="Roboto"/>
                <a:cs typeface="Roboto"/>
                <a:sym typeface="Roboto"/>
              </a:rPr>
              <a:t>Think about the lifecycle of your project, from napkin sketch, up to the point it is fully realised.</a:t>
            </a:r>
            <a:endParaRPr sz="900">
              <a:solidFill>
                <a:schemeClr val="dk1"/>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b="1" sz="800">
              <a:solidFill>
                <a:srgbClr val="FFFFFF"/>
              </a:solidFill>
              <a:latin typeface="Roboto"/>
              <a:ea typeface="Roboto"/>
              <a:cs typeface="Roboto"/>
              <a:sym typeface="Roboto"/>
            </a:endParaRPr>
          </a:p>
          <a:p>
            <a:pPr indent="0" lvl="0" marL="0" rtl="0" algn="l">
              <a:spcBef>
                <a:spcPts val="0"/>
              </a:spcBef>
              <a:spcAft>
                <a:spcPts val="0"/>
              </a:spcAft>
              <a:buNone/>
            </a:pPr>
            <a:r>
              <a:t/>
            </a:r>
            <a:endParaRPr/>
          </a:p>
        </p:txBody>
      </p:sp>
      <p:pic>
        <p:nvPicPr>
          <p:cNvPr descr="5 Minute Countdown Timer (With Relaxing Smooth Jazz)  Part 1&#10;&#10;This is a 5 Minute Timer with music that counts down to 0:00 (zero) and then sounds a very gentle alarm.&#10;There will be more Timer videos on my channel soon, so please 'Like' and 'Subscribe'.&#10;&#10;********************* Visit my channel for the following countdown timers:  **********************&#10;Timer 60 seconds for a 60 second timer&#10;Timer 1 minute for a 1 minute timer&#10;Timer 5 minutes for a 5 minute timer&#10;Timer 10 minutes for a 10 minute timer&#10;Timer 15 minutes for a 15 minute timer&#10;Timer 20 minutes for a 20 minute timer&#10;Timer 30 minutes for a 30 minute timer&#10;Timer 40 minutes for a 40 minute timer&#10;Timer 60 minutes for a 60 minute timer&#10;&#10;Soul and Mind  -  E's Jammy Jams&#10;A Night Alone  -  TrackTribe" id="123" name="Google Shape;123;p19" title="⭐⭐⭐ 5 Minute Timer - 5 Min Timer (With Relaxing Smooth Jazz) Part 1  (5 Minute Timer with Music) ⭐⭐⭐">
            <a:hlinkClick r:id="rId3"/>
          </p:cNvPr>
          <p:cNvPicPr preferRelativeResize="0"/>
          <p:nvPr/>
        </p:nvPicPr>
        <p:blipFill>
          <a:blip r:embed="rId4">
            <a:alphaModFix/>
          </a:blip>
          <a:stretch>
            <a:fillRect/>
          </a:stretch>
        </p:blipFill>
        <p:spPr>
          <a:xfrm>
            <a:off x="438425" y="13126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27" name="Shape 127"/>
        <p:cNvGrpSpPr/>
        <p:nvPr/>
      </p:nvGrpSpPr>
      <p:grpSpPr>
        <a:xfrm>
          <a:off x="0" y="0"/>
          <a:ext cx="0" cy="0"/>
          <a:chOff x="0" y="0"/>
          <a:chExt cx="0" cy="0"/>
        </a:xfrm>
      </p:grpSpPr>
      <p:sp>
        <p:nvSpPr>
          <p:cNvPr id="128" name="Google Shape;128;p20"/>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29" name="Google Shape;129;p20"/>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txBox="1"/>
          <p:nvPr/>
        </p:nvSpPr>
        <p:spPr>
          <a:xfrm>
            <a:off x="648525" y="45397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From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Others</a:t>
            </a:r>
            <a:endParaRPr b="1" sz="2000">
              <a:solidFill>
                <a:srgbClr val="FFFFFF"/>
              </a:solidFill>
              <a:latin typeface="Roboto"/>
              <a:ea typeface="Roboto"/>
              <a:cs typeface="Roboto"/>
              <a:sym typeface="Roboto"/>
            </a:endParaRPr>
          </a:p>
        </p:txBody>
      </p:sp>
      <p:sp>
        <p:nvSpPr>
          <p:cNvPr id="131" name="Google Shape;131;p20"/>
          <p:cNvSpPr txBox="1"/>
          <p:nvPr/>
        </p:nvSpPr>
        <p:spPr>
          <a:xfrm>
            <a:off x="2859950" y="809725"/>
            <a:ext cx="2625000" cy="29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What themes or types of stakeholders do you see emerging out of your list? </a:t>
            </a:r>
            <a:endParaRPr b="1" sz="1200">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br>
              <a:rPr lang="en">
                <a:solidFill>
                  <a:srgbClr val="FFFFFF"/>
                </a:solidFill>
                <a:latin typeface="Roboto"/>
                <a:ea typeface="Roboto"/>
                <a:cs typeface="Roboto"/>
                <a:sym typeface="Roboto"/>
              </a:rPr>
            </a:b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32" name="Google Shape;132;p20"/>
          <p:cNvSpPr txBox="1"/>
          <p:nvPr/>
        </p:nvSpPr>
        <p:spPr>
          <a:xfrm>
            <a:off x="7158925" y="795075"/>
            <a:ext cx="1164600" cy="13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6" name="Shape 136"/>
        <p:cNvGrpSpPr/>
        <p:nvPr/>
      </p:nvGrpSpPr>
      <p:grpSpPr>
        <a:xfrm>
          <a:off x="0" y="0"/>
          <a:ext cx="0" cy="0"/>
          <a:chOff x="0" y="0"/>
          <a:chExt cx="0" cy="0"/>
        </a:xfrm>
      </p:grpSpPr>
      <p:sp>
        <p:nvSpPr>
          <p:cNvPr id="137" name="Google Shape;137;p21"/>
          <p:cNvSpPr txBox="1"/>
          <p:nvPr/>
        </p:nvSpPr>
        <p:spPr>
          <a:xfrm>
            <a:off x="648525" y="29240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38" name="Google Shape;138;p21"/>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txBox="1"/>
          <p:nvPr/>
        </p:nvSpPr>
        <p:spPr>
          <a:xfrm>
            <a:off x="648525" y="45397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From </a:t>
            </a:r>
            <a:br>
              <a:rPr b="1" lang="en" sz="2000">
                <a:solidFill>
                  <a:srgbClr val="FFFFFF"/>
                </a:solidFill>
                <a:latin typeface="Roboto"/>
                <a:ea typeface="Roboto"/>
                <a:cs typeface="Roboto"/>
                <a:sym typeface="Roboto"/>
              </a:rPr>
            </a:br>
            <a:r>
              <a:rPr b="1" lang="en" sz="2000">
                <a:solidFill>
                  <a:srgbClr val="FFFFFF"/>
                </a:solidFill>
                <a:latin typeface="Roboto"/>
                <a:ea typeface="Roboto"/>
                <a:cs typeface="Roboto"/>
                <a:sym typeface="Roboto"/>
              </a:rPr>
              <a:t>Others</a:t>
            </a:r>
            <a:endParaRPr b="1" sz="2000">
              <a:solidFill>
                <a:srgbClr val="FFFFFF"/>
              </a:solidFill>
              <a:latin typeface="Roboto"/>
              <a:ea typeface="Roboto"/>
              <a:cs typeface="Roboto"/>
              <a:sym typeface="Roboto"/>
            </a:endParaRPr>
          </a:p>
        </p:txBody>
      </p:sp>
      <p:sp>
        <p:nvSpPr>
          <p:cNvPr id="140" name="Google Shape;140;p21"/>
          <p:cNvSpPr txBox="1"/>
          <p:nvPr/>
        </p:nvSpPr>
        <p:spPr>
          <a:xfrm>
            <a:off x="2859950" y="809725"/>
            <a:ext cx="2625000" cy="29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What themes or types of stakeholders do you see emerging out of your list? </a:t>
            </a:r>
            <a:endParaRPr b="1" sz="1200">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br>
              <a:rPr lang="en">
                <a:solidFill>
                  <a:srgbClr val="FFFFFF"/>
                </a:solidFill>
                <a:latin typeface="Roboto"/>
                <a:ea typeface="Roboto"/>
                <a:cs typeface="Roboto"/>
                <a:sym typeface="Roboto"/>
              </a:rPr>
            </a:b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41" name="Google Shape;141;p21"/>
          <p:cNvSpPr txBox="1"/>
          <p:nvPr/>
        </p:nvSpPr>
        <p:spPr>
          <a:xfrm>
            <a:off x="7158925" y="795075"/>
            <a:ext cx="1164600" cy="13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142" name="Google Shape;142;p21"/>
          <p:cNvSpPr txBox="1"/>
          <p:nvPr/>
        </p:nvSpPr>
        <p:spPr>
          <a:xfrm>
            <a:off x="3342025" y="1613450"/>
            <a:ext cx="3816900" cy="13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There are *TONS* of ways we can look at our stakeholders, and likely this will depend on your project. (eg: beneficiaries vs funders vs customers, users, developers, etc.)</a:t>
            </a:r>
            <a:br>
              <a:rPr lang="en" sz="900">
                <a:solidFill>
                  <a:srgbClr val="FFFFFF"/>
                </a:solidFill>
                <a:latin typeface="Roboto"/>
                <a:ea typeface="Roboto"/>
                <a:cs typeface="Roboto"/>
                <a:sym typeface="Roboto"/>
              </a:rPr>
            </a:b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For the purposes of this session, we will focus on 1 lens: </a:t>
            </a:r>
            <a:br>
              <a:rPr lang="en" sz="900">
                <a:solidFill>
                  <a:srgbClr val="FFFFFF"/>
                </a:solidFill>
                <a:latin typeface="Roboto"/>
                <a:ea typeface="Roboto"/>
                <a:cs typeface="Roboto"/>
                <a:sym typeface="Roboto"/>
              </a:rPr>
            </a:b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Their position on a impact-influence matrix.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6" name="Shape 146"/>
        <p:cNvGrpSpPr/>
        <p:nvPr/>
      </p:nvGrpSpPr>
      <p:grpSpPr>
        <a:xfrm>
          <a:off x="0" y="0"/>
          <a:ext cx="0" cy="0"/>
          <a:chOff x="0" y="0"/>
          <a:chExt cx="0" cy="0"/>
        </a:xfrm>
      </p:grpSpPr>
      <p:sp>
        <p:nvSpPr>
          <p:cNvPr id="147" name="Google Shape;147;p22"/>
          <p:cNvSpPr txBox="1"/>
          <p:nvPr/>
        </p:nvSpPr>
        <p:spPr>
          <a:xfrm>
            <a:off x="286025" y="413747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https://miro.com/app/board/uXjVOdbwTnk=/?invite_link_id=295753060380</a:t>
            </a:r>
            <a:r>
              <a:rPr lang="en">
                <a:solidFill>
                  <a:schemeClr val="dk1"/>
                </a:solidFill>
              </a:rPr>
              <a:t> </a:t>
            </a:r>
            <a:endParaRPr>
              <a:solidFill>
                <a:schemeClr val="dk1"/>
              </a:solidFill>
            </a:endParaRPr>
          </a:p>
        </p:txBody>
      </p:sp>
      <p:pic>
        <p:nvPicPr>
          <p:cNvPr id="148" name="Google Shape;148;p22"/>
          <p:cNvPicPr preferRelativeResize="0"/>
          <p:nvPr/>
        </p:nvPicPr>
        <p:blipFill>
          <a:blip r:embed="rId4">
            <a:alphaModFix/>
          </a:blip>
          <a:stretch>
            <a:fillRect/>
          </a:stretch>
        </p:blipFill>
        <p:spPr>
          <a:xfrm>
            <a:off x="995675" y="260900"/>
            <a:ext cx="7015239" cy="3832675"/>
          </a:xfrm>
          <a:prstGeom prst="rect">
            <a:avLst/>
          </a:prstGeom>
          <a:noFill/>
          <a:ln>
            <a:noFill/>
          </a:ln>
        </p:spPr>
      </p:pic>
      <p:sp>
        <p:nvSpPr>
          <p:cNvPr id="149" name="Google Shape;149;p22"/>
          <p:cNvSpPr txBox="1"/>
          <p:nvPr/>
        </p:nvSpPr>
        <p:spPr>
          <a:xfrm>
            <a:off x="3565425" y="4218450"/>
            <a:ext cx="4359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Roboto"/>
                <a:ea typeface="Roboto"/>
                <a:cs typeface="Roboto"/>
                <a:sym typeface="Roboto"/>
              </a:rPr>
              <a:t>Here we organise our stakeholders according to the level of impact the project will have on them, and their level of influence over the project. </a:t>
            </a:r>
            <a:endParaRPr sz="900">
              <a:solidFill>
                <a:schemeClr val="dk1"/>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r>
              <a:rPr lang="en" sz="900">
                <a:solidFill>
                  <a:schemeClr val="dk1"/>
                </a:solidFill>
                <a:latin typeface="Roboto"/>
                <a:ea typeface="Roboto"/>
                <a:cs typeface="Roboto"/>
                <a:sym typeface="Roboto"/>
              </a:rPr>
              <a:t>We do this to help us prioritise our stakeholder engagement strategy. </a:t>
            </a:r>
            <a:endParaRPr sz="9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3" name="Shape 153"/>
        <p:cNvGrpSpPr/>
        <p:nvPr/>
      </p:nvGrpSpPr>
      <p:grpSpPr>
        <a:xfrm>
          <a:off x="0" y="0"/>
          <a:ext cx="0" cy="0"/>
          <a:chOff x="0" y="0"/>
          <a:chExt cx="0" cy="0"/>
        </a:xfrm>
      </p:grpSpPr>
      <p:sp>
        <p:nvSpPr>
          <p:cNvPr id="154" name="Google Shape;154;p23"/>
          <p:cNvSpPr txBox="1"/>
          <p:nvPr/>
        </p:nvSpPr>
        <p:spPr>
          <a:xfrm>
            <a:off x="648525" y="302525"/>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p:txBody>
      </p:sp>
      <p:sp>
        <p:nvSpPr>
          <p:cNvPr id="155" name="Google Shape;155;p23"/>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3"/>
          <p:cNvSpPr txBox="1"/>
          <p:nvPr/>
        </p:nvSpPr>
        <p:spPr>
          <a:xfrm>
            <a:off x="5578475" y="1689900"/>
            <a:ext cx="2817000" cy="26190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Roboto"/>
                <a:ea typeface="Roboto"/>
                <a:cs typeface="Roboto"/>
                <a:sym typeface="Roboto"/>
              </a:rPr>
              <a:t>Let’s get some stakeholder mapping done: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Place your stakeholders on the matrix </a:t>
            </a:r>
            <a:r>
              <a:rPr lang="en" sz="900">
                <a:solidFill>
                  <a:schemeClr val="dk1"/>
                </a:solidFill>
                <a:latin typeface="Roboto"/>
                <a:ea typeface="Roboto"/>
                <a:cs typeface="Roboto"/>
                <a:sym typeface="Roboto"/>
              </a:rPr>
              <a:t>according to the level of impact the project will have on them, and their level of influence over the project.</a:t>
            </a:r>
            <a:br>
              <a:rPr lang="en" sz="900">
                <a:solidFill>
                  <a:schemeClr val="dk1"/>
                </a:solidFill>
                <a:latin typeface="Roboto"/>
                <a:ea typeface="Roboto"/>
                <a:cs typeface="Roboto"/>
                <a:sym typeface="Roboto"/>
              </a:rPr>
            </a:br>
            <a:endParaRPr sz="900">
              <a:solidFill>
                <a:schemeClr val="dk1"/>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b="1" lang="en" sz="900">
                <a:solidFill>
                  <a:srgbClr val="FFFFFF"/>
                </a:solidFill>
                <a:latin typeface="Roboto"/>
                <a:ea typeface="Roboto"/>
                <a:cs typeface="Roboto"/>
                <a:sym typeface="Roboto"/>
              </a:rPr>
              <a:t>Commit </a:t>
            </a:r>
            <a:r>
              <a:rPr lang="en" sz="900">
                <a:solidFill>
                  <a:srgbClr val="FFFFFF"/>
                </a:solidFill>
                <a:latin typeface="Roboto"/>
                <a:ea typeface="Roboto"/>
                <a:cs typeface="Roboto"/>
                <a:sym typeface="Roboto"/>
              </a:rPr>
              <a:t>to a quadrant on the matrix when assigning a stakeholder.</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Link to miro template: </a:t>
            </a:r>
            <a:r>
              <a:rPr lang="en" sz="900" u="sng">
                <a:solidFill>
                  <a:schemeClr val="accent5"/>
                </a:solidFill>
                <a:hlinkClick r:id="rId3">
                  <a:extLst>
                    <a:ext uri="{A12FA001-AC4F-418D-AE19-62706E023703}">
                      <ahyp:hlinkClr val="tx"/>
                    </a:ext>
                  </a:extLst>
                </a:hlinkClick>
              </a:rPr>
              <a:t>https://miro.com/app/board/uXjVOdbwTnk=/?invite_link_id=295753060380</a:t>
            </a:r>
            <a:r>
              <a:rPr lang="en" sz="900">
                <a:solidFill>
                  <a:schemeClr val="dk1"/>
                </a:solidFill>
              </a:rPr>
              <a: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b="1" sz="800">
              <a:solidFill>
                <a:srgbClr val="FFFFFF"/>
              </a:solidFill>
              <a:latin typeface="Roboto"/>
              <a:ea typeface="Roboto"/>
              <a:cs typeface="Roboto"/>
              <a:sym typeface="Roboto"/>
            </a:endParaRPr>
          </a:p>
          <a:p>
            <a:pPr indent="0" lvl="0" marL="0" rtl="0" algn="l">
              <a:spcBef>
                <a:spcPts val="0"/>
              </a:spcBef>
              <a:spcAft>
                <a:spcPts val="0"/>
              </a:spcAft>
              <a:buNone/>
            </a:pPr>
            <a:r>
              <a:t/>
            </a:r>
            <a:endParaRPr/>
          </a:p>
        </p:txBody>
      </p:sp>
      <p:pic>
        <p:nvPicPr>
          <p:cNvPr descr="5 Minute Countdown Timer (With Relaxing Smooth Jazz)  Part 1&#10;&#10;This is a 5 Minute Timer with music that counts down to 0:00 (zero) and then sounds a very gentle alarm.&#10;There will be more Timer videos on my channel soon, so please 'Like' and 'Subscribe'.&#10;&#10;********************* Visit my channel for the following countdown timers:  **********************&#10;Timer 60 seconds for a 60 second timer&#10;Timer 1 minute for a 1 minute timer&#10;Timer 5 minutes for a 5 minute timer&#10;Timer 10 minutes for a 10 minute timer&#10;Timer 15 minutes for a 15 minute timer&#10;Timer 20 minutes for a 20 minute timer&#10;Timer 30 minutes for a 30 minute timer&#10;Timer 40 minutes for a 40 minute timer&#10;Timer 60 minutes for a 60 minute timer&#10;&#10;Soul and Mind  -  E's Jammy Jams&#10;A Night Alone  -  TrackTribe" id="157" name="Google Shape;157;p23" title="⭐⭐⭐ 5 Minute Timer - 5 Min Timer (With Relaxing Smooth Jazz) Part 1  (5 Minute Timer with Music) ⭐⭐⭐">
            <a:hlinkClick r:id="rId4"/>
          </p:cNvPr>
          <p:cNvPicPr preferRelativeResize="0"/>
          <p:nvPr/>
        </p:nvPicPr>
        <p:blipFill>
          <a:blip r:embed="rId5">
            <a:alphaModFix/>
          </a:blip>
          <a:stretch>
            <a:fillRect/>
          </a:stretch>
        </p:blipFill>
        <p:spPr>
          <a:xfrm>
            <a:off x="438425" y="1312600"/>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1" name="Shape 161"/>
        <p:cNvGrpSpPr/>
        <p:nvPr/>
      </p:nvGrpSpPr>
      <p:grpSpPr>
        <a:xfrm>
          <a:off x="0" y="0"/>
          <a:ext cx="0" cy="0"/>
          <a:chOff x="0" y="0"/>
          <a:chExt cx="0" cy="0"/>
        </a:xfrm>
      </p:grpSpPr>
      <p:sp>
        <p:nvSpPr>
          <p:cNvPr id="162" name="Google Shape;162;p24"/>
          <p:cNvSpPr txBox="1"/>
          <p:nvPr/>
        </p:nvSpPr>
        <p:spPr>
          <a:xfrm>
            <a:off x="596225" y="30745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5 MINUTES TO…</a:t>
            </a:r>
            <a:endParaRPr sz="1000">
              <a:solidFill>
                <a:srgbClr val="FFFFFF"/>
              </a:solidFill>
              <a:latin typeface="Roboto"/>
              <a:ea typeface="Roboto"/>
              <a:cs typeface="Roboto"/>
              <a:sym typeface="Roboto"/>
            </a:endParaRPr>
          </a:p>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163" name="Google Shape;163;p24"/>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txBox="1"/>
          <p:nvPr/>
        </p:nvSpPr>
        <p:spPr>
          <a:xfrm>
            <a:off x="5578475" y="1689900"/>
            <a:ext cx="2817000" cy="26190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Roboto"/>
                <a:ea typeface="Roboto"/>
                <a:cs typeface="Roboto"/>
                <a:sym typeface="Roboto"/>
              </a:rPr>
              <a:t>Let’s get some stakeholder mapping done: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By far the most important thing about a stakeholder map is the value exchange between our stakeholders.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Sketch out the relationships between your stakeholders with *directional arrows*</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This can include things like funding, social relationships, reporting lines etc.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b="1" sz="800">
              <a:solidFill>
                <a:srgbClr val="FFFFFF"/>
              </a:solidFill>
              <a:latin typeface="Roboto"/>
              <a:ea typeface="Roboto"/>
              <a:cs typeface="Roboto"/>
              <a:sym typeface="Roboto"/>
            </a:endParaRPr>
          </a:p>
          <a:p>
            <a:pPr indent="0" lvl="0" marL="0" rtl="0" algn="l">
              <a:spcBef>
                <a:spcPts val="0"/>
              </a:spcBef>
              <a:spcAft>
                <a:spcPts val="0"/>
              </a:spcAft>
              <a:buNone/>
            </a:pPr>
            <a:r>
              <a:t/>
            </a:r>
            <a:endParaRPr/>
          </a:p>
        </p:txBody>
      </p:sp>
      <p:sp>
        <p:nvSpPr>
          <p:cNvPr id="165" name="Google Shape;165;p24"/>
          <p:cNvSpPr txBox="1"/>
          <p:nvPr/>
        </p:nvSpPr>
        <p:spPr>
          <a:xfrm>
            <a:off x="648525" y="45397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Work on your own</a:t>
            </a:r>
            <a:endParaRPr b="1" sz="2000">
              <a:solidFill>
                <a:srgbClr val="FFFFFF"/>
              </a:solidFill>
              <a:latin typeface="Roboto"/>
              <a:ea typeface="Roboto"/>
              <a:cs typeface="Roboto"/>
              <a:sym typeface="Roboto"/>
            </a:endParaRPr>
          </a:p>
        </p:txBody>
      </p:sp>
      <p:pic>
        <p:nvPicPr>
          <p:cNvPr descr="5 Minute Timer Relaxing Music Lofi Fish Background&#10;&#10;&#10;&#10;&#10;&#10;&#10;TAGS&#10;5 minute&#10;5 minute countdown&#10;5 minute lo-fi hiphop timer&#10;5 minute timer&#10;countdown&#10;lo-fi music&#10;lofi study song&#10;study music&#10;study timer&#10;time&#10;timer&#10;working music&#10;5 minute timer with music&#10;5 minute clock&#10;lofi hiphop&#10;relaxing timers&#10;relaxing music&#10;relaxing lofi timer&#10;nature timer&#10;meditation&#10;meditation music&#10;relaxing sleep music&#10;school timer&#10;sleep timer&#10;chill timer&#10;chill music&#10;lofi timer&#10;lofi hiphop timer&#10;lofi hip hop" id="166" name="Google Shape;166;p24" title="5 Minute Timer Relaxing Music Lofi Fish Background">
            <a:hlinkClick r:id="rId3"/>
          </p:cNvPr>
          <p:cNvPicPr preferRelativeResize="0"/>
          <p:nvPr/>
        </p:nvPicPr>
        <p:blipFill>
          <a:blip r:embed="rId4">
            <a:alphaModFix/>
          </a:blip>
          <a:stretch>
            <a:fillRect/>
          </a:stretch>
        </p:blipFill>
        <p:spPr>
          <a:xfrm>
            <a:off x="320050" y="11991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0" name="Shape 170"/>
        <p:cNvGrpSpPr/>
        <p:nvPr/>
      </p:nvGrpSpPr>
      <p:grpSpPr>
        <a:xfrm>
          <a:off x="0" y="0"/>
          <a:ext cx="0" cy="0"/>
          <a:chOff x="0" y="0"/>
          <a:chExt cx="0" cy="0"/>
        </a:xfrm>
      </p:grpSpPr>
      <p:sp>
        <p:nvSpPr>
          <p:cNvPr id="171" name="Google Shape;171;p25"/>
          <p:cNvSpPr txBox="1"/>
          <p:nvPr/>
        </p:nvSpPr>
        <p:spPr>
          <a:xfrm>
            <a:off x="596225" y="30745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3 MINUTES TO…</a:t>
            </a:r>
            <a:endParaRPr sz="1000">
              <a:solidFill>
                <a:srgbClr val="FFFFFF"/>
              </a:solidFill>
              <a:latin typeface="Roboto"/>
              <a:ea typeface="Roboto"/>
              <a:cs typeface="Roboto"/>
              <a:sym typeface="Roboto"/>
            </a:endParaRPr>
          </a:p>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172" name="Google Shape;172;p25"/>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txBox="1"/>
          <p:nvPr/>
        </p:nvSpPr>
        <p:spPr>
          <a:xfrm>
            <a:off x="596225" y="557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from Others</a:t>
            </a:r>
            <a:endParaRPr b="1" sz="2000">
              <a:solidFill>
                <a:srgbClr val="FFFFFF"/>
              </a:solidFill>
              <a:latin typeface="Roboto"/>
              <a:ea typeface="Roboto"/>
              <a:cs typeface="Roboto"/>
              <a:sym typeface="Roboto"/>
            </a:endParaRPr>
          </a:p>
        </p:txBody>
      </p:sp>
      <p:sp>
        <p:nvSpPr>
          <p:cNvPr id="174" name="Google Shape;174;p25"/>
          <p:cNvSpPr txBox="1"/>
          <p:nvPr/>
        </p:nvSpPr>
        <p:spPr>
          <a:xfrm>
            <a:off x="1572000" y="1459700"/>
            <a:ext cx="3000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Reflect on how that activity make you feel.</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rPr lang="en" sz="800">
                <a:solidFill>
                  <a:schemeClr val="dk1"/>
                </a:solidFill>
                <a:latin typeface="Roboto"/>
                <a:ea typeface="Roboto"/>
                <a:cs typeface="Roboto"/>
                <a:sym typeface="Roboto"/>
              </a:rPr>
              <a:t>How did you feel about the process? </a:t>
            </a:r>
            <a:endParaRPr sz="800">
              <a:solidFill>
                <a:schemeClr val="dk1"/>
              </a:solidFill>
              <a:latin typeface="Roboto"/>
              <a:ea typeface="Roboto"/>
              <a:cs typeface="Roboto"/>
              <a:sym typeface="Roboto"/>
            </a:endParaRPr>
          </a:p>
          <a:p>
            <a:pPr indent="0" lvl="0" marL="0" rtl="0" algn="l">
              <a:spcBef>
                <a:spcPts val="0"/>
              </a:spcBef>
              <a:spcAft>
                <a:spcPts val="0"/>
              </a:spcAft>
              <a:buNone/>
            </a:pPr>
            <a:r>
              <a:rPr lang="en" sz="800">
                <a:solidFill>
                  <a:schemeClr val="dk1"/>
                </a:solidFill>
                <a:latin typeface="Roboto"/>
                <a:ea typeface="Roboto"/>
                <a:cs typeface="Roboto"/>
                <a:sym typeface="Roboto"/>
              </a:rPr>
              <a:t>What do you think of what you came up with? </a:t>
            </a:r>
            <a:endParaRPr sz="800">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8" name="Shape 178"/>
        <p:cNvGrpSpPr/>
        <p:nvPr/>
      </p:nvGrpSpPr>
      <p:grpSpPr>
        <a:xfrm>
          <a:off x="0" y="0"/>
          <a:ext cx="0" cy="0"/>
          <a:chOff x="0" y="0"/>
          <a:chExt cx="0" cy="0"/>
        </a:xfrm>
      </p:grpSpPr>
      <p:sp>
        <p:nvSpPr>
          <p:cNvPr id="179" name="Google Shape;179;p26"/>
          <p:cNvSpPr txBox="1"/>
          <p:nvPr/>
        </p:nvSpPr>
        <p:spPr>
          <a:xfrm>
            <a:off x="596225" y="30745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3 MINUTES TO…</a:t>
            </a:r>
            <a:endParaRPr sz="1000">
              <a:solidFill>
                <a:srgbClr val="FFFFFF"/>
              </a:solidFill>
              <a:latin typeface="Roboto"/>
              <a:ea typeface="Roboto"/>
              <a:cs typeface="Roboto"/>
              <a:sym typeface="Roboto"/>
            </a:endParaRPr>
          </a:p>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180" name="Google Shape;180;p26"/>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6"/>
          <p:cNvSpPr txBox="1"/>
          <p:nvPr/>
        </p:nvSpPr>
        <p:spPr>
          <a:xfrm>
            <a:off x="596225" y="557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from Others</a:t>
            </a:r>
            <a:endParaRPr b="1" sz="2000">
              <a:solidFill>
                <a:srgbClr val="FFFFFF"/>
              </a:solidFill>
              <a:latin typeface="Roboto"/>
              <a:ea typeface="Roboto"/>
              <a:cs typeface="Roboto"/>
              <a:sym typeface="Roboto"/>
            </a:endParaRPr>
          </a:p>
        </p:txBody>
      </p:sp>
      <p:sp>
        <p:nvSpPr>
          <p:cNvPr id="182" name="Google Shape;182;p26"/>
          <p:cNvSpPr txBox="1"/>
          <p:nvPr/>
        </p:nvSpPr>
        <p:spPr>
          <a:xfrm>
            <a:off x="1497975" y="1219600"/>
            <a:ext cx="31182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Being uncomfortable</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83" name="Google Shape;183;p26"/>
          <p:cNvSpPr txBox="1"/>
          <p:nvPr/>
        </p:nvSpPr>
        <p:spPr>
          <a:xfrm>
            <a:off x="1882175" y="1605100"/>
            <a:ext cx="31182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You may feel that you do not have enough information </a:t>
            </a:r>
            <a:r>
              <a:rPr lang="en" sz="900">
                <a:solidFill>
                  <a:srgbClr val="FFFFFF"/>
                </a:solidFill>
                <a:latin typeface="Roboto"/>
                <a:ea typeface="Roboto"/>
                <a:cs typeface="Roboto"/>
                <a:sym typeface="Roboto"/>
              </a:rPr>
              <a:t>about</a:t>
            </a:r>
            <a:r>
              <a:rPr lang="en" sz="900">
                <a:solidFill>
                  <a:srgbClr val="FFFFFF"/>
                </a:solidFill>
                <a:latin typeface="Roboto"/>
                <a:ea typeface="Roboto"/>
                <a:cs typeface="Roboto"/>
                <a:sym typeface="Roboto"/>
              </a:rPr>
              <a:t> your stakeholders to: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determine their relationships in the system and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Determine how they may be relevant to your project.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That is natural! Stakeholder mapping is the first step in mapping out your problem so that you can prioritise who to talk to first to get a handle of the landscape.</a:t>
            </a:r>
            <a:endParaRPr sz="900">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84" name="Google Shape;184;p26"/>
          <p:cNvSpPr txBox="1"/>
          <p:nvPr/>
        </p:nvSpPr>
        <p:spPr>
          <a:xfrm>
            <a:off x="1522125" y="3211400"/>
            <a:ext cx="5445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Stakeholder maps are conversation tools in of themselves</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185" name="Google Shape;185;p26"/>
          <p:cNvSpPr txBox="1"/>
          <p:nvPr/>
        </p:nvSpPr>
        <p:spPr>
          <a:xfrm>
            <a:off x="2098625" y="3699125"/>
            <a:ext cx="5445900" cy="9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It is unwise to make assumptions about our stakeholders and the problem we’re trying to solve. Stakeholder maps are a good way to lay out the existing assumptions that we are making about our problem. We can then present these to our stakeholders and use the map as a tool to guide a potential conversation or interview.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We can then iterate on our maps as an ongoing reference for ourselves as we navigate through our project. </a:t>
            </a:r>
            <a:endParaRPr sz="900">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89" name="Shape 189"/>
        <p:cNvGrpSpPr/>
        <p:nvPr/>
      </p:nvGrpSpPr>
      <p:grpSpPr>
        <a:xfrm>
          <a:off x="0" y="0"/>
          <a:ext cx="0" cy="0"/>
          <a:chOff x="0" y="0"/>
          <a:chExt cx="0" cy="0"/>
        </a:xfrm>
      </p:grpSpPr>
      <p:sp>
        <p:nvSpPr>
          <p:cNvPr id="190" name="Google Shape;190;p27"/>
          <p:cNvSpPr txBox="1"/>
          <p:nvPr/>
        </p:nvSpPr>
        <p:spPr>
          <a:xfrm>
            <a:off x="648525" y="302525"/>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10 MINUTES TO...</a:t>
            </a:r>
            <a:endParaRPr sz="1000">
              <a:solidFill>
                <a:srgbClr val="FFFFFF"/>
              </a:solidFill>
              <a:latin typeface="Roboto"/>
              <a:ea typeface="Roboto"/>
              <a:cs typeface="Roboto"/>
              <a:sym typeface="Roboto"/>
            </a:endParaRPr>
          </a:p>
        </p:txBody>
      </p:sp>
      <p:sp>
        <p:nvSpPr>
          <p:cNvPr id="191" name="Google Shape;191;p27"/>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7"/>
          <p:cNvSpPr txBox="1"/>
          <p:nvPr/>
        </p:nvSpPr>
        <p:spPr>
          <a:xfrm>
            <a:off x="648525" y="489375"/>
            <a:ext cx="4029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Work with your partner</a:t>
            </a:r>
            <a:endParaRPr b="1" sz="2000">
              <a:solidFill>
                <a:srgbClr val="FFFFFF"/>
              </a:solidFill>
              <a:latin typeface="Roboto"/>
              <a:ea typeface="Roboto"/>
              <a:cs typeface="Roboto"/>
              <a:sym typeface="Roboto"/>
            </a:endParaRPr>
          </a:p>
        </p:txBody>
      </p:sp>
      <p:sp>
        <p:nvSpPr>
          <p:cNvPr id="193" name="Google Shape;193;p27"/>
          <p:cNvSpPr txBox="1"/>
          <p:nvPr/>
        </p:nvSpPr>
        <p:spPr>
          <a:xfrm>
            <a:off x="5578475" y="1689900"/>
            <a:ext cx="2817000" cy="26190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Roboto"/>
                <a:ea typeface="Roboto"/>
                <a:cs typeface="Roboto"/>
                <a:sym typeface="Roboto"/>
              </a:rPr>
              <a:t>Let’s iterate on our stakeholder map: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Take turns going through your stakeholder maps with your partner.</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Take note of any differences in opinion that may crop up with your partner.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Consolidate a final stakeholder map that you both agree on.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Iterate further on your stakeholder map if there is new information you would like to add.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b="1" sz="800">
              <a:solidFill>
                <a:srgbClr val="FFFFFF"/>
              </a:solidFill>
              <a:latin typeface="Roboto"/>
              <a:ea typeface="Roboto"/>
              <a:cs typeface="Roboto"/>
              <a:sym typeface="Roboto"/>
            </a:endParaRPr>
          </a:p>
          <a:p>
            <a:pPr indent="0" lvl="0" marL="0" rtl="0" algn="l">
              <a:spcBef>
                <a:spcPts val="0"/>
              </a:spcBef>
              <a:spcAft>
                <a:spcPts val="0"/>
              </a:spcAft>
              <a:buNone/>
            </a:pPr>
            <a:r>
              <a:t/>
            </a:r>
            <a:endParaRPr/>
          </a:p>
        </p:txBody>
      </p:sp>
      <p:pic>
        <p:nvPicPr>
          <p:cNvPr descr="LoFi HipHop 8 Minute countdown timer with a collection of lofi beats to keep you focused for at least 8 Minutes while you study, work or relax. &#10; &#10;The lofi hip-hop beats end with a punch to signal you finished like a champ. This will be great to use for relaxing, working, studying while at home. Especially during self-isolation. &#10; &#10;This lofi hustle countdown timer is made in 4K HD." id="194" name="Google Shape;194;p27" title="8 Minute Lo-Fi Hiphop Beats Study Timer">
            <a:hlinkClick r:id="rId3"/>
          </p:cNvPr>
          <p:cNvPicPr preferRelativeResize="0"/>
          <p:nvPr/>
        </p:nvPicPr>
        <p:blipFill>
          <a:blip r:embed="rId4">
            <a:alphaModFix/>
          </a:blip>
          <a:stretch>
            <a:fillRect/>
          </a:stretch>
        </p:blipFill>
        <p:spPr>
          <a:xfrm>
            <a:off x="572175" y="1320700"/>
            <a:ext cx="4572000" cy="3429000"/>
          </a:xfrm>
          <a:prstGeom prst="rect">
            <a:avLst/>
          </a:prstGeom>
          <a:noFill/>
          <a:ln>
            <a:noFill/>
          </a:ln>
        </p:spPr>
      </p:pic>
      <p:pic>
        <p:nvPicPr>
          <p:cNvPr descr="🎼 Playlists&#10;▶ Relaxing Music: https://www.youtube.com/watch?v=iqbvURQM5UA&amp;list=PLPEb_j8zaXDFT472nthQi97-bROCUQ2FM&amp;ab_channel=MeTimeRadio&#10;▶ Timers (with music): https://www.youtube.com/playlist?list=PLPEb_j8zaXDFFjEnJGs6WKeYs7D0piHk2&#10;▶ 10-minute Timers: https://www.youtube.com/playlist?list=PLPEb_j8zaXDET7GNsZ-vxblIMDVgm2PMb&#10;&#10;&#10;📻 Welcome to Me Time Radio!&#10;&#10;I'm here to help you immerse yourself in studying, meditating, relaxing, sleeping, and whatever else you might want to focus on. Allow me to help you create a happier time of solitude ♥&#10;&#10;If you enjoy this video, please subscribe to my channel :)&#10;&#10;&#10;안녕하세요,&#10;비오는 날 낮잠 자고, 카페에서 멍 때리는 걸 좋아하는 게으른 자계충입니다.&#10;여러분의 자기계발과 심신안정에 도움을 드리고자 영상을 제작하고 있습니다. &#10;꿈을 이루기 위해 열심히 노력하시는 모든 분들을 응원합니다. &#10;&#10;영상이 도움이 되었다면 구독, 좋아요, 알람 설정 부탁드립니다 ♥&#10;&#10;&#10;#10분타이머 #10minutes #jazzmusic" id="195" name="Google Shape;195;p27" title="10 Minute Countdown Timer with Relaxing Jazz Music for a Break | 10분 타이머 + 편안한 재즈음악 힐링타임 쉬는 시간 카운트다운">
            <a:hlinkClick r:id="rId5"/>
          </p:cNvPr>
          <p:cNvPicPr preferRelativeResize="0"/>
          <p:nvPr/>
        </p:nvPicPr>
        <p:blipFill>
          <a:blip r:embed="rId6">
            <a:alphaModFix/>
          </a:blip>
          <a:stretch>
            <a:fillRect/>
          </a:stretch>
        </p:blipFill>
        <p:spPr>
          <a:xfrm>
            <a:off x="497600" y="1332325"/>
            <a:ext cx="4572000" cy="3429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99" name="Shape 199"/>
        <p:cNvGrpSpPr/>
        <p:nvPr/>
      </p:nvGrpSpPr>
      <p:grpSpPr>
        <a:xfrm>
          <a:off x="0" y="0"/>
          <a:ext cx="0" cy="0"/>
          <a:chOff x="0" y="0"/>
          <a:chExt cx="0" cy="0"/>
        </a:xfrm>
      </p:grpSpPr>
      <p:sp>
        <p:nvSpPr>
          <p:cNvPr id="200" name="Google Shape;200;p28"/>
          <p:cNvSpPr txBox="1"/>
          <p:nvPr/>
        </p:nvSpPr>
        <p:spPr>
          <a:xfrm>
            <a:off x="596225" y="30745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3 MINUTES TO…</a:t>
            </a:r>
            <a:endParaRPr sz="1000">
              <a:solidFill>
                <a:srgbClr val="FFFFFF"/>
              </a:solidFill>
              <a:latin typeface="Roboto"/>
              <a:ea typeface="Roboto"/>
              <a:cs typeface="Roboto"/>
              <a:sym typeface="Roboto"/>
            </a:endParaRPr>
          </a:p>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201" name="Google Shape;201;p28"/>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8"/>
          <p:cNvSpPr txBox="1"/>
          <p:nvPr/>
        </p:nvSpPr>
        <p:spPr>
          <a:xfrm>
            <a:off x="596225" y="557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from Others</a:t>
            </a:r>
            <a:endParaRPr b="1" sz="2000">
              <a:solidFill>
                <a:srgbClr val="FFFFFF"/>
              </a:solidFill>
              <a:latin typeface="Roboto"/>
              <a:ea typeface="Roboto"/>
              <a:cs typeface="Roboto"/>
              <a:sym typeface="Roboto"/>
            </a:endParaRPr>
          </a:p>
        </p:txBody>
      </p:sp>
      <p:sp>
        <p:nvSpPr>
          <p:cNvPr id="203" name="Google Shape;203;p28"/>
          <p:cNvSpPr txBox="1"/>
          <p:nvPr/>
        </p:nvSpPr>
        <p:spPr>
          <a:xfrm>
            <a:off x="1572000" y="1459700"/>
            <a:ext cx="30000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Reflect on how that activity make you feel.</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rPr lang="en" sz="800">
                <a:solidFill>
                  <a:schemeClr val="dk1"/>
                </a:solidFill>
                <a:latin typeface="Roboto"/>
                <a:ea typeface="Roboto"/>
                <a:cs typeface="Roboto"/>
                <a:sym typeface="Roboto"/>
              </a:rPr>
              <a:t>How did you feel about the process? </a:t>
            </a:r>
            <a:endParaRPr sz="800">
              <a:solidFill>
                <a:schemeClr val="dk1"/>
              </a:solidFill>
              <a:latin typeface="Roboto"/>
              <a:ea typeface="Roboto"/>
              <a:cs typeface="Roboto"/>
              <a:sym typeface="Roboto"/>
            </a:endParaRPr>
          </a:p>
          <a:p>
            <a:pPr indent="0" lvl="0" marL="0" rtl="0" algn="l">
              <a:spcBef>
                <a:spcPts val="0"/>
              </a:spcBef>
              <a:spcAft>
                <a:spcPts val="0"/>
              </a:spcAft>
              <a:buNone/>
            </a:pPr>
            <a:r>
              <a:rPr lang="en" sz="800">
                <a:solidFill>
                  <a:schemeClr val="dk1"/>
                </a:solidFill>
                <a:latin typeface="Roboto"/>
                <a:ea typeface="Roboto"/>
                <a:cs typeface="Roboto"/>
                <a:sym typeface="Roboto"/>
              </a:rPr>
              <a:t>What do you think of the end product you came up with? </a:t>
            </a:r>
            <a:endParaRPr sz="800">
              <a:solidFill>
                <a:schemeClr val="dk1"/>
              </a:solidFill>
              <a:latin typeface="Roboto"/>
              <a:ea typeface="Roboto"/>
              <a:cs typeface="Roboto"/>
              <a:sym typeface="Roboto"/>
            </a:endParaRPr>
          </a:p>
          <a:p>
            <a:pPr indent="0" lvl="0" marL="0" rtl="0" algn="l">
              <a:spcBef>
                <a:spcPts val="0"/>
              </a:spcBef>
              <a:spcAft>
                <a:spcPts val="0"/>
              </a:spcAft>
              <a:buNone/>
            </a:pPr>
            <a:r>
              <a:rPr lang="en" sz="800">
                <a:solidFill>
                  <a:schemeClr val="dk1"/>
                </a:solidFill>
                <a:latin typeface="Roboto"/>
                <a:ea typeface="Roboto"/>
                <a:cs typeface="Roboto"/>
                <a:sym typeface="Roboto"/>
              </a:rPr>
              <a:t>How do you plan to use this map in your project? </a:t>
            </a:r>
            <a:endParaRPr sz="800">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7" name="Shape 207"/>
        <p:cNvGrpSpPr/>
        <p:nvPr/>
      </p:nvGrpSpPr>
      <p:grpSpPr>
        <a:xfrm>
          <a:off x="0" y="0"/>
          <a:ext cx="0" cy="0"/>
          <a:chOff x="0" y="0"/>
          <a:chExt cx="0" cy="0"/>
        </a:xfrm>
      </p:grpSpPr>
      <p:sp>
        <p:nvSpPr>
          <p:cNvPr id="208" name="Google Shape;208;p29"/>
          <p:cNvSpPr txBox="1"/>
          <p:nvPr/>
        </p:nvSpPr>
        <p:spPr>
          <a:xfrm>
            <a:off x="596225" y="307450"/>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3 MINUTES TO…</a:t>
            </a:r>
            <a:endParaRPr sz="1000">
              <a:solidFill>
                <a:srgbClr val="FFFFFF"/>
              </a:solidFill>
              <a:latin typeface="Roboto"/>
              <a:ea typeface="Roboto"/>
              <a:cs typeface="Roboto"/>
              <a:sym typeface="Roboto"/>
            </a:endParaRPr>
          </a:p>
          <a:p>
            <a:pPr indent="0" lvl="0" marL="0" rtl="0" algn="l">
              <a:spcBef>
                <a:spcPts val="0"/>
              </a:spcBef>
              <a:spcAft>
                <a:spcPts val="0"/>
              </a:spcAft>
              <a:buNone/>
            </a:pPr>
            <a:r>
              <a:t/>
            </a:r>
            <a:endParaRPr sz="1000">
              <a:solidFill>
                <a:srgbClr val="FFFFFF"/>
              </a:solidFill>
              <a:latin typeface="Roboto"/>
              <a:ea typeface="Roboto"/>
              <a:cs typeface="Roboto"/>
              <a:sym typeface="Roboto"/>
            </a:endParaRPr>
          </a:p>
        </p:txBody>
      </p:sp>
      <p:sp>
        <p:nvSpPr>
          <p:cNvPr id="209" name="Google Shape;209;p29"/>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txBox="1"/>
          <p:nvPr/>
        </p:nvSpPr>
        <p:spPr>
          <a:xfrm>
            <a:off x="596225" y="557525"/>
            <a:ext cx="34896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Learn from Others</a:t>
            </a:r>
            <a:endParaRPr b="1" sz="2000">
              <a:solidFill>
                <a:srgbClr val="FFFFFF"/>
              </a:solidFill>
              <a:latin typeface="Roboto"/>
              <a:ea typeface="Roboto"/>
              <a:cs typeface="Roboto"/>
              <a:sym typeface="Roboto"/>
            </a:endParaRPr>
          </a:p>
        </p:txBody>
      </p:sp>
      <p:sp>
        <p:nvSpPr>
          <p:cNvPr id="211" name="Google Shape;211;p29"/>
          <p:cNvSpPr txBox="1"/>
          <p:nvPr/>
        </p:nvSpPr>
        <p:spPr>
          <a:xfrm>
            <a:off x="1497975" y="1219600"/>
            <a:ext cx="5193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Strengths of stakeholder maps when used right  </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212" name="Google Shape;212;p29"/>
          <p:cNvSpPr txBox="1"/>
          <p:nvPr/>
        </p:nvSpPr>
        <p:spPr>
          <a:xfrm>
            <a:off x="1882175" y="1605100"/>
            <a:ext cx="4321500" cy="13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Stakeholder mapping helps to build consensus within a project team on who the key stakeholders are in a project, and the extent of their relationships.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Hopefully, you have consensus at least within your duos. </a:t>
            </a:r>
            <a:r>
              <a:rPr lang="en" sz="900">
                <a:solidFill>
                  <a:schemeClr val="dk1"/>
                </a:solidFill>
                <a:latin typeface="Roboto"/>
                <a:ea typeface="Roboto"/>
                <a:cs typeface="Roboto"/>
                <a:sym typeface="Roboto"/>
              </a:rPr>
              <a:t>Stakeholder mapping in of itself can be a stakeholder engagement strategy. </a:t>
            </a:r>
            <a:endParaRPr sz="900">
              <a:solidFill>
                <a:srgbClr val="FFFFFF"/>
              </a:solidFill>
              <a:latin typeface="Roboto"/>
              <a:ea typeface="Roboto"/>
              <a:cs typeface="Roboto"/>
              <a:sym typeface="Roboto"/>
            </a:endParaRPr>
          </a:p>
          <a:p>
            <a:pPr indent="0" lvl="0" marL="0" rtl="0" algn="l">
              <a:spcBef>
                <a:spcPts val="0"/>
              </a:spcBef>
              <a:spcAft>
                <a:spcPts val="0"/>
              </a:spcAft>
              <a:buNone/>
            </a:pPr>
            <a:r>
              <a:rPr b="1" lang="en" sz="900">
                <a:solidFill>
                  <a:srgbClr val="FFFFFF"/>
                </a:solidFill>
                <a:latin typeface="Roboto"/>
                <a:ea typeface="Roboto"/>
                <a:cs typeface="Roboto"/>
                <a:sym typeface="Roboto"/>
              </a:rPr>
              <a: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chemeClr val="dk1"/>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br>
              <a:rPr lang="en" sz="900">
                <a:solidFill>
                  <a:schemeClr val="dk1"/>
                </a:solidFill>
                <a:latin typeface="Roboto"/>
                <a:ea typeface="Roboto"/>
                <a:cs typeface="Roboto"/>
                <a:sym typeface="Roboto"/>
              </a:rPr>
            </a:b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rPr b="1" lang="en" sz="900">
                <a:solidFill>
                  <a:srgbClr val="FFFFFF"/>
                </a:solidFill>
                <a:latin typeface="Roboto"/>
                <a:ea typeface="Roboto"/>
                <a:cs typeface="Roboto"/>
                <a:sym typeface="Roboto"/>
              </a:rPr>
              <a: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chemeClr val="dk1"/>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br>
              <a:rPr lang="en" sz="900">
                <a:solidFill>
                  <a:schemeClr val="dk1"/>
                </a:solidFill>
                <a:latin typeface="Roboto"/>
                <a:ea typeface="Roboto"/>
                <a:cs typeface="Roboto"/>
                <a:sym typeface="Roboto"/>
              </a:rPr>
            </a:b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p:txBody>
      </p:sp>
      <p:sp>
        <p:nvSpPr>
          <p:cNvPr id="213" name="Google Shape;213;p29"/>
          <p:cNvSpPr txBox="1"/>
          <p:nvPr/>
        </p:nvSpPr>
        <p:spPr>
          <a:xfrm>
            <a:off x="1581325" y="2571750"/>
            <a:ext cx="5193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latin typeface="Roboto"/>
                <a:ea typeface="Roboto"/>
                <a:cs typeface="Roboto"/>
                <a:sym typeface="Roboto"/>
              </a:rPr>
              <a:t>Risks when stakeholder mapping </a:t>
            </a:r>
            <a:r>
              <a:rPr b="1" lang="en">
                <a:solidFill>
                  <a:srgbClr val="FFFFFF"/>
                </a:solidFill>
                <a:latin typeface="Roboto"/>
                <a:ea typeface="Roboto"/>
                <a:cs typeface="Roboto"/>
                <a:sym typeface="Roboto"/>
              </a:rPr>
              <a:t>  </a:t>
            </a:r>
            <a:endParaRPr b="1">
              <a:solidFill>
                <a:srgbClr val="FFFFFF"/>
              </a:solidFill>
              <a:latin typeface="Roboto"/>
              <a:ea typeface="Roboto"/>
              <a:cs typeface="Roboto"/>
              <a:sym typeface="Roboto"/>
            </a:endParaRPr>
          </a:p>
          <a:p>
            <a:pPr indent="0" lvl="0" marL="0" rtl="0" algn="l">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0" lvl="0" marL="0" rtl="0" algn="l">
              <a:spcBef>
                <a:spcPts val="0"/>
              </a:spcBef>
              <a:spcAft>
                <a:spcPts val="0"/>
              </a:spcAft>
              <a:buNone/>
            </a:pPr>
            <a:br>
              <a:rPr lang="en">
                <a:solidFill>
                  <a:schemeClr val="dk1"/>
                </a:solidFill>
                <a:latin typeface="Roboto"/>
                <a:ea typeface="Roboto"/>
                <a:cs typeface="Roboto"/>
                <a:sym typeface="Roboto"/>
              </a:rPr>
            </a:b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a:p>
            <a:pPr indent="0" lvl="0" marL="0" rtl="0" algn="l">
              <a:spcBef>
                <a:spcPts val="0"/>
              </a:spcBef>
              <a:spcAft>
                <a:spcPts val="0"/>
              </a:spcAft>
              <a:buNone/>
            </a:pPr>
            <a:r>
              <a:t/>
            </a:r>
            <a:endParaRPr b="1">
              <a:solidFill>
                <a:srgbClr val="FFFFFF"/>
              </a:solidFill>
              <a:latin typeface="Roboto"/>
              <a:ea typeface="Roboto"/>
              <a:cs typeface="Roboto"/>
              <a:sym typeface="Roboto"/>
            </a:endParaRPr>
          </a:p>
        </p:txBody>
      </p:sp>
      <p:sp>
        <p:nvSpPr>
          <p:cNvPr id="214" name="Google Shape;214;p29"/>
          <p:cNvSpPr txBox="1"/>
          <p:nvPr/>
        </p:nvSpPr>
        <p:spPr>
          <a:xfrm>
            <a:off x="2017525" y="2985425"/>
            <a:ext cx="4321500" cy="13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Stakeholder mapping is *NOT* a solo activity. It needs to involve the relevant stakeholder for it to achieve its purpose. Without all stakeholders brought to the table, the map will never be complete or comprehensive.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Stakeholders will always make assumptions about other stakeholders. The role of you (as designers) is understanding where all of these stakeholders are coming from, and arriving to some </a:t>
            </a:r>
            <a:r>
              <a:rPr lang="en" sz="900">
                <a:solidFill>
                  <a:srgbClr val="FFFFFF"/>
                </a:solidFill>
                <a:latin typeface="Roboto"/>
                <a:ea typeface="Roboto"/>
                <a:cs typeface="Roboto"/>
                <a:sym typeface="Roboto"/>
              </a:rPr>
              <a:t>approximation</a:t>
            </a:r>
            <a:r>
              <a:rPr lang="en" sz="900">
                <a:solidFill>
                  <a:srgbClr val="FFFFFF"/>
                </a:solidFill>
                <a:latin typeface="Roboto"/>
                <a:ea typeface="Roboto"/>
                <a:cs typeface="Roboto"/>
                <a:sym typeface="Roboto"/>
              </a:rPr>
              <a:t> of the truth.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b="1" lang="en" sz="900">
                <a:solidFill>
                  <a:srgbClr val="FFFFFF"/>
                </a:solidFill>
                <a:latin typeface="Roboto"/>
                <a:ea typeface="Roboto"/>
                <a:cs typeface="Roboto"/>
                <a:sym typeface="Roboto"/>
              </a:rPr>
              <a: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chemeClr val="dk1"/>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br>
              <a:rPr lang="en" sz="900">
                <a:solidFill>
                  <a:schemeClr val="dk1"/>
                </a:solidFill>
                <a:latin typeface="Roboto"/>
                <a:ea typeface="Roboto"/>
                <a:cs typeface="Roboto"/>
                <a:sym typeface="Roboto"/>
              </a:rPr>
            </a:b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rPr b="1" lang="en" sz="900">
                <a:solidFill>
                  <a:srgbClr val="FFFFFF"/>
                </a:solidFill>
                <a:latin typeface="Roboto"/>
                <a:ea typeface="Roboto"/>
                <a:cs typeface="Roboto"/>
                <a:sym typeface="Roboto"/>
              </a:rPr>
              <a:t>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chemeClr val="dk1"/>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chemeClr val="dk1"/>
              </a:solidFill>
              <a:latin typeface="Roboto"/>
              <a:ea typeface="Roboto"/>
              <a:cs typeface="Roboto"/>
              <a:sym typeface="Roboto"/>
            </a:endParaRPr>
          </a:p>
          <a:p>
            <a:pPr indent="0" lvl="0" marL="0" rtl="0" algn="l">
              <a:spcBef>
                <a:spcPts val="0"/>
              </a:spcBef>
              <a:spcAft>
                <a:spcPts val="0"/>
              </a:spcAft>
              <a:buNone/>
            </a:pPr>
            <a:br>
              <a:rPr lang="en" sz="900">
                <a:solidFill>
                  <a:schemeClr val="dk1"/>
                </a:solidFill>
                <a:latin typeface="Roboto"/>
                <a:ea typeface="Roboto"/>
                <a:cs typeface="Roboto"/>
                <a:sym typeface="Roboto"/>
              </a:rPr>
            </a:b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a:p>
            <a:pPr indent="0" lvl="0" marL="0" rtl="0" algn="l">
              <a:spcBef>
                <a:spcPts val="0"/>
              </a:spcBef>
              <a:spcAft>
                <a:spcPts val="0"/>
              </a:spcAft>
              <a:buNone/>
            </a:pPr>
            <a:r>
              <a:t/>
            </a:r>
            <a:endParaRPr b="1" sz="900">
              <a:solidFill>
                <a:srgbClr val="FFFFFF"/>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8" name="Shape 218"/>
        <p:cNvGrpSpPr/>
        <p:nvPr/>
      </p:nvGrpSpPr>
      <p:grpSpPr>
        <a:xfrm>
          <a:off x="0" y="0"/>
          <a:ext cx="0" cy="0"/>
          <a:chOff x="0" y="0"/>
          <a:chExt cx="0" cy="0"/>
        </a:xfrm>
      </p:grpSpPr>
      <p:sp>
        <p:nvSpPr>
          <p:cNvPr id="219" name="Google Shape;219;p30"/>
          <p:cNvSpPr txBox="1"/>
          <p:nvPr/>
        </p:nvSpPr>
        <p:spPr>
          <a:xfrm>
            <a:off x="648525" y="302525"/>
            <a:ext cx="37332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Roboto"/>
                <a:ea typeface="Roboto"/>
                <a:cs typeface="Roboto"/>
                <a:sym typeface="Roboto"/>
              </a:rPr>
              <a:t>WE HAVE 10 MINUTES TO...</a:t>
            </a:r>
            <a:endParaRPr sz="1000">
              <a:solidFill>
                <a:srgbClr val="FFFFFF"/>
              </a:solidFill>
              <a:latin typeface="Roboto"/>
              <a:ea typeface="Roboto"/>
              <a:cs typeface="Roboto"/>
              <a:sym typeface="Roboto"/>
            </a:endParaRPr>
          </a:p>
        </p:txBody>
      </p:sp>
      <p:sp>
        <p:nvSpPr>
          <p:cNvPr id="220" name="Google Shape;220;p30"/>
          <p:cNvSpPr txBox="1"/>
          <p:nvPr/>
        </p:nvSpPr>
        <p:spPr>
          <a:xfrm>
            <a:off x="1361000" y="1219600"/>
            <a:ext cx="4800" cy="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0"/>
          <p:cNvSpPr txBox="1"/>
          <p:nvPr/>
        </p:nvSpPr>
        <p:spPr>
          <a:xfrm>
            <a:off x="648525" y="489375"/>
            <a:ext cx="40299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Roboto"/>
                <a:ea typeface="Roboto"/>
                <a:cs typeface="Roboto"/>
                <a:sym typeface="Roboto"/>
              </a:rPr>
              <a:t>Work with your partner</a:t>
            </a:r>
            <a:endParaRPr b="1" sz="2000">
              <a:solidFill>
                <a:srgbClr val="FFFFFF"/>
              </a:solidFill>
              <a:latin typeface="Roboto"/>
              <a:ea typeface="Roboto"/>
              <a:cs typeface="Roboto"/>
              <a:sym typeface="Roboto"/>
            </a:endParaRPr>
          </a:p>
        </p:txBody>
      </p:sp>
      <p:sp>
        <p:nvSpPr>
          <p:cNvPr id="222" name="Google Shape;222;p30"/>
          <p:cNvSpPr txBox="1"/>
          <p:nvPr/>
        </p:nvSpPr>
        <p:spPr>
          <a:xfrm>
            <a:off x="5578475" y="1689900"/>
            <a:ext cx="2817000" cy="26190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Roboto"/>
                <a:ea typeface="Roboto"/>
                <a:cs typeface="Roboto"/>
                <a:sym typeface="Roboto"/>
              </a:rPr>
              <a:t>Let’s focus on what is to come, defining a stakeholder engagement </a:t>
            </a:r>
            <a:r>
              <a:rPr lang="en" sz="1100">
                <a:solidFill>
                  <a:srgbClr val="FFFFFF"/>
                </a:solidFill>
                <a:latin typeface="Roboto"/>
                <a:ea typeface="Roboto"/>
                <a:cs typeface="Roboto"/>
                <a:sym typeface="Roboto"/>
              </a:rPr>
              <a:t>strategy</a:t>
            </a:r>
            <a:r>
              <a:rPr lang="en" sz="1100">
                <a:solidFill>
                  <a:srgbClr val="FFFFFF"/>
                </a:solidFill>
                <a:latin typeface="Roboto"/>
                <a:ea typeface="Roboto"/>
                <a:cs typeface="Roboto"/>
                <a:sym typeface="Roboto"/>
              </a:rPr>
              <a:t>: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AutoNum type="arabicPeriod"/>
            </a:pPr>
            <a:r>
              <a:rPr lang="en" sz="900">
                <a:solidFill>
                  <a:srgbClr val="FFFFFF"/>
                </a:solidFill>
                <a:latin typeface="Roboto"/>
                <a:ea typeface="Roboto"/>
                <a:cs typeface="Roboto"/>
                <a:sym typeface="Roboto"/>
              </a:rPr>
              <a:t>Focusing on the top right quadrant of the stakeholder map, plan: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How you will engage with the stakeholders in this quadrant </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How often you will engage</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What will you engage these stakeholders for</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900">
              <a:solidFill>
                <a:srgbClr val="FFFFFF"/>
              </a:solidFill>
              <a:latin typeface="Roboto"/>
              <a:ea typeface="Roboto"/>
              <a:cs typeface="Roboto"/>
              <a:sym typeface="Roboto"/>
            </a:endParaRPr>
          </a:p>
          <a:p>
            <a:pPr indent="0" lvl="0" marL="0" rtl="0" algn="l">
              <a:spcBef>
                <a:spcPts val="0"/>
              </a:spcBef>
              <a:spcAft>
                <a:spcPts val="0"/>
              </a:spcAft>
              <a:buNone/>
            </a:pPr>
            <a:r>
              <a:rPr lang="en" sz="900">
                <a:solidFill>
                  <a:srgbClr val="FFFFFF"/>
                </a:solidFill>
                <a:latin typeface="Roboto"/>
                <a:ea typeface="Roboto"/>
                <a:cs typeface="Roboto"/>
                <a:sym typeface="Roboto"/>
              </a:rPr>
              <a:t>IF top right is looking sparse, focus on bottom right as well. </a:t>
            </a:r>
            <a:endParaRPr sz="900">
              <a:solidFill>
                <a:srgbClr val="FFFFFF"/>
              </a:solidFill>
              <a:latin typeface="Roboto"/>
              <a:ea typeface="Roboto"/>
              <a:cs typeface="Roboto"/>
              <a:sym typeface="Roboto"/>
            </a:endParaRPr>
          </a:p>
          <a:p>
            <a:pPr indent="0" lvl="0" marL="0" rtl="0" algn="l">
              <a:spcBef>
                <a:spcPts val="0"/>
              </a:spcBef>
              <a:spcAft>
                <a:spcPts val="0"/>
              </a:spcAft>
              <a:buNone/>
            </a:pPr>
            <a:r>
              <a:t/>
            </a:r>
            <a:endParaRPr sz="1100">
              <a:solidFill>
                <a:srgbClr val="FFFFFF"/>
              </a:solidFill>
              <a:latin typeface="Roboto"/>
              <a:ea typeface="Roboto"/>
              <a:cs typeface="Roboto"/>
              <a:sym typeface="Roboto"/>
            </a:endParaRPr>
          </a:p>
          <a:p>
            <a:pPr indent="0" lvl="0" marL="0" rtl="0" algn="l">
              <a:spcBef>
                <a:spcPts val="0"/>
              </a:spcBef>
              <a:spcAft>
                <a:spcPts val="0"/>
              </a:spcAft>
              <a:buNone/>
            </a:pPr>
            <a:r>
              <a:t/>
            </a:r>
            <a:endParaRPr b="1" sz="800">
              <a:solidFill>
                <a:srgbClr val="FFFFFF"/>
              </a:solidFill>
              <a:latin typeface="Roboto"/>
              <a:ea typeface="Roboto"/>
              <a:cs typeface="Roboto"/>
              <a:sym typeface="Roboto"/>
            </a:endParaRPr>
          </a:p>
          <a:p>
            <a:pPr indent="0" lvl="0" marL="0" rtl="0" algn="l">
              <a:spcBef>
                <a:spcPts val="0"/>
              </a:spcBef>
              <a:spcAft>
                <a:spcPts val="0"/>
              </a:spcAft>
              <a:buNone/>
            </a:pPr>
            <a:r>
              <a:t/>
            </a:r>
            <a:endParaRPr/>
          </a:p>
        </p:txBody>
      </p:sp>
      <p:pic>
        <p:nvPicPr>
          <p:cNvPr descr="LoFi HipHop 8 Minute countdown timer with a collection of lofi beats to keep you focused for at least 8 Minutes while you study, work or relax. &#10; &#10;The lofi hip-hop beats end with a punch to signal you finished like a champ. This will be great to use for relaxing, working, studying while at home. Especially during self-isolation. &#10; &#10;This lofi hustle countdown timer is made in 4K HD." id="223" name="Google Shape;223;p30" title="8 Minute Lo-Fi Hiphop Beats Study Timer">
            <a:hlinkClick r:id="rId3"/>
          </p:cNvPr>
          <p:cNvPicPr preferRelativeResize="0"/>
          <p:nvPr/>
        </p:nvPicPr>
        <p:blipFill>
          <a:blip r:embed="rId4">
            <a:alphaModFix/>
          </a:blip>
          <a:stretch>
            <a:fillRect/>
          </a:stretch>
        </p:blipFill>
        <p:spPr>
          <a:xfrm>
            <a:off x="572175" y="1320700"/>
            <a:ext cx="4572000" cy="3429000"/>
          </a:xfrm>
          <a:prstGeom prst="rect">
            <a:avLst/>
          </a:prstGeom>
          <a:noFill/>
          <a:ln>
            <a:noFill/>
          </a:ln>
        </p:spPr>
      </p:pic>
      <p:pic>
        <p:nvPicPr>
          <p:cNvPr descr="🎼 Playlists&#10;▶ Relaxing Music: https://www.youtube.com/watch?v=iqbvURQM5UA&amp;list=PLPEb_j8zaXDFT472nthQi97-bROCUQ2FM&amp;ab_channel=MeTimeRadio&#10;▶ Timers (with music): https://www.youtube.com/playlist?list=PLPEb_j8zaXDFFjEnJGs6WKeYs7D0piHk2&#10;▶ 10-minute Timers: https://www.youtube.com/playlist?list=PLPEb_j8zaXDET7GNsZ-vxblIMDVgm2PMb&#10;&#10;&#10;📻 Welcome to Me Time Radio!&#10;&#10;I'm here to help you immerse yourself in studying, meditating, relaxing, sleeping, and whatever else you might want to focus on. Allow me to help you create a happier time of solitude ♥&#10;&#10;If you enjoy this video, please subscribe to my channel :)&#10;&#10;&#10;안녕하세요,&#10;비오는 날 낮잠 자고, 카페에서 멍 때리는 걸 좋아하는 게으른 자계충입니다.&#10;여러분의 자기계발과 심신안정에 도움을 드리고자 영상을 제작하고 있습니다. &#10;꿈을 이루기 위해 열심히 노력하시는 모든 분들을 응원합니다. &#10;&#10;영상이 도움이 되었다면 구독, 좋아요, 알람 설정 부탁드립니다 ♥&#10;&#10;&#10;#10분타이머 #10minutes #jazzmusic" id="224" name="Google Shape;224;p30" title="10 Minute Countdown Timer with Relaxing Jazz Music for a Break | 10분 타이머 + 편안한 재즈음악 힐링타임 쉬는 시간 카운트다운">
            <a:hlinkClick r:id="rId5"/>
          </p:cNvPr>
          <p:cNvPicPr preferRelativeResize="0"/>
          <p:nvPr/>
        </p:nvPicPr>
        <p:blipFill>
          <a:blip r:embed="rId6">
            <a:alphaModFix/>
          </a:blip>
          <a:stretch>
            <a:fillRect/>
          </a:stretch>
        </p:blipFill>
        <p:spPr>
          <a:xfrm>
            <a:off x="497600" y="133232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