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Montserra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4" roundtripDataSignature="AMtx7mjuSa06SgvSIVnQ+rmHFTfR4Oqt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11" Type="http://schemas.openxmlformats.org/officeDocument/2006/relationships/slide" Target="slides/slide6.xml"/><Relationship Id="rId22" Type="http://schemas.openxmlformats.org/officeDocument/2006/relationships/font" Target="fonts/Montserrat-italic.fntdata"/><Relationship Id="rId10" Type="http://schemas.openxmlformats.org/officeDocument/2006/relationships/slide" Target="slides/slide5.xml"/><Relationship Id="rId21" Type="http://schemas.openxmlformats.org/officeDocument/2006/relationships/font" Target="fonts/Montserrat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a693d586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g19a693d5861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a4dd025c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1a4dd025c6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9d422986af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19d422986af_0_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9d422986a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19d422986af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a4dd025c6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1a4dd025c67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a4dd025c6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g1a4dd025c67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a4dd025c6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g1a4dd025c67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a4dd025c6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g1a4dd025c67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a4dd025c6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g1a4dd025c67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a4dd025c67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g1a4dd025c67_0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9a693d586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g19a693d5861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a4dd025c67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g1a4dd025c67_0_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.jpg"/><Relationship Id="rId5" Type="http://schemas.openxmlformats.org/officeDocument/2006/relationships/image" Target="../media/image4.png"/><Relationship Id="rId6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Relationship Id="rId6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7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4271160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67014"/>
            <a:ext cx="10509000" cy="15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Existing solutions, alignment, and gaps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91911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Andrew Xu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a693d5861_0_23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9a693d5861_0_23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g19a693d5861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9a693d5861_0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19a693d5861_0_23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19a693d5861_0_23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19a693d5861_0_23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19a693d5861_0_23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a4dd025c67_0_0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1a4dd025c67_0_0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" name="Google Shape;109;g1a4dd025c67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1a4dd025c67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1a4dd025c67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1a4dd025c67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1a4dd025c67_0_0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1a4dd025c67_0_0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Don’t re-invent the wheel - saves money, time, and effort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Establish current best line of care (baseline)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Identify areas of improvement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9d422986af_0_93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Main types of solutions to consider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g19d422986af_0_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19d422986af_0_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19d422986af_0_93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19d422986af_0_93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19d422986af_0_93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19d422986af_0_9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26900" y="2200950"/>
            <a:ext cx="13234190" cy="5888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9d422986af_0_28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Approach to existing solution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19d422986af_0_28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2" name="Google Shape;132;g19d422986af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19d422986af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19d422986af_0_2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19d422986af_0_28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19d422986af_0_28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19d422986af_0_28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Overview of solution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Clinical solution profile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Economic solution profile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Utilisation solution profile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Emerging solution profile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Summary of solution landscape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Solution alignment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Gaps in solution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a4dd025c67_0_12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Overview of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1a4dd025c67_0_12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" name="Google Shape;144;g1a4dd025c67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1a4dd025c67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a4dd025c67_0_1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1a4dd025c67_0_1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1a4dd025c67_0_12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1a4dd025c67_0_12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High-level description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 uses it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it’s used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Skill required by the user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Useful for refining needs statement / acceptance criteria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a4dd025c67_0_23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Clinical solution profile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1a4dd025c67_0_23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6" name="Google Shape;156;g1a4dd025c67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a4dd025c67_0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1a4dd025c67_0_23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1a4dd025c67_0_23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1a4dd025c67_0_23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1a4dd025c67_0_23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Describe clinical rationale / indication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Mechanism of action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Clinical evidence for safety and efficacy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Patient segments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Useful for gaps analysis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a4dd025c67_0_34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Economic solution profile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1a4dd025c67_0_34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8" name="Google Shape;168;g1a4dd025c67_0_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1a4dd025c67_0_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1a4dd025c67_0_3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1a4dd025c67_0_3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1a4dd025c67_0_34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1a4dd025c67_0_34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Cost (including both direct and ancillary costs)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 / what entity pays for it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Useful for market analysis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a4dd025c67_0_45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Utilisation solution profile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1a4dd025c67_0_45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0" name="Google Shape;180;g1a4dd025c67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1a4dd025c67_0_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1a4dd025c67_0_45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g1a4dd025c67_0_45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1a4dd025c67_0_45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1a4dd025c67_0_45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Describe exactly how it’s used in clinical practice (step-by-step), by whom, and where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Useful for market analysis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a4dd025c67_0_56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Emerging solution profile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1a4dd025c67_0_56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2" name="Google Shape;192;g1a4dd025c67_0_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1a4dd025c67_0_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1a4dd025c67_0_56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1a4dd025c67_0_56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1a4dd025c67_0_56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1a4dd025c67_0_56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If it’s a relatively novel technology, look at how it’s going to impact the solution landscape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Useful for needs statement / acceptance criteria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a4dd025c67_0_67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Summary of solution landscape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1a4dd025c67_0_67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4" name="Google Shape;204;g1a4dd025c67_0_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1a4dd025c67_0_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1a4dd025c67_0_67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1a4dd025c67_0_67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1a4dd025c67_0_67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1a4dd025c67_0_67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 a cohesive assessment of potential opportunities within the current and emerging solution environment, focusing on the gap between these alternatives and the defined needs </a:t>
            </a: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criteria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Useful for pitch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9a693d5861_0_1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Solution alignment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19a693d5861_0_1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6" name="Google Shape;216;g19a693d5861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19a693d5861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19a693d5861_0_1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19a693d5861_0_1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19a693d5861_0_1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19a693d5861_0_1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 solution to each dot-point of the acceptance criteria, describe whether it addresses it.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a4dd025c67_0_78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Solution gaps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1a4dd025c67_0_78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8" name="Google Shape;228;g1a4dd025c67_0_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1a4dd025c67_0_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1a4dd025c67_0_7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g1a4dd025c67_0_78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1a4dd025c67_0_78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1a4dd025c67_0_78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 solution to each dot-point of the acceptance criteria, describe whether it doesn’t address it.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gfc839628b8_0_299"/>
          <p:cNvSpPr txBox="1"/>
          <p:nvPr/>
        </p:nvSpPr>
        <p:spPr>
          <a:xfrm>
            <a:off x="564725" y="3080075"/>
            <a:ext cx="16870800" cy="17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b="1" i="0" sz="5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