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hOPWdCQJCf/ed/qbg1MPsxd5i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Program deliverables can look different for each project. Depends on the type of project and what the end goal is. This is what HCD is.</a:t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a73243e9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pg 133-134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table 2.2.1</a:t>
            </a:r>
            <a:endParaRPr/>
          </a:p>
        </p:txBody>
      </p:sp>
      <p:sp>
        <p:nvSpPr>
          <p:cNvPr id="103" name="Google Shape;103;g1a73243e9d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a73243e9d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user interviews become important here. if you dont have any, thats okay. try to infer or speak to clinical perspective</a:t>
            </a:r>
            <a:endParaRPr/>
          </a:p>
        </p:txBody>
      </p:sp>
      <p:sp>
        <p:nvSpPr>
          <p:cNvPr id="116" name="Google Shape;116;g1a73243e9d2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a73243e9d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pg 135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table 2.2.2</a:t>
            </a:r>
            <a:endParaRPr/>
          </a:p>
        </p:txBody>
      </p:sp>
      <p:sp>
        <p:nvSpPr>
          <p:cNvPr id="126" name="Google Shape;126;g1a73243e9d2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a73243e9d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pg 148</a:t>
            </a:r>
            <a:endParaRPr/>
          </a:p>
        </p:txBody>
      </p:sp>
      <p:sp>
        <p:nvSpPr>
          <p:cNvPr id="137" name="Google Shape;137;g1a73243e9d2_0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a87c9c771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1a87c9c7714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a82f7cc037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pg 148</a:t>
            </a:r>
            <a:endParaRPr/>
          </a:p>
        </p:txBody>
      </p:sp>
      <p:sp>
        <p:nvSpPr>
          <p:cNvPr id="159" name="Google Shape;159;g1a82f7cc037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a73243e9d2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DSF: </a:t>
            </a:r>
            <a:r>
              <a:rPr lang="en-US">
                <a:solidFill>
                  <a:schemeClr val="dk1"/>
                </a:solidFill>
              </a:rPr>
              <a:t>pg 114-124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ES: 134-148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don’t divide into each topic for existing solution. just analyse each area for each solution.</a:t>
            </a:r>
            <a:endParaRPr/>
          </a:p>
        </p:txBody>
      </p:sp>
      <p:sp>
        <p:nvSpPr>
          <p:cNvPr id="169" name="Google Shape;169;g1a73243e9d2_0_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4.jpg"/><Relationship Id="rId5" Type="http://schemas.openxmlformats.org/officeDocument/2006/relationships/image" Target="../media/image9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Relationship Id="rId6" Type="http://schemas.openxmlformats.org/officeDocument/2006/relationships/image" Target="../media/image11.png"/><Relationship Id="rId7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-1108" l="-3250" r="3250" t="1110"/>
          <a:stretch/>
        </p:blipFill>
        <p:spPr>
          <a:xfrm>
            <a:off x="11215445" y="-227132"/>
            <a:ext cx="15949847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4271160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67014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 Intro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18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Tanushree Sharma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Yvonne Strover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/>
        </p:nvSpPr>
        <p:spPr>
          <a:xfrm>
            <a:off x="564715" y="590447"/>
            <a:ext cx="10509034" cy="67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Outline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 txBox="1"/>
          <p:nvPr/>
        </p:nvSpPr>
        <p:spPr>
          <a:xfrm>
            <a:off x="588925" y="1463507"/>
            <a:ext cx="17110200" cy="59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 - How : Why/What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Solution Alignment</a:t>
            </a:r>
            <a:r>
              <a:rPr b="1" i="0" lang="en-US" sz="4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Gaps in solution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Failed solutions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Stakeholder Mapping 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a73243e9d2_0_0"/>
          <p:cNvSpPr txBox="1"/>
          <p:nvPr/>
        </p:nvSpPr>
        <p:spPr>
          <a:xfrm>
            <a:off x="564726" y="590450"/>
            <a:ext cx="1406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1.5.A Existing Solutions - How : Why/What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1a73243e9d2_0_0"/>
          <p:cNvSpPr txBox="1"/>
          <p:nvPr/>
        </p:nvSpPr>
        <p:spPr>
          <a:xfrm>
            <a:off x="588925" y="1463504"/>
            <a:ext cx="17110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Your projects will differ in this area. </a:t>
            </a:r>
            <a:r>
              <a:rPr b="1" i="0" lang="en-US" sz="30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different types</a:t>
            </a: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of solutions should be considered including the types below if applicable.</a:t>
            </a:r>
            <a:endParaRPr b="1" i="0" sz="3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g1a73243e9d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a73243e9d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a73243e9d2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1a73243e9d2_0_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g1a73243e9d2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8925" y="2521050"/>
            <a:ext cx="12049174" cy="5385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a73243e9d2_0_0"/>
          <p:cNvSpPr txBox="1"/>
          <p:nvPr/>
        </p:nvSpPr>
        <p:spPr>
          <a:xfrm>
            <a:off x="3089900" y="8960832"/>
            <a:ext cx="171102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Pages in ebook 133-134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a73243e9d2_0_0"/>
          <p:cNvSpPr txBox="1"/>
          <p:nvPr/>
        </p:nvSpPr>
        <p:spPr>
          <a:xfrm>
            <a:off x="12670500" y="5028175"/>
            <a:ext cx="5617500" cy="8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*treating the problem through one or more small puncture sites through the skin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a73243e9d2_0_10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1.5.B Solution Alignment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1a73243e9d2_0_10"/>
          <p:cNvSpPr txBox="1"/>
          <p:nvPr/>
        </p:nvSpPr>
        <p:spPr>
          <a:xfrm>
            <a:off x="588925" y="1463504"/>
            <a:ext cx="171102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Think about patient motivation, capability and interest. 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 the solutions you found align with all of these ideas? 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problems with each?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g1a73243e9d2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a73243e9d2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a73243e9d2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a73243e9d2_0_1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a73243e9d2_0_19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1.5.C Gaps in 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1a73243e9d2_0_19"/>
          <p:cNvSpPr txBox="1"/>
          <p:nvPr/>
        </p:nvSpPr>
        <p:spPr>
          <a:xfrm>
            <a:off x="588925" y="1463504"/>
            <a:ext cx="1711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desired outcome of this analysis is to find a gap (or gaps) in the landscape of existing solutions that represents an </a:t>
            </a:r>
            <a:r>
              <a:rPr b="1" i="0" lang="en-US" sz="30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opportunity to address the stated need.</a:t>
            </a:r>
            <a:endParaRPr b="1" i="0" sz="30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g1a73243e9d2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a73243e9d2_0_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a73243e9d2_0_1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a73243e9d2_0_19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g1a73243e9d2_0_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76188" y="2603223"/>
            <a:ext cx="9827799" cy="609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a73243e9d2_0_29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1.5.D Failed solutions</a:t>
            </a:r>
            <a:endParaRPr b="1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g1a73243e9d2_0_29"/>
          <p:cNvSpPr txBox="1"/>
          <p:nvPr/>
        </p:nvSpPr>
        <p:spPr>
          <a:xfrm>
            <a:off x="588925" y="1615904"/>
            <a:ext cx="171102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solutions you have found and the gaps are there for a reason.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would have been solutions that were tried and failed to get to that stage. 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should be literature on tried and failed attempts or on areas that have been explored that aren’t feasible. </a:t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g1a73243e9d2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a73243e9d2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1a73243e9d2_0_2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1a73243e9d2_0_29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a87c9c7714_0_2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Stakeholder Mapping</a:t>
            </a:r>
            <a:r>
              <a:rPr b="1" lang="en-US" sz="4800">
                <a:latin typeface="Montserrat"/>
                <a:ea typeface="Montserrat"/>
                <a:cs typeface="Montserrat"/>
                <a:sym typeface="Montserrat"/>
              </a:rPr>
              <a:t>* due in week 4  </a:t>
            </a:r>
            <a:endParaRPr b="1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g1a87c9c7714_0_2"/>
          <p:cNvSpPr txBox="1"/>
          <p:nvPr/>
        </p:nvSpPr>
        <p:spPr>
          <a:xfrm>
            <a:off x="588925" y="1615904"/>
            <a:ext cx="1711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g1a87c9c7714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1a87c9c7714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1a87c9c7714_0_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1a87c9c7714_0_2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g1a87c9c7714_0_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8341" y="2002369"/>
            <a:ext cx="8514725" cy="595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1a87c9c7714_0_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05151" y="2020675"/>
            <a:ext cx="8017350" cy="6248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a82f7cc037_1_10"/>
          <p:cNvSpPr txBox="1"/>
          <p:nvPr/>
        </p:nvSpPr>
        <p:spPr>
          <a:xfrm>
            <a:off x="564714" y="590447"/>
            <a:ext cx="12618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</a:t>
            </a:r>
            <a:endParaRPr b="1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g1a82f7cc037_1_10"/>
          <p:cNvSpPr txBox="1"/>
          <p:nvPr/>
        </p:nvSpPr>
        <p:spPr>
          <a:xfrm>
            <a:off x="588925" y="1615904"/>
            <a:ext cx="17110200" cy="81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sng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WHAT</a:t>
            </a:r>
            <a:endParaRPr b="1" i="0" sz="3300" u="sng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 summary of the technologies used in the current solutions that represent the "state of the art"</a:t>
            </a:r>
            <a:endParaRPr b="1" i="0" sz="3300" u="none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2833"/>
              </a:buClr>
              <a:buSzPts val="3300"/>
              <a:buFont typeface="Montserrat"/>
              <a:buChar char="-"/>
            </a:pPr>
            <a:r>
              <a:rPr b="1" i="0" lang="en-US" sz="3300" u="none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i.e. what is currently considered best practice? the gold standard?</a:t>
            </a:r>
            <a:endParaRPr b="1" i="0" sz="3300" u="none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sng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WHY</a:t>
            </a:r>
            <a:endParaRPr b="1" i="0" sz="3300" u="sng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It is important to understand what is believed to be the most current view of the State of the Art in the field</a:t>
            </a:r>
            <a:endParaRPr b="1" i="0" sz="3300" u="none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sng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</a:t>
            </a:r>
            <a:endParaRPr b="1" i="0" sz="3300" u="sng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rgbClr val="27283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Based on a review of the "best" or most accepted existing solutions, the underlying technologies and principles on which they are based is described as a reference</a:t>
            </a:r>
            <a:endParaRPr b="1" i="0" sz="3300" u="none" cap="none" strike="noStrike">
              <a:solidFill>
                <a:srgbClr val="27283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g1a82f7cc037_1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1a82f7cc037_1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1a82f7cc037_1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1a82f7cc037_1_1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a73243e9d2_0_38"/>
          <p:cNvSpPr txBox="1"/>
          <p:nvPr/>
        </p:nvSpPr>
        <p:spPr>
          <a:xfrm>
            <a:off x="564715" y="590447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g1a73243e9d2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1a73243e9d2_0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a73243e9d2_0_3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1a73243e9d2_0_38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2021/2022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1a73243e9d2_0_38"/>
          <p:cNvSpPr txBox="1"/>
          <p:nvPr/>
        </p:nvSpPr>
        <p:spPr>
          <a:xfrm>
            <a:off x="588925" y="1463507"/>
            <a:ext cx="171102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g1a73243e9d2_0_38"/>
          <p:cNvSpPr txBox="1"/>
          <p:nvPr/>
        </p:nvSpPr>
        <p:spPr>
          <a:xfrm>
            <a:off x="588925" y="1463507"/>
            <a:ext cx="17110200" cy="6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Solutions: </a:t>
            </a:r>
            <a:r>
              <a:rPr b="0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 each solution found, analyse the parts. Submit in table form with name of solution and sentence/small paragraph for each subpoint analysing the solution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Summary: </a:t>
            </a:r>
            <a:r>
              <a:rPr b="0" i="0" lang="en-US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short paragraph detailing what the current most used practice is for your problem and why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Due by: </a:t>
            </a:r>
            <a:r>
              <a:rPr b="0" i="0" lang="en-US" sz="3300" u="none" cap="none" strike="noStrike">
                <a:solidFill>
                  <a:srgbClr val="FC8A18"/>
                </a:solidFill>
                <a:latin typeface="Montserrat"/>
                <a:ea typeface="Montserrat"/>
                <a:cs typeface="Montserrat"/>
                <a:sym typeface="Montserrat"/>
              </a:rPr>
              <a:t>5pm on Thursday with a presentation to team on Friday at 9am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fc839628b8_0_299"/>
          <p:cNvSpPr txBox="1"/>
          <p:nvPr/>
        </p:nvSpPr>
        <p:spPr>
          <a:xfrm>
            <a:off x="564725" y="3080075"/>
            <a:ext cx="16870800" cy="17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Thank you and good luck!</a:t>
            </a:r>
            <a:endParaRPr b="1" i="0" sz="5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