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10287000" cx="18288000"/>
  <p:notesSz cx="6858000" cy="9144000"/>
  <p:embeddedFontLst>
    <p:embeddedFont>
      <p:font typeface="Montserrat"/>
      <p:regular r:id="rId12"/>
      <p:bold r:id="rId13"/>
      <p:italic r:id="rId14"/>
      <p:boldItalic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16" roundtripDataSignature="AMtx7mg11m1gqUoXi0f6HC59MEeFOsbfl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Montserrat-bold.fntdata"/><Relationship Id="rId12" Type="http://schemas.openxmlformats.org/officeDocument/2006/relationships/font" Target="fonts/Montserrat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Montserrat-boldItalic.fntdata"/><Relationship Id="rId14" Type="http://schemas.openxmlformats.org/officeDocument/2006/relationships/font" Target="fonts/Montserrat-italic.fntdata"/><Relationship Id="rId16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fc839628b8_0_2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4" name="Google Shape;94;gfc839628b8_0_29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5" name="Google Shape;105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19b28f025f8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6" name="Google Shape;116;g19b28f025f8_0_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205942dfb1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7" name="Google Shape;127;g205942dfb18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1b38f6bd4a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8" name="Google Shape;138;g1b38f6bd4a5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9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8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8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4" name="Google Shape;24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0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0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1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21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2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2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22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22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22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4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4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24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5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5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5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6"/>
          <p:cNvSpPr txBox="1"/>
          <p:nvPr>
            <p:ph idx="1" type="body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7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7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6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jpg"/><Relationship Id="rId4" Type="http://schemas.openxmlformats.org/officeDocument/2006/relationships/image" Target="../media/image5.jpg"/><Relationship Id="rId5" Type="http://schemas.openxmlformats.org/officeDocument/2006/relationships/image" Target="../media/image2.png"/><Relationship Id="rId6" Type="http://schemas.openxmlformats.org/officeDocument/2006/relationships/image" Target="../media/image4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6.jpg"/><Relationship Id="rId5" Type="http://schemas.openxmlformats.org/officeDocument/2006/relationships/image" Target="../media/image5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Relationship Id="rId4" Type="http://schemas.openxmlformats.org/officeDocument/2006/relationships/image" Target="../media/image6.jpg"/><Relationship Id="rId5" Type="http://schemas.openxmlformats.org/officeDocument/2006/relationships/image" Target="../media/image5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Relationship Id="rId4" Type="http://schemas.openxmlformats.org/officeDocument/2006/relationships/image" Target="../media/image6.jpg"/><Relationship Id="rId5" Type="http://schemas.openxmlformats.org/officeDocument/2006/relationships/image" Target="../media/image5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Relationship Id="rId4" Type="http://schemas.openxmlformats.org/officeDocument/2006/relationships/image" Target="../media/image6.jpg"/><Relationship Id="rId5" Type="http://schemas.openxmlformats.org/officeDocument/2006/relationships/image" Target="../media/image5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Relationship Id="rId4" Type="http://schemas.openxmlformats.org/officeDocument/2006/relationships/image" Target="../media/image6.jpg"/><Relationship Id="rId5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02474" y="71161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"/>
          <p:cNvPicPr preferRelativeResize="0"/>
          <p:nvPr/>
        </p:nvPicPr>
        <p:blipFill rotWithShape="1">
          <a:blip r:embed="rId4">
            <a:alphaModFix/>
          </a:blip>
          <a:srcRect b="0" l="3858" r="0" t="12058"/>
          <a:stretch/>
        </p:blipFill>
        <p:spPr>
          <a:xfrm>
            <a:off x="3186193" y="636776"/>
            <a:ext cx="4316259" cy="1184447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43957" y="63677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"/>
          <p:cNvPicPr preferRelativeResize="0"/>
          <p:nvPr/>
        </p:nvPicPr>
        <p:blipFill rotWithShape="1">
          <a:blip r:embed="rId6">
            <a:alphaModFix/>
          </a:blip>
          <a:srcRect b="939" l="0" r="55658" t="2132"/>
          <a:stretch/>
        </p:blipFill>
        <p:spPr>
          <a:xfrm>
            <a:off x="11215450" y="0"/>
            <a:ext cx="7072548" cy="10287001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"/>
          <p:cNvSpPr txBox="1"/>
          <p:nvPr/>
        </p:nvSpPr>
        <p:spPr>
          <a:xfrm>
            <a:off x="543950" y="2129554"/>
            <a:ext cx="10509000" cy="275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00"/>
              <a:buFont typeface="Arial"/>
              <a:buNone/>
            </a:pPr>
            <a:r>
              <a:rPr b="1" i="0" lang="en-US" sz="51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Project [NAME]</a:t>
            </a:r>
            <a:endParaRPr b="1" i="0" sz="51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00"/>
              <a:buFont typeface="Arial"/>
              <a:buNone/>
            </a:pPr>
            <a:r>
              <a:t/>
            </a:r>
            <a:endParaRPr b="1" i="0" sz="51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00"/>
              <a:buFont typeface="Arial"/>
              <a:buNone/>
            </a:pPr>
            <a:r>
              <a:rPr b="1" i="0" lang="en-US" sz="51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Week 9 Deliverable Summary</a:t>
            </a:r>
            <a:endParaRPr b="1" i="0" sz="51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543957" y="5333664"/>
            <a:ext cx="10509000" cy="248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00"/>
              <a:buFont typeface="Arial"/>
              <a:buNone/>
            </a:pPr>
            <a:r>
              <a:rPr b="0" i="0" lang="en-US" sz="51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Monash Healthcare Innovation Summer Scholarship</a:t>
            </a:r>
            <a:endParaRPr b="0" i="0" sz="51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00"/>
              <a:buFont typeface="Arial"/>
              <a:buNone/>
            </a:pPr>
            <a:r>
              <a:rPr b="0" i="0" lang="en-US" sz="51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2022/2023</a:t>
            </a:r>
            <a:endParaRPr b="0" i="0" sz="48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543957" y="8296861"/>
            <a:ext cx="10509000" cy="9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b="0" i="0" lang="en-US" sz="29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Scholars: </a:t>
            </a:r>
            <a:endParaRPr b="0" i="0" sz="29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b="0" i="0" lang="en-US" sz="29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Clinicians: </a:t>
            </a:r>
            <a:endParaRPr b="0" i="0" sz="29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13477375" y="3429000"/>
            <a:ext cx="3743100" cy="1046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[template, delete]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ENTER OWN IMAGE HERE (e.g. scholar and clinician photo)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gfc839628b8_0_29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gfc839628b8_0_29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gfc839628b8_0_299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gfc839628b8_0_299"/>
          <p:cNvSpPr txBox="1"/>
          <p:nvPr/>
        </p:nvSpPr>
        <p:spPr>
          <a:xfrm rot="-5400000">
            <a:off x="16528500" y="1194127"/>
            <a:ext cx="2788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gfc839628b8_0_299"/>
          <p:cNvSpPr txBox="1"/>
          <p:nvPr/>
        </p:nvSpPr>
        <p:spPr>
          <a:xfrm>
            <a:off x="419925" y="414500"/>
            <a:ext cx="169134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Project [NAME] - Week </a:t>
            </a:r>
            <a:r>
              <a:rPr b="1" lang="en-US" sz="3600">
                <a:latin typeface="Montserrat"/>
                <a:ea typeface="Montserrat"/>
                <a:cs typeface="Montserrat"/>
                <a:sym typeface="Montserrat"/>
              </a:rPr>
              <a:t>11</a:t>
            </a:r>
            <a:r>
              <a:rPr b="1" i="0" lang="en-US" sz="3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Deliverables</a:t>
            </a:r>
            <a:endParaRPr b="0" i="0" sz="3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1" name="Google Shape;101;gfc839628b8_0_299"/>
          <p:cNvSpPr txBox="1"/>
          <p:nvPr/>
        </p:nvSpPr>
        <p:spPr>
          <a:xfrm>
            <a:off x="419925" y="2450000"/>
            <a:ext cx="11567100" cy="535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1" lang="en-US" sz="4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Mission Statement: </a:t>
            </a:r>
            <a:endParaRPr b="1" i="1" sz="4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1" lang="en-US" sz="4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We are making [solution] to solve [problem] in [population] to achieve [outcome].</a:t>
            </a:r>
            <a:endParaRPr b="0" i="1" sz="4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i="1" sz="4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1" lang="en-US" sz="4800">
                <a:latin typeface="Calibri"/>
                <a:ea typeface="Calibri"/>
                <a:cs typeface="Calibri"/>
                <a:sym typeface="Calibri"/>
              </a:rPr>
              <a:t>Needs Statement:</a:t>
            </a:r>
            <a:endParaRPr b="1" i="1" sz="4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i="1" sz="4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i="1" sz="4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gfc839628b8_0_299"/>
          <p:cNvSpPr txBox="1"/>
          <p:nvPr/>
        </p:nvSpPr>
        <p:spPr>
          <a:xfrm>
            <a:off x="13477375" y="3429000"/>
            <a:ext cx="3743100" cy="10467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[template, delete]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FEEL FREE TO CHANGE ANY FORMATS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just make sure key information is included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107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2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2"/>
          <p:cNvSpPr txBox="1"/>
          <p:nvPr/>
        </p:nvSpPr>
        <p:spPr>
          <a:xfrm rot="-5400000">
            <a:off x="16528500" y="1194127"/>
            <a:ext cx="2788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"/>
          <p:cNvSpPr txBox="1"/>
          <p:nvPr/>
        </p:nvSpPr>
        <p:spPr>
          <a:xfrm>
            <a:off x="419925" y="414500"/>
            <a:ext cx="169134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Project [NAME] - </a:t>
            </a:r>
            <a:r>
              <a:rPr b="1" i="0" lang="en-US" sz="3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Week </a:t>
            </a:r>
            <a:r>
              <a:rPr b="1" lang="en-US" sz="3600">
                <a:latin typeface="Montserrat"/>
                <a:ea typeface="Montserrat"/>
                <a:cs typeface="Montserrat"/>
                <a:sym typeface="Montserrat"/>
              </a:rPr>
              <a:t>11</a:t>
            </a:r>
            <a:r>
              <a:rPr b="1" i="0" lang="en-US" sz="3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Deliverables</a:t>
            </a:r>
            <a:endParaRPr b="0" i="0" sz="3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Gantt Chart</a:t>
            </a:r>
            <a:endParaRPr b="0" i="0" sz="3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2" name="Google Shape;112;p2"/>
          <p:cNvSpPr txBox="1"/>
          <p:nvPr/>
        </p:nvSpPr>
        <p:spPr>
          <a:xfrm>
            <a:off x="13477375" y="3429000"/>
            <a:ext cx="3743100" cy="10467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[template, delete]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FEEL FREE TO CHANGE ANY FORMATS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just make sure key information is included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2"/>
          <p:cNvSpPr txBox="1"/>
          <p:nvPr/>
        </p:nvSpPr>
        <p:spPr>
          <a:xfrm>
            <a:off x="419925" y="2450000"/>
            <a:ext cx="167430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Insert your Gantt Chart for prototype roadmap here.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show if you have achieved what you set out to or had to adjust based on new information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g19b28f025f8_0_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g19b28f025f8_0_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g19b28f025f8_0_4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g19b28f025f8_0_4"/>
          <p:cNvSpPr txBox="1"/>
          <p:nvPr/>
        </p:nvSpPr>
        <p:spPr>
          <a:xfrm rot="-5400000">
            <a:off x="16528500" y="1194127"/>
            <a:ext cx="2788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g19b28f025f8_0_4"/>
          <p:cNvSpPr txBox="1"/>
          <p:nvPr/>
        </p:nvSpPr>
        <p:spPr>
          <a:xfrm>
            <a:off x="419925" y="414500"/>
            <a:ext cx="169134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Project [NAME] - </a:t>
            </a:r>
            <a:r>
              <a:rPr b="1" i="0" lang="en-US" sz="3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Week </a:t>
            </a:r>
            <a:r>
              <a:rPr b="1" lang="en-US" sz="3600">
                <a:latin typeface="Montserrat"/>
                <a:ea typeface="Montserrat"/>
                <a:cs typeface="Montserrat"/>
                <a:sym typeface="Montserrat"/>
              </a:rPr>
              <a:t>11</a:t>
            </a:r>
            <a:r>
              <a:rPr b="1" i="0" lang="en-US" sz="3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Deliverables</a:t>
            </a:r>
            <a:endParaRPr b="0" i="0" sz="3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3600">
                <a:latin typeface="Montserrat"/>
                <a:ea typeface="Montserrat"/>
                <a:cs typeface="Montserrat"/>
                <a:sym typeface="Montserrat"/>
              </a:rPr>
              <a:t>Mock Application Summary</a:t>
            </a:r>
            <a:endParaRPr b="0" i="0" sz="3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3" name="Google Shape;123;g19b28f025f8_0_4"/>
          <p:cNvSpPr txBox="1"/>
          <p:nvPr/>
        </p:nvSpPr>
        <p:spPr>
          <a:xfrm>
            <a:off x="13477375" y="3429000"/>
            <a:ext cx="3743100" cy="10467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[template, delete]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FEEL FREE TO CHANGE ANY FORMATS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just make sure key information is included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g19b28f025f8_0_4"/>
          <p:cNvSpPr txBox="1"/>
          <p:nvPr/>
        </p:nvSpPr>
        <p:spPr>
          <a:xfrm>
            <a:off x="419925" y="2450000"/>
            <a:ext cx="16743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>
                <a:latin typeface="Calibri"/>
                <a:ea typeface="Calibri"/>
                <a:cs typeface="Calibri"/>
                <a:sym typeface="Calibri"/>
              </a:rPr>
              <a:t>[insert here]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g205942dfb18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g205942dfb18_0_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g205942dfb18_0_0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g205942dfb18_0_0"/>
          <p:cNvSpPr txBox="1"/>
          <p:nvPr/>
        </p:nvSpPr>
        <p:spPr>
          <a:xfrm rot="-5400000">
            <a:off x="16528500" y="1194127"/>
            <a:ext cx="2788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g205942dfb18_0_0"/>
          <p:cNvSpPr txBox="1"/>
          <p:nvPr/>
        </p:nvSpPr>
        <p:spPr>
          <a:xfrm>
            <a:off x="419925" y="414500"/>
            <a:ext cx="169134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Project [NAME] - </a:t>
            </a:r>
            <a:r>
              <a:rPr b="1" i="0" lang="en-US" sz="3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Week </a:t>
            </a:r>
            <a:r>
              <a:rPr b="1" lang="en-US" sz="3600">
                <a:latin typeface="Montserrat"/>
                <a:ea typeface="Montserrat"/>
                <a:cs typeface="Montserrat"/>
                <a:sym typeface="Montserrat"/>
              </a:rPr>
              <a:t>11</a:t>
            </a:r>
            <a:r>
              <a:rPr b="1" i="0" lang="en-US" sz="3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Deliverables</a:t>
            </a:r>
            <a:endParaRPr b="0" i="0" sz="3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Prototyping progress</a:t>
            </a:r>
            <a:endParaRPr b="0" i="0" sz="3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4" name="Google Shape;134;g205942dfb18_0_0"/>
          <p:cNvSpPr txBox="1"/>
          <p:nvPr/>
        </p:nvSpPr>
        <p:spPr>
          <a:xfrm>
            <a:off x="13477375" y="3429000"/>
            <a:ext cx="3743100" cy="10467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[template, delete]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FEEL FREE TO CHANGE ANY FORMATS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just make sure key information is included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g205942dfb18_0_0"/>
          <p:cNvSpPr txBox="1"/>
          <p:nvPr/>
        </p:nvSpPr>
        <p:spPr>
          <a:xfrm>
            <a:off x="419925" y="2450000"/>
            <a:ext cx="167430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Summary (pictures preferred) of what you’ve been making/testing this week in terms of your prototype.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Google Shape;140;g1b38f6bd4a5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g1b38f6bd4a5_0_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g1b38f6bd4a5_0_0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g1b38f6bd4a5_0_0"/>
          <p:cNvSpPr txBox="1"/>
          <p:nvPr/>
        </p:nvSpPr>
        <p:spPr>
          <a:xfrm rot="-5400000">
            <a:off x="16528500" y="1194127"/>
            <a:ext cx="2788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g1b38f6bd4a5_0_0"/>
          <p:cNvSpPr txBox="1"/>
          <p:nvPr/>
        </p:nvSpPr>
        <p:spPr>
          <a:xfrm>
            <a:off x="419925" y="414500"/>
            <a:ext cx="169134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Project [NAME] - </a:t>
            </a:r>
            <a:r>
              <a:rPr b="1" i="0" lang="en-US" sz="3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Week </a:t>
            </a:r>
            <a:r>
              <a:rPr b="1" lang="en-US" sz="3600">
                <a:latin typeface="Montserrat"/>
                <a:ea typeface="Montserrat"/>
                <a:cs typeface="Montserrat"/>
                <a:sym typeface="Montserrat"/>
              </a:rPr>
              <a:t>11</a:t>
            </a:r>
            <a:r>
              <a:rPr b="1" i="0" lang="en-US" sz="3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Deliverables</a:t>
            </a:r>
            <a:endParaRPr b="0" i="0" sz="3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Project Reflection</a:t>
            </a:r>
            <a:endParaRPr b="0" i="0" sz="3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5" name="Google Shape;145;g1b38f6bd4a5_0_0"/>
          <p:cNvSpPr txBox="1"/>
          <p:nvPr/>
        </p:nvSpPr>
        <p:spPr>
          <a:xfrm>
            <a:off x="419925" y="2450000"/>
            <a:ext cx="16743000" cy="314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End of week reflections/highlights/learning points:</a:t>
            </a:r>
            <a:endParaRPr b="1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[Enter here any additional points from the week that are valuable to share]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…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Final Questions:</a:t>
            </a:r>
            <a:endParaRPr b="1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[Enter here any particular blockers or questions you have for next week/want assistance with from an organiser, clinician, expert in the field]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…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g1b38f6bd4a5_0_0"/>
          <p:cNvSpPr txBox="1"/>
          <p:nvPr/>
        </p:nvSpPr>
        <p:spPr>
          <a:xfrm>
            <a:off x="13477375" y="3429000"/>
            <a:ext cx="3743100" cy="10467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[template, delete]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FEEL FREE TO CHANGE ANY FORMATS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just make sure key information is included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