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10287000" cx="18288000"/>
  <p:notesSz cx="6858000" cy="9144000"/>
  <p:embeddedFontLst>
    <p:embeddedFont>
      <p:font typeface="Montserrat"/>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32" roundtripDataSignature="AMtx7mh8FScJnNIL+G5v3vWma3UsE4dzT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Montserrat-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boldItalic.fntdata"/><Relationship Id="rId30" Type="http://schemas.openxmlformats.org/officeDocument/2006/relationships/font" Target="fonts/Montserrat-italic.fntdata"/><Relationship Id="rId11" Type="http://schemas.openxmlformats.org/officeDocument/2006/relationships/slide" Target="slides/slide6.xml"/><Relationship Id="rId10" Type="http://schemas.openxmlformats.org/officeDocument/2006/relationships/slide" Target="slides/slide5.xml"/><Relationship Id="rId32"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05858fce3c_0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3" name="Google Shape;93;g205858fce3c_0_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fc839628b8_0_2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4" name="Google Shape;104;gfc839628b8_0_2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205858fce3c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2" name="Google Shape;122;g205858fce3c_0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1b38f6bd4a5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3" name="Google Shape;133;g1b38f6bd4a5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05858fce3c_0_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5" name="Google Shape;145;g205858fce3c_0_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05858fce3c_0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7" name="Google Shape;157;g205858fce3c_0_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205858fce3c_0_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7" name="Google Shape;167;g205858fce3c_0_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205858fce3c_0_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8" name="Google Shape;178;g205858fce3c_0_8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0537887b9a_0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8" name="Google Shape;188;g20537887b9a_0_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05858fce3c_0_9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205858fce3c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205858fce3c_0_1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205858fce3c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05858fce3c_0_10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205858fce3c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205858fce3c_0_1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205858fce3c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205858fce3c_0_1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205858fce3c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205858fce3c_0_1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205858fce3c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205858fce3c_0_1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205858fce3c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20537887b9a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20537887b9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205858fce3c_0_1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205858fce3c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205858fce3c_0_2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205858fce3c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205858fce3c_0_2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9" name="Google Shape;309;g205858fce3c_0_2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20537887b9a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8" name="Google Shape;328;g20537887b9a_0_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 name="Google Shape;18;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8"/>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8"/>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4" name="Google Shape;24;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2"/>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2"/>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2"/>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2"/>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4"/>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4"/>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24"/>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5"/>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5"/>
          <p:cNvSpPr/>
          <p:nvPr>
            <p:ph idx="2" type="pic"/>
          </p:nvPr>
        </p:nvSpPr>
        <p:spPr>
          <a:xfrm>
            <a:off x="1792288" y="612775"/>
            <a:ext cx="5486400" cy="4114800"/>
          </a:xfrm>
          <a:prstGeom prst="rect">
            <a:avLst/>
          </a:prstGeom>
          <a:noFill/>
          <a:ln>
            <a:noFill/>
          </a:ln>
        </p:spPr>
      </p:sp>
      <p:sp>
        <p:nvSpPr>
          <p:cNvPr id="64" name="Google Shape;64;p25"/>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6"/>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7"/>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7"/>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jpg"/><Relationship Id="rId4" Type="http://schemas.openxmlformats.org/officeDocument/2006/relationships/image" Target="../media/image11.jpg"/><Relationship Id="rId5" Type="http://schemas.openxmlformats.org/officeDocument/2006/relationships/image" Target="../media/image3.png"/><Relationship Id="rId6" Type="http://schemas.openxmlformats.org/officeDocument/2006/relationships/image" Target="../media/image1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6.jpg"/><Relationship Id="rId5" Type="http://schemas.openxmlformats.org/officeDocument/2006/relationships/image" Target="../media/image11.jpg"/><Relationship Id="rId6"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6.jpg"/><Relationship Id="rId5" Type="http://schemas.openxmlformats.org/officeDocument/2006/relationships/image" Target="../media/image11.jpg"/><Relationship Id="rId6" Type="http://schemas.openxmlformats.org/officeDocument/2006/relationships/image" Target="../media/image23.png"/><Relationship Id="rId7" Type="http://schemas.openxmlformats.org/officeDocument/2006/relationships/image" Target="../media/image5.png"/><Relationship Id="rId8"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6.jpg"/><Relationship Id="rId5" Type="http://schemas.openxmlformats.org/officeDocument/2006/relationships/image" Target="../media/image11.jpg"/><Relationship Id="rId6" Type="http://schemas.openxmlformats.org/officeDocument/2006/relationships/image" Target="../media/image9.png"/><Relationship Id="rId7" Type="http://schemas.openxmlformats.org/officeDocument/2006/relationships/hyperlink" Target="http://www.youtube.com/watch?v=ga4xebrUkMk" TargetMode="External"/><Relationship Id="rId8"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6.jpg"/><Relationship Id="rId5" Type="http://schemas.openxmlformats.org/officeDocument/2006/relationships/image" Target="../media/image11.jpg"/><Relationship Id="rId6"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6.jpg"/><Relationship Id="rId5" Type="http://schemas.openxmlformats.org/officeDocument/2006/relationships/image" Target="../media/image11.jpg"/><Relationship Id="rId6" Type="http://schemas.openxmlformats.org/officeDocument/2006/relationships/image" Target="../media/image2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6.jpg"/><Relationship Id="rId5" Type="http://schemas.openxmlformats.org/officeDocument/2006/relationships/image" Target="../media/image11.jpg"/><Relationship Id="rId6"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6.jpg"/><Relationship Id="rId5" Type="http://schemas.openxmlformats.org/officeDocument/2006/relationships/image" Target="../media/image11.jpg"/><Relationship Id="rId6" Type="http://schemas.openxmlformats.org/officeDocument/2006/relationships/image" Target="../media/image31.png"/></Relationships>
</file>

<file path=ppt/slides/_rels/slide9.xml.rels><?xml version="1.0" encoding="UTF-8" standalone="yes"?><Relationships xmlns="http://schemas.openxmlformats.org/package/2006/relationships"><Relationship Id="rId11" Type="http://schemas.openxmlformats.org/officeDocument/2006/relationships/hyperlink" Target="https://www.nhmrc.gov.au/funding/targeted-and-urgent-calls-research" TargetMode="External"/><Relationship Id="rId10" Type="http://schemas.openxmlformats.org/officeDocument/2006/relationships/hyperlink" Target="https://www.nhmrc.gov.au/funding/new-grant-program/overview" TargetMode="External"/><Relationship Id="rId13" Type="http://schemas.openxmlformats.org/officeDocument/2006/relationships/hyperlink" Target="https://www.nhmrc.gov.au/funding/find-funding/centres-research-excellence" TargetMode="External"/><Relationship Id="rId12" Type="http://schemas.openxmlformats.org/officeDocument/2006/relationships/hyperlink" Target="https://www.nhmrc.gov.au/funding/find-funding/clinical-trials-and-cohort-studies-grants-2020" TargetMode="External"/><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6.jpg"/><Relationship Id="rId9" Type="http://schemas.openxmlformats.org/officeDocument/2006/relationships/hyperlink" Target="https://www.nhmrc.gov.au/funding/find-funding/ideas-grants" TargetMode="External"/><Relationship Id="rId15" Type="http://schemas.openxmlformats.org/officeDocument/2006/relationships/hyperlink" Target="https://www.nhmrc.gov.au/research-policy/international-engagement" TargetMode="External"/><Relationship Id="rId14" Type="http://schemas.openxmlformats.org/officeDocument/2006/relationships/hyperlink" Target="https://www.nhmrc.gov.au/funding/find-funding/development-grants" TargetMode="External"/><Relationship Id="rId17" Type="http://schemas.openxmlformats.org/officeDocument/2006/relationships/hyperlink" Target="https://www.nhmrc.gov.au/funding/find-funding/partnership-projects" TargetMode="External"/><Relationship Id="rId16" Type="http://schemas.openxmlformats.org/officeDocument/2006/relationships/hyperlink" Target="https://www.nhmrc.gov.au/research-policy/research-translation-and-impact/partnership-centres-better-health" TargetMode="External"/><Relationship Id="rId5" Type="http://schemas.openxmlformats.org/officeDocument/2006/relationships/image" Target="../media/image11.jpg"/><Relationship Id="rId6" Type="http://schemas.openxmlformats.org/officeDocument/2006/relationships/hyperlink" Target="https://www.nhmrc.gov.au/about-us/resources/principles-peer-review" TargetMode="External"/><Relationship Id="rId7" Type="http://schemas.openxmlformats.org/officeDocument/2006/relationships/hyperlink" Target="https://www.nhmrc.gov.au/funding/find-funding/investigator-grants" TargetMode="External"/><Relationship Id="rId8" Type="http://schemas.openxmlformats.org/officeDocument/2006/relationships/hyperlink" Target="https://www.nhmrc.gov.au/funding/find-funding/synergy-grants"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6.jpg"/><Relationship Id="rId5" Type="http://schemas.openxmlformats.org/officeDocument/2006/relationships/image" Target="../media/image11.jpg"/><Relationship Id="rId6"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4.png"/><Relationship Id="rId4" Type="http://schemas.openxmlformats.org/officeDocument/2006/relationships/image" Target="../media/image3.png"/><Relationship Id="rId5" Type="http://schemas.openxmlformats.org/officeDocument/2006/relationships/image" Target="../media/image6.jpg"/><Relationship Id="rId6"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www.youtube.com/watch?v=iTx61EE9GRI" TargetMode="External"/><Relationship Id="rId4" Type="http://schemas.openxmlformats.org/officeDocument/2006/relationships/image" Target="../media/image12.jpg"/><Relationship Id="rId5" Type="http://schemas.openxmlformats.org/officeDocument/2006/relationships/image" Target="../media/image3.png"/><Relationship Id="rId6" Type="http://schemas.openxmlformats.org/officeDocument/2006/relationships/image" Target="../media/image6.jpg"/><Relationship Id="rId7"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hyperlink" Target="https://www.nhmrc.gov.au/sites/default/files/documents/attachments/grant%20documents/2020_ideas_grants_recommended_for_funding_commencing_2021.pdf" TargetMode="External"/><Relationship Id="rId4" Type="http://schemas.openxmlformats.org/officeDocument/2006/relationships/image" Target="../media/image3.png"/><Relationship Id="rId5" Type="http://schemas.openxmlformats.org/officeDocument/2006/relationships/image" Target="../media/image6.jpg"/><Relationship Id="rId6"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6.jpg"/><Relationship Id="rId5" Type="http://schemas.openxmlformats.org/officeDocument/2006/relationships/image" Target="../media/image11.jpg"/><Relationship Id="rId6"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6.jpg"/><Relationship Id="rId5" Type="http://schemas.openxmlformats.org/officeDocument/2006/relationships/image" Target="../media/image11.jpg"/><Relationship Id="rId6"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6.jpg"/><Relationship Id="rId5" Type="http://schemas.openxmlformats.org/officeDocument/2006/relationships/image" Target="../media/image11.jpg"/><Relationship Id="rId6" Type="http://schemas.openxmlformats.org/officeDocument/2006/relationships/image" Target="../media/image30.png"/><Relationship Id="rId7"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png"/><Relationship Id="rId4" Type="http://schemas.openxmlformats.org/officeDocument/2006/relationships/image" Target="../media/image6.jpg"/><Relationship Id="rId5" Type="http://schemas.openxmlformats.org/officeDocument/2006/relationships/image" Target="../media/image11.jpg"/><Relationship Id="rId6"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image" Target="../media/image6.jpg"/><Relationship Id="rId5" Type="http://schemas.openxmlformats.org/officeDocument/2006/relationships/image" Target="../media/image11.jpg"/><Relationship Id="rId6"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hyperlink" Target="http://www.youtube.com/watch?v=L7oklmbtxoY" TargetMode="External"/><Relationship Id="rId4" Type="http://schemas.openxmlformats.org/officeDocument/2006/relationships/image" Target="../media/image10.jpg"/><Relationship Id="rId5" Type="http://schemas.openxmlformats.org/officeDocument/2006/relationships/image" Target="../media/image3.png"/><Relationship Id="rId6" Type="http://schemas.openxmlformats.org/officeDocument/2006/relationships/image" Target="../media/image6.jpg"/><Relationship Id="rId7" Type="http://schemas.openxmlformats.org/officeDocument/2006/relationships/image" Target="../media/image1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png"/><Relationship Id="rId4" Type="http://schemas.openxmlformats.org/officeDocument/2006/relationships/image" Target="../media/image6.jpg"/><Relationship Id="rId5" Type="http://schemas.openxmlformats.org/officeDocument/2006/relationships/image" Target="../media/image11.jpg"/><Relationship Id="rId6" Type="http://schemas.openxmlformats.org/officeDocument/2006/relationships/image" Target="../media/image19.png"/><Relationship Id="rId7"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image" Target="../media/image6.jpg"/><Relationship Id="rId9" Type="http://schemas.openxmlformats.org/officeDocument/2006/relationships/image" Target="../media/image21.png"/><Relationship Id="rId5" Type="http://schemas.openxmlformats.org/officeDocument/2006/relationships/image" Target="../media/image11.jpg"/><Relationship Id="rId6" Type="http://schemas.openxmlformats.org/officeDocument/2006/relationships/image" Target="../media/image5.png"/><Relationship Id="rId7" Type="http://schemas.openxmlformats.org/officeDocument/2006/relationships/image" Target="../media/image13.png"/><Relationship Id="rId8"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png"/><Relationship Id="rId4" Type="http://schemas.openxmlformats.org/officeDocument/2006/relationships/image" Target="../media/image6.jpg"/><Relationship Id="rId5" Type="http://schemas.openxmlformats.org/officeDocument/2006/relationships/image" Target="../media/image11.jpg"/><Relationship Id="rId6"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b="0" l="0" r="0" t="0"/>
          <a:stretch/>
        </p:blipFill>
        <p:spPr>
          <a:xfrm>
            <a:off x="7602474" y="711613"/>
            <a:ext cx="3199127" cy="1015723"/>
          </a:xfrm>
          <a:prstGeom prst="rect">
            <a:avLst/>
          </a:prstGeom>
          <a:noFill/>
          <a:ln>
            <a:noFill/>
          </a:ln>
        </p:spPr>
      </p:pic>
      <p:pic>
        <p:nvPicPr>
          <p:cNvPr id="85" name="Google Shape;85;p1"/>
          <p:cNvPicPr preferRelativeResize="0"/>
          <p:nvPr/>
        </p:nvPicPr>
        <p:blipFill rotWithShape="1">
          <a:blip r:embed="rId4">
            <a:alphaModFix/>
          </a:blip>
          <a:srcRect b="0" l="3858" r="0" t="12058"/>
          <a:stretch/>
        </p:blipFill>
        <p:spPr>
          <a:xfrm>
            <a:off x="3186193" y="636776"/>
            <a:ext cx="4316259" cy="1184447"/>
          </a:xfrm>
          <a:prstGeom prst="rect">
            <a:avLst/>
          </a:prstGeom>
          <a:noFill/>
          <a:ln>
            <a:noFill/>
          </a:ln>
        </p:spPr>
      </p:pic>
      <p:pic>
        <p:nvPicPr>
          <p:cNvPr id="86" name="Google Shape;86;p1"/>
          <p:cNvPicPr preferRelativeResize="0"/>
          <p:nvPr/>
        </p:nvPicPr>
        <p:blipFill rotWithShape="1">
          <a:blip r:embed="rId5">
            <a:alphaModFix/>
          </a:blip>
          <a:srcRect b="0" l="0" r="0" t="0"/>
          <a:stretch/>
        </p:blipFill>
        <p:spPr>
          <a:xfrm>
            <a:off x="543957" y="636776"/>
            <a:ext cx="2338077" cy="984915"/>
          </a:xfrm>
          <a:prstGeom prst="rect">
            <a:avLst/>
          </a:prstGeom>
          <a:noFill/>
          <a:ln>
            <a:noFill/>
          </a:ln>
        </p:spPr>
      </p:pic>
      <p:pic>
        <p:nvPicPr>
          <p:cNvPr id="87" name="Google Shape;87;p1"/>
          <p:cNvPicPr preferRelativeResize="0"/>
          <p:nvPr/>
        </p:nvPicPr>
        <p:blipFill rotWithShape="1">
          <a:blip r:embed="rId6">
            <a:alphaModFix/>
          </a:blip>
          <a:srcRect b="939" l="0" r="55658" t="2132"/>
          <a:stretch/>
        </p:blipFill>
        <p:spPr>
          <a:xfrm>
            <a:off x="11215450" y="0"/>
            <a:ext cx="7072548" cy="10287001"/>
          </a:xfrm>
          <a:prstGeom prst="rect">
            <a:avLst/>
          </a:prstGeom>
          <a:noFill/>
          <a:ln>
            <a:noFill/>
          </a:ln>
        </p:spPr>
      </p:pic>
      <p:sp>
        <p:nvSpPr>
          <p:cNvPr id="88" name="Google Shape;88;p1"/>
          <p:cNvSpPr txBox="1"/>
          <p:nvPr/>
        </p:nvSpPr>
        <p:spPr>
          <a:xfrm>
            <a:off x="543950" y="2129554"/>
            <a:ext cx="10509000" cy="27588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chemeClr val="dk1"/>
              </a:buClr>
              <a:buSzPts val="5100"/>
              <a:buFont typeface="Arial"/>
              <a:buNone/>
            </a:pPr>
            <a:r>
              <a:rPr b="1" lang="en-US" sz="5100">
                <a:solidFill>
                  <a:schemeClr val="dk1"/>
                </a:solidFill>
                <a:latin typeface="Montserrat"/>
                <a:ea typeface="Montserrat"/>
                <a:cs typeface="Montserrat"/>
                <a:sym typeface="Montserrat"/>
              </a:rPr>
              <a:t>Connecting research, grants and funding streams in the MedTech ecosystem</a:t>
            </a:r>
            <a:endParaRPr b="1" i="0" sz="5100" u="none" cap="none" strike="noStrike">
              <a:solidFill>
                <a:schemeClr val="dk1"/>
              </a:solidFill>
              <a:latin typeface="Montserrat"/>
              <a:ea typeface="Montserrat"/>
              <a:cs typeface="Montserrat"/>
              <a:sym typeface="Montserrat"/>
            </a:endParaRPr>
          </a:p>
          <a:p>
            <a:pPr indent="0" lvl="0" marL="0" marR="0" rtl="0" algn="l">
              <a:lnSpc>
                <a:spcPct val="108000"/>
              </a:lnSpc>
              <a:spcBef>
                <a:spcPts val="0"/>
              </a:spcBef>
              <a:spcAft>
                <a:spcPts val="0"/>
              </a:spcAft>
              <a:buClr>
                <a:schemeClr val="dk1"/>
              </a:buClr>
              <a:buSzPts val="51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
          <p:cNvSpPr txBox="1"/>
          <p:nvPr/>
        </p:nvSpPr>
        <p:spPr>
          <a:xfrm>
            <a:off x="543957" y="5333664"/>
            <a:ext cx="10509000" cy="24807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chemeClr val="dk1"/>
              </a:buClr>
              <a:buSzPts val="5100"/>
              <a:buFont typeface="Arial"/>
              <a:buNone/>
            </a:pPr>
            <a:r>
              <a:rPr b="0" i="0" lang="en-US" sz="5100" u="none" cap="none" strike="noStrike">
                <a:solidFill>
                  <a:schemeClr val="dk1"/>
                </a:solidFill>
                <a:latin typeface="Montserrat"/>
                <a:ea typeface="Montserrat"/>
                <a:cs typeface="Montserrat"/>
                <a:sym typeface="Montserrat"/>
              </a:rPr>
              <a:t>Monash Healthcare Innovation Summer Scholarship</a:t>
            </a:r>
            <a:endParaRPr b="0" i="0" sz="5100" u="none" cap="none" strike="noStrike">
              <a:solidFill>
                <a:schemeClr val="dk1"/>
              </a:solidFill>
              <a:latin typeface="Montserrat"/>
              <a:ea typeface="Montserrat"/>
              <a:cs typeface="Montserrat"/>
              <a:sym typeface="Montserrat"/>
            </a:endParaRPr>
          </a:p>
          <a:p>
            <a:pPr indent="0" lvl="0" marL="0" marR="0" rtl="0" algn="l">
              <a:lnSpc>
                <a:spcPct val="108000"/>
              </a:lnSpc>
              <a:spcBef>
                <a:spcPts val="0"/>
              </a:spcBef>
              <a:spcAft>
                <a:spcPts val="0"/>
              </a:spcAft>
              <a:buClr>
                <a:schemeClr val="dk1"/>
              </a:buClr>
              <a:buSzPts val="5100"/>
              <a:buFont typeface="Arial"/>
              <a:buNone/>
            </a:pPr>
            <a:r>
              <a:rPr b="0" i="0" lang="en-US" sz="5100" u="none" cap="none" strike="noStrike">
                <a:solidFill>
                  <a:schemeClr val="dk1"/>
                </a:solidFill>
                <a:latin typeface="Montserrat"/>
                <a:ea typeface="Montserrat"/>
                <a:cs typeface="Montserrat"/>
                <a:sym typeface="Montserrat"/>
              </a:rPr>
              <a:t>2022/2023</a:t>
            </a:r>
            <a:endParaRPr b="0" i="0" sz="4800" u="none" cap="none" strike="noStrike">
              <a:solidFill>
                <a:srgbClr val="000000"/>
              </a:solidFill>
              <a:latin typeface="Montserrat"/>
              <a:ea typeface="Montserrat"/>
              <a:cs typeface="Montserrat"/>
              <a:sym typeface="Montserrat"/>
            </a:endParaRPr>
          </a:p>
        </p:txBody>
      </p:sp>
      <p:sp>
        <p:nvSpPr>
          <p:cNvPr id="90" name="Google Shape;90;p1"/>
          <p:cNvSpPr txBox="1"/>
          <p:nvPr/>
        </p:nvSpPr>
        <p:spPr>
          <a:xfrm>
            <a:off x="543957" y="8296861"/>
            <a:ext cx="10509000" cy="4464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900"/>
              <a:buFont typeface="Arial"/>
              <a:buNone/>
            </a:pPr>
            <a:r>
              <a:rPr lang="en-US" sz="2900">
                <a:latin typeface="Montserrat"/>
                <a:ea typeface="Montserrat"/>
                <a:cs typeface="Montserrat"/>
                <a:sym typeface="Montserrat"/>
              </a:rPr>
              <a:t>Julie Dao</a:t>
            </a:r>
            <a:endParaRPr b="0" i="0" sz="29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id="95" name="Google Shape;95;g205858fce3c_0_27"/>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96" name="Google Shape;96;g205858fce3c_0_27"/>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97" name="Google Shape;97;g205858fce3c_0_27"/>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98" name="Google Shape;98;g205858fce3c_0_27"/>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
        <p:nvSpPr>
          <p:cNvPr id="99" name="Google Shape;99;g205858fce3c_0_27"/>
          <p:cNvSpPr txBox="1"/>
          <p:nvPr/>
        </p:nvSpPr>
        <p:spPr>
          <a:xfrm>
            <a:off x="419925" y="414500"/>
            <a:ext cx="169134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chemeClr val="dk1"/>
                </a:solidFill>
                <a:latin typeface="Montserrat"/>
                <a:ea typeface="Montserrat"/>
                <a:cs typeface="Montserrat"/>
                <a:sym typeface="Montserrat"/>
              </a:rPr>
              <a:t>Who am I?</a:t>
            </a:r>
            <a:endParaRPr b="0" i="0" sz="3600" u="none" cap="none" strike="noStrike">
              <a:solidFill>
                <a:srgbClr val="000000"/>
              </a:solidFill>
              <a:latin typeface="Montserrat"/>
              <a:ea typeface="Montserrat"/>
              <a:cs typeface="Montserrat"/>
              <a:sym typeface="Montserrat"/>
            </a:endParaRPr>
          </a:p>
        </p:txBody>
      </p:sp>
      <p:pic>
        <p:nvPicPr>
          <p:cNvPr id="100" name="Google Shape;100;g205858fce3c_0_27"/>
          <p:cNvPicPr preferRelativeResize="0"/>
          <p:nvPr/>
        </p:nvPicPr>
        <p:blipFill>
          <a:blip r:embed="rId6">
            <a:alphaModFix/>
          </a:blip>
          <a:stretch>
            <a:fillRect/>
          </a:stretch>
        </p:blipFill>
        <p:spPr>
          <a:xfrm>
            <a:off x="13927025" y="2788325"/>
            <a:ext cx="3570675" cy="3570675"/>
          </a:xfrm>
          <a:prstGeom prst="rect">
            <a:avLst/>
          </a:prstGeom>
          <a:noFill/>
          <a:ln>
            <a:noFill/>
          </a:ln>
        </p:spPr>
      </p:pic>
      <p:sp>
        <p:nvSpPr>
          <p:cNvPr id="101" name="Google Shape;101;g205858fce3c_0_27"/>
          <p:cNvSpPr txBox="1"/>
          <p:nvPr/>
        </p:nvSpPr>
        <p:spPr>
          <a:xfrm>
            <a:off x="419925" y="2450000"/>
            <a:ext cx="14588700" cy="4987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1" lang="en-US" sz="2400">
                <a:latin typeface="Montserrat"/>
                <a:ea typeface="Montserrat"/>
                <a:cs typeface="Montserrat"/>
                <a:sym typeface="Montserrat"/>
              </a:rPr>
              <a:t>Julie Dao (PhD Candidate)</a:t>
            </a:r>
            <a:br>
              <a:rPr b="1" lang="en-US" sz="2400">
                <a:latin typeface="Montserrat"/>
                <a:ea typeface="Montserrat"/>
                <a:cs typeface="Montserrat"/>
                <a:sym typeface="Montserrat"/>
              </a:rPr>
            </a:br>
            <a:r>
              <a:rPr b="1" lang="en-US" sz="2400">
                <a:latin typeface="Montserrat"/>
                <a:ea typeface="Montserrat"/>
                <a:cs typeface="Montserrat"/>
                <a:sym typeface="Montserrat"/>
              </a:rPr>
              <a:t>BSc (Hons)</a:t>
            </a:r>
            <a:br>
              <a:rPr b="1" lang="en-US" sz="2400">
                <a:latin typeface="Montserrat"/>
                <a:ea typeface="Montserrat"/>
                <a:cs typeface="Montserrat"/>
                <a:sym typeface="Montserrat"/>
              </a:rPr>
            </a:br>
            <a:r>
              <a:rPr b="1" lang="en-US" sz="2400">
                <a:latin typeface="Montserrat"/>
                <a:ea typeface="Montserrat"/>
                <a:cs typeface="Montserrat"/>
                <a:sym typeface="Montserrat"/>
              </a:rPr>
              <a:t>Vascular Pathophysiology and Therapeutics Group </a:t>
            </a:r>
            <a:br>
              <a:rPr b="1" lang="en-US" sz="2400">
                <a:latin typeface="Montserrat"/>
                <a:ea typeface="Montserrat"/>
                <a:cs typeface="Montserrat"/>
                <a:sym typeface="Montserrat"/>
              </a:rPr>
            </a:br>
            <a:r>
              <a:rPr b="1" lang="en-US" sz="2400">
                <a:latin typeface="Montserrat"/>
                <a:ea typeface="Montserrat"/>
                <a:cs typeface="Montserrat"/>
                <a:sym typeface="Montserrat"/>
              </a:rPr>
              <a:t>Victorian Heart Hospital / MonashHealth / Monash Biomedicine Discovery Institute</a:t>
            </a:r>
            <a:br>
              <a:rPr b="1" lang="en-US" sz="2400">
                <a:latin typeface="Montserrat"/>
                <a:ea typeface="Montserrat"/>
                <a:cs typeface="Montserrat"/>
                <a:sym typeface="Montserrat"/>
              </a:rPr>
            </a:br>
            <a:r>
              <a:rPr b="1" lang="en-US" sz="2400">
                <a:latin typeface="Montserrat"/>
                <a:ea typeface="Montserrat"/>
                <a:cs typeface="Montserrat"/>
                <a:sym typeface="Montserrat"/>
              </a:rPr>
              <a:t>Faculty of Medicine Nursing and Health Sciences</a:t>
            </a:r>
            <a:br>
              <a:rPr b="1" lang="en-US" sz="2400">
                <a:latin typeface="Montserrat"/>
                <a:ea typeface="Montserrat"/>
                <a:cs typeface="Montserrat"/>
                <a:sym typeface="Montserrat"/>
              </a:rPr>
            </a:br>
            <a:br>
              <a:rPr b="1" lang="en-US" sz="2400">
                <a:latin typeface="Montserrat"/>
                <a:ea typeface="Montserrat"/>
                <a:cs typeface="Montserrat"/>
                <a:sym typeface="Montserrat"/>
              </a:rPr>
            </a:br>
            <a:endParaRPr b="1" sz="2400">
              <a:latin typeface="Montserrat"/>
              <a:ea typeface="Montserrat"/>
              <a:cs typeface="Montserrat"/>
              <a:sym typeface="Montserrat"/>
            </a:endParaRPr>
          </a:p>
          <a:p>
            <a:pPr indent="-381000" lvl="0" marL="457200" marR="0" rtl="0" algn="l">
              <a:lnSpc>
                <a:spcPct val="100000"/>
              </a:lnSpc>
              <a:spcBef>
                <a:spcPts val="0"/>
              </a:spcBef>
              <a:spcAft>
                <a:spcPts val="0"/>
              </a:spcAft>
              <a:buSzPts val="2400"/>
              <a:buFont typeface="Montserrat"/>
              <a:buChar char="●"/>
            </a:pPr>
            <a:r>
              <a:rPr lang="en-US" sz="2400">
                <a:latin typeface="Montserrat"/>
                <a:ea typeface="Montserrat"/>
                <a:cs typeface="Montserrat"/>
                <a:sym typeface="Montserrat"/>
              </a:rPr>
              <a:t>Immediate Past President of Monash Young MedTech Innovators</a:t>
            </a:r>
            <a:endParaRPr sz="2400">
              <a:latin typeface="Montserrat"/>
              <a:ea typeface="Montserrat"/>
              <a:cs typeface="Montserrat"/>
              <a:sym typeface="Montserrat"/>
            </a:endParaRPr>
          </a:p>
          <a:p>
            <a:pPr indent="-381000" lvl="0" marL="457200" marR="0" rtl="0" algn="l">
              <a:lnSpc>
                <a:spcPct val="100000"/>
              </a:lnSpc>
              <a:spcBef>
                <a:spcPts val="0"/>
              </a:spcBef>
              <a:spcAft>
                <a:spcPts val="0"/>
              </a:spcAft>
              <a:buSzPts val="2400"/>
              <a:buFont typeface="Montserrat"/>
              <a:buChar char="●"/>
            </a:pPr>
            <a:r>
              <a:rPr lang="en-US" sz="2400">
                <a:latin typeface="Montserrat"/>
                <a:ea typeface="Montserrat"/>
                <a:cs typeface="Montserrat"/>
                <a:sym typeface="Montserrat"/>
              </a:rPr>
              <a:t>Head of Monash Heart Hackathon team</a:t>
            </a:r>
            <a:endParaRPr sz="2400">
              <a:latin typeface="Montserrat"/>
              <a:ea typeface="Montserrat"/>
              <a:cs typeface="Montserrat"/>
              <a:sym typeface="Montserrat"/>
            </a:endParaRPr>
          </a:p>
          <a:p>
            <a:pPr indent="-381000" lvl="0" marL="457200" marR="0" rtl="0" algn="l">
              <a:lnSpc>
                <a:spcPct val="100000"/>
              </a:lnSpc>
              <a:spcBef>
                <a:spcPts val="0"/>
              </a:spcBef>
              <a:spcAft>
                <a:spcPts val="0"/>
              </a:spcAft>
              <a:buSzPts val="2400"/>
              <a:buFont typeface="Montserrat"/>
              <a:buChar char="●"/>
            </a:pPr>
            <a:r>
              <a:rPr lang="en-US" sz="2400">
                <a:latin typeface="Montserrat"/>
                <a:ea typeface="Montserrat"/>
                <a:cs typeface="Montserrat"/>
                <a:sym typeface="Montserrat"/>
              </a:rPr>
              <a:t>MedTech Actuator Menzies Scholar</a:t>
            </a:r>
            <a:endParaRPr sz="2400">
              <a:latin typeface="Montserrat"/>
              <a:ea typeface="Montserrat"/>
              <a:cs typeface="Montserrat"/>
              <a:sym typeface="Montserrat"/>
            </a:endParaRPr>
          </a:p>
          <a:p>
            <a:pPr indent="-381000" lvl="0" marL="457200" marR="0" rtl="0" algn="l">
              <a:lnSpc>
                <a:spcPct val="100000"/>
              </a:lnSpc>
              <a:spcBef>
                <a:spcPts val="0"/>
              </a:spcBef>
              <a:spcAft>
                <a:spcPts val="0"/>
              </a:spcAft>
              <a:buSzPts val="2400"/>
              <a:buFont typeface="Montserrat"/>
              <a:buChar char="●"/>
            </a:pPr>
            <a:r>
              <a:rPr lang="en-US" sz="2400">
                <a:latin typeface="Montserrat"/>
                <a:ea typeface="Montserrat"/>
                <a:cs typeface="Montserrat"/>
                <a:sym typeface="Montserrat"/>
              </a:rPr>
              <a:t>Head of Innovation at Medical Pantry</a:t>
            </a:r>
            <a:br>
              <a:rPr lang="en-US" sz="2400">
                <a:latin typeface="Montserrat"/>
                <a:ea typeface="Montserrat"/>
                <a:cs typeface="Montserrat"/>
                <a:sym typeface="Montserrat"/>
              </a:rPr>
            </a:br>
            <a:endParaRPr sz="2400">
              <a:latin typeface="Montserrat"/>
              <a:ea typeface="Montserrat"/>
              <a:cs typeface="Montserrat"/>
              <a:sym typeface="Montserrat"/>
            </a:endParaRPr>
          </a:p>
          <a:p>
            <a:pPr indent="-381000" lvl="0" marL="457200" marR="0" rtl="0" algn="l">
              <a:lnSpc>
                <a:spcPct val="100000"/>
              </a:lnSpc>
              <a:spcBef>
                <a:spcPts val="0"/>
              </a:spcBef>
              <a:spcAft>
                <a:spcPts val="0"/>
              </a:spcAft>
              <a:buSzPts val="2400"/>
              <a:buFont typeface="Montserrat"/>
              <a:buChar char="●"/>
            </a:pPr>
            <a:r>
              <a:rPr lang="en-US" sz="2400">
                <a:latin typeface="Montserrat"/>
                <a:ea typeface="Montserrat"/>
                <a:cs typeface="Montserrat"/>
                <a:sym typeface="Montserrat"/>
              </a:rPr>
              <a:t>Founded some projects and had some projects die too</a:t>
            </a:r>
            <a:endParaRPr sz="2400">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id="106" name="Google Shape;106;gfc839628b8_0_299"/>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07" name="Google Shape;107;gfc839628b8_0_299"/>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08" name="Google Shape;108;gfc839628b8_0_299"/>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09" name="Google Shape;109;gfc839628b8_0_299"/>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
        <p:nvSpPr>
          <p:cNvPr id="110" name="Google Shape;110;gfc839628b8_0_299"/>
          <p:cNvSpPr/>
          <p:nvPr/>
        </p:nvSpPr>
        <p:spPr>
          <a:xfrm>
            <a:off x="7842000" y="6007700"/>
            <a:ext cx="2604000" cy="1184400"/>
          </a:xfrm>
          <a:prstGeom prst="rect">
            <a:avLst/>
          </a:prstGeom>
          <a:solidFill>
            <a:srgbClr val="FC8A17"/>
          </a:solidFill>
          <a:ln cap="flat" cmpd="sng" w="9525">
            <a:solidFill>
              <a:srgbClr val="FC8A1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chemeClr val="lt1"/>
                </a:solidFill>
              </a:rPr>
              <a:t>Project </a:t>
            </a:r>
            <a:endParaRPr>
              <a:solidFill>
                <a:schemeClr val="lt1"/>
              </a:solidFill>
            </a:endParaRPr>
          </a:p>
        </p:txBody>
      </p:sp>
      <p:sp>
        <p:nvSpPr>
          <p:cNvPr id="111" name="Google Shape;111;gfc839628b8_0_299"/>
          <p:cNvSpPr txBox="1"/>
          <p:nvPr/>
        </p:nvSpPr>
        <p:spPr>
          <a:xfrm>
            <a:off x="419925" y="414500"/>
            <a:ext cx="16913400" cy="184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chemeClr val="dk1"/>
                </a:solidFill>
                <a:latin typeface="Montserrat"/>
                <a:ea typeface="Montserrat"/>
                <a:cs typeface="Montserrat"/>
                <a:sym typeface="Montserrat"/>
              </a:rPr>
              <a:t>Crux of today’s presentation</a:t>
            </a:r>
            <a:endParaRPr b="0" i="0" sz="36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3600"/>
              <a:buFont typeface="Arial"/>
              <a:buNone/>
            </a:pPr>
            <a:r>
              <a:rPr lang="en-US" sz="3600">
                <a:latin typeface="Montserrat"/>
                <a:ea typeface="Montserrat"/>
                <a:cs typeface="Montserrat"/>
                <a:sym typeface="Montserrat"/>
              </a:rPr>
              <a:t>Research, grants and funding are important in getting a project started and off the ground</a:t>
            </a:r>
            <a:endParaRPr b="0" i="0" sz="3600" u="none" cap="none" strike="noStrike">
              <a:solidFill>
                <a:srgbClr val="000000"/>
              </a:solidFill>
              <a:latin typeface="Montserrat"/>
              <a:ea typeface="Montserrat"/>
              <a:cs typeface="Montserrat"/>
              <a:sym typeface="Montserrat"/>
            </a:endParaRPr>
          </a:p>
        </p:txBody>
      </p:sp>
      <p:sp>
        <p:nvSpPr>
          <p:cNvPr id="112" name="Google Shape;112;gfc839628b8_0_299"/>
          <p:cNvSpPr/>
          <p:nvPr/>
        </p:nvSpPr>
        <p:spPr>
          <a:xfrm>
            <a:off x="5273725" y="3664825"/>
            <a:ext cx="2604000" cy="1184400"/>
          </a:xfrm>
          <a:prstGeom prst="rect">
            <a:avLst/>
          </a:prstGeom>
          <a:solidFill>
            <a:srgbClr val="FC8A17"/>
          </a:solidFill>
          <a:ln cap="flat" cmpd="sng" w="9525">
            <a:solidFill>
              <a:srgbClr val="FC8A1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chemeClr val="lt1"/>
                </a:solidFill>
              </a:rPr>
              <a:t>Research</a:t>
            </a:r>
            <a:endParaRPr>
              <a:solidFill>
                <a:schemeClr val="lt1"/>
              </a:solidFill>
            </a:endParaRPr>
          </a:p>
        </p:txBody>
      </p:sp>
      <p:sp>
        <p:nvSpPr>
          <p:cNvPr id="113" name="Google Shape;113;gfc839628b8_0_299"/>
          <p:cNvSpPr/>
          <p:nvPr/>
        </p:nvSpPr>
        <p:spPr>
          <a:xfrm>
            <a:off x="10287900" y="3664825"/>
            <a:ext cx="2604000" cy="1184400"/>
          </a:xfrm>
          <a:prstGeom prst="rect">
            <a:avLst/>
          </a:prstGeom>
          <a:solidFill>
            <a:srgbClr val="FC8A17"/>
          </a:solidFill>
          <a:ln cap="flat" cmpd="sng" w="9525">
            <a:solidFill>
              <a:srgbClr val="FC8A1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chemeClr val="lt1"/>
                </a:solidFill>
              </a:rPr>
              <a:t>Grants/Funding</a:t>
            </a:r>
            <a:endParaRPr>
              <a:solidFill>
                <a:schemeClr val="lt1"/>
              </a:solidFill>
            </a:endParaRPr>
          </a:p>
        </p:txBody>
      </p:sp>
      <p:cxnSp>
        <p:nvCxnSpPr>
          <p:cNvPr id="114" name="Google Shape;114;gfc839628b8_0_299"/>
          <p:cNvCxnSpPr>
            <a:stCxn id="112" idx="2"/>
            <a:endCxn id="110" idx="0"/>
          </p:cNvCxnSpPr>
          <p:nvPr/>
        </p:nvCxnSpPr>
        <p:spPr>
          <a:xfrm>
            <a:off x="6575725" y="4849225"/>
            <a:ext cx="2568300" cy="1158600"/>
          </a:xfrm>
          <a:prstGeom prst="straightConnector1">
            <a:avLst/>
          </a:prstGeom>
          <a:noFill/>
          <a:ln cap="flat" cmpd="sng" w="9525">
            <a:solidFill>
              <a:srgbClr val="888888"/>
            </a:solidFill>
            <a:prstDash val="solid"/>
            <a:round/>
            <a:headEnd len="med" w="med" type="none"/>
            <a:tailEnd len="med" w="med" type="triangle"/>
          </a:ln>
        </p:spPr>
      </p:cxnSp>
      <p:cxnSp>
        <p:nvCxnSpPr>
          <p:cNvPr id="115" name="Google Shape;115;gfc839628b8_0_299"/>
          <p:cNvCxnSpPr>
            <a:stCxn id="113" idx="2"/>
            <a:endCxn id="110" idx="0"/>
          </p:cNvCxnSpPr>
          <p:nvPr/>
        </p:nvCxnSpPr>
        <p:spPr>
          <a:xfrm flipH="1">
            <a:off x="9144000" y="4849225"/>
            <a:ext cx="2445900" cy="1158600"/>
          </a:xfrm>
          <a:prstGeom prst="straightConnector1">
            <a:avLst/>
          </a:prstGeom>
          <a:noFill/>
          <a:ln cap="flat" cmpd="sng" w="9525">
            <a:solidFill>
              <a:srgbClr val="888888"/>
            </a:solidFill>
            <a:prstDash val="solid"/>
            <a:round/>
            <a:headEnd len="med" w="med" type="none"/>
            <a:tailEnd len="med" w="med" type="triangle"/>
          </a:ln>
        </p:spPr>
      </p:cxnSp>
      <p:sp>
        <p:nvSpPr>
          <p:cNvPr id="116" name="Google Shape;116;gfc839628b8_0_299"/>
          <p:cNvSpPr/>
          <p:nvPr/>
        </p:nvSpPr>
        <p:spPr>
          <a:xfrm>
            <a:off x="8193475" y="4286350"/>
            <a:ext cx="1803000" cy="233400"/>
          </a:xfrm>
          <a:prstGeom prst="leftRightArrow">
            <a:avLst>
              <a:gd fmla="val 50000" name="adj1"/>
              <a:gd fmla="val 50000" name="adj2"/>
            </a:avLst>
          </a:prstGeom>
          <a:solidFill>
            <a:srgbClr val="FC8A17"/>
          </a:solidFill>
          <a:ln cap="flat" cmpd="sng" w="9525">
            <a:solidFill>
              <a:srgbClr val="FC8A1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7" name="Google Shape;117;gfc839628b8_0_299"/>
          <p:cNvPicPr preferRelativeResize="0"/>
          <p:nvPr/>
        </p:nvPicPr>
        <p:blipFill>
          <a:blip r:embed="rId6">
            <a:alphaModFix/>
          </a:blip>
          <a:stretch>
            <a:fillRect/>
          </a:stretch>
        </p:blipFill>
        <p:spPr>
          <a:xfrm>
            <a:off x="585750" y="3268775"/>
            <a:ext cx="4612675" cy="1976525"/>
          </a:xfrm>
          <a:prstGeom prst="rect">
            <a:avLst/>
          </a:prstGeom>
          <a:noFill/>
          <a:ln>
            <a:noFill/>
          </a:ln>
        </p:spPr>
      </p:pic>
      <p:pic>
        <p:nvPicPr>
          <p:cNvPr id="118" name="Google Shape;118;gfc839628b8_0_299"/>
          <p:cNvPicPr preferRelativeResize="0"/>
          <p:nvPr/>
        </p:nvPicPr>
        <p:blipFill>
          <a:blip r:embed="rId7">
            <a:alphaModFix/>
          </a:blip>
          <a:stretch>
            <a:fillRect/>
          </a:stretch>
        </p:blipFill>
        <p:spPr>
          <a:xfrm>
            <a:off x="13284322" y="3314000"/>
            <a:ext cx="4838376" cy="1886050"/>
          </a:xfrm>
          <a:prstGeom prst="rect">
            <a:avLst/>
          </a:prstGeom>
          <a:noFill/>
          <a:ln>
            <a:noFill/>
          </a:ln>
        </p:spPr>
      </p:pic>
      <p:pic>
        <p:nvPicPr>
          <p:cNvPr id="119" name="Google Shape;119;gfc839628b8_0_299"/>
          <p:cNvPicPr preferRelativeResize="0"/>
          <p:nvPr/>
        </p:nvPicPr>
        <p:blipFill>
          <a:blip r:embed="rId8">
            <a:alphaModFix/>
          </a:blip>
          <a:stretch>
            <a:fillRect/>
          </a:stretch>
        </p:blipFill>
        <p:spPr>
          <a:xfrm>
            <a:off x="14327653" y="5393469"/>
            <a:ext cx="3199124" cy="179863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pic>
        <p:nvPicPr>
          <p:cNvPr id="124" name="Google Shape;124;g205858fce3c_0_11"/>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25" name="Google Shape;125;g205858fce3c_0_11"/>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26" name="Google Shape;126;g205858fce3c_0_11"/>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27" name="Google Shape;127;g205858fce3c_0_11"/>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
        <p:nvSpPr>
          <p:cNvPr id="128" name="Google Shape;128;g205858fce3c_0_11"/>
          <p:cNvSpPr txBox="1"/>
          <p:nvPr/>
        </p:nvSpPr>
        <p:spPr>
          <a:xfrm>
            <a:off x="419925" y="414500"/>
            <a:ext cx="16913400" cy="184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chemeClr val="dk1"/>
                </a:solidFill>
                <a:latin typeface="Montserrat"/>
                <a:ea typeface="Montserrat"/>
                <a:cs typeface="Montserrat"/>
                <a:sym typeface="Montserrat"/>
              </a:rPr>
              <a:t>Crux of today’s presentation</a:t>
            </a:r>
            <a:endParaRPr b="0" i="0" sz="36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3600"/>
              <a:buFont typeface="Arial"/>
              <a:buNone/>
            </a:pPr>
            <a:r>
              <a:rPr lang="en-US" sz="3600">
                <a:latin typeface="Montserrat"/>
                <a:ea typeface="Montserrat"/>
                <a:cs typeface="Montserrat"/>
                <a:sym typeface="Montserrat"/>
              </a:rPr>
              <a:t>Research, grants and funding are important in getting a project started and off the ground</a:t>
            </a:r>
            <a:endParaRPr b="0" i="0" sz="3600" u="none" cap="none" strike="noStrike">
              <a:solidFill>
                <a:srgbClr val="000000"/>
              </a:solidFill>
              <a:latin typeface="Montserrat"/>
              <a:ea typeface="Montserrat"/>
              <a:cs typeface="Montserrat"/>
              <a:sym typeface="Montserrat"/>
            </a:endParaRPr>
          </a:p>
        </p:txBody>
      </p:sp>
      <p:pic>
        <p:nvPicPr>
          <p:cNvPr id="129" name="Google Shape;129;g205858fce3c_0_11"/>
          <p:cNvPicPr preferRelativeResize="0"/>
          <p:nvPr/>
        </p:nvPicPr>
        <p:blipFill>
          <a:blip r:embed="rId6">
            <a:alphaModFix/>
          </a:blip>
          <a:stretch>
            <a:fillRect/>
          </a:stretch>
        </p:blipFill>
        <p:spPr>
          <a:xfrm>
            <a:off x="11686315" y="2645027"/>
            <a:ext cx="5425326" cy="5425299"/>
          </a:xfrm>
          <a:prstGeom prst="rect">
            <a:avLst/>
          </a:prstGeom>
          <a:noFill/>
          <a:ln>
            <a:noFill/>
          </a:ln>
        </p:spPr>
      </p:pic>
      <p:pic>
        <p:nvPicPr>
          <p:cNvPr descr="Episode 2: Theranos’s invention never would have worked. Here’s why. https://youtu.be/zoj1tk1xetQ&#10;Episode 3: The creation of Elizabeth Holmes and the fall of Theranos https://youtu.be/-MwRzcFFAl8&#10;&#10;Elizabeth Holmes is on trial for fraud over her time at Theranos. As the trial begins to wrap up, many questions have surfaced about what enabled Theranos to rise to such heights. Would the alleged crimes have been possible without the tremendous momentum from angel investors?&#10;&#10;Read more: https://www.theverge.com/e/22598933&#10;&#10;Subscribe: http://goo.gl/G5RXGs&#10;Like The Verge on Facebook: https://goo.gl/2P1aGc&#10;Follow on Twitter: https://goo.gl/XTWX61&#10;Follow on Instagram: https://goo.gl/7ZeLvX&#10;&#10;The Vergecast Podcast: https://pod.link/430333725&#10;Decoder with Nilay Patel: http://apple.co/3v29nDc &#10;More about our podcasts: https://www.theverge.com/podcasts&#10;&#10;Read More: http://www.theverge.com&#10;Community guidelines: http://bit.ly/2D0hlAv&#10;Wallpapers from The Verge: https://bit.ly/2xQXYJr&#10;&#10;Subscribe to Verge Science on YouTube, a new home base for our explorations into the future of science: http://bit.ly/2FqJZMl" id="130" name="Google Shape;130;g205858fce3c_0_11" title="Defrauding investors: $945M lost, who's to blame? | Theranos Trial Ep. 1">
            <a:hlinkClick r:id="rId7"/>
          </p:cNvPr>
          <p:cNvPicPr preferRelativeResize="0"/>
          <p:nvPr/>
        </p:nvPicPr>
        <p:blipFill>
          <a:blip r:embed="rId8">
            <a:alphaModFix/>
          </a:blip>
          <a:stretch>
            <a:fillRect/>
          </a:stretch>
        </p:blipFill>
        <p:spPr>
          <a:xfrm>
            <a:off x="2162400" y="2224525"/>
            <a:ext cx="8653126" cy="6489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
                                        </p:tgtEl>
                                        <p:attrNameLst>
                                          <p:attrName>style.visibility</p:attrName>
                                        </p:attrNameLst>
                                      </p:cBhvr>
                                      <p:to>
                                        <p:strVal val="visible"/>
                                      </p:to>
                                    </p:set>
                                    <p:animEffect filter="fade" transition="in">
                                      <p:cBhvr>
                                        <p:cTn dur="1000"/>
                                        <p:tgtEl>
                                          <p:spTgt spid="1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pic>
        <p:nvPicPr>
          <p:cNvPr id="135" name="Google Shape;135;g1b38f6bd4a5_0_0"/>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36" name="Google Shape;136;g1b38f6bd4a5_0_0"/>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37" name="Google Shape;137;g1b38f6bd4a5_0_0"/>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38" name="Google Shape;138;g1b38f6bd4a5_0_0"/>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
        <p:nvSpPr>
          <p:cNvPr id="139" name="Google Shape;139;g1b38f6bd4a5_0_0"/>
          <p:cNvSpPr txBox="1"/>
          <p:nvPr/>
        </p:nvSpPr>
        <p:spPr>
          <a:xfrm>
            <a:off x="419925" y="414500"/>
            <a:ext cx="169134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chemeClr val="dk1"/>
                </a:solidFill>
                <a:latin typeface="Montserrat"/>
                <a:ea typeface="Montserrat"/>
                <a:cs typeface="Montserrat"/>
                <a:sym typeface="Montserrat"/>
              </a:rPr>
              <a:t>What is Research?</a:t>
            </a:r>
            <a:endParaRPr b="0" i="0" sz="3600" u="none" cap="none" strike="noStrike">
              <a:solidFill>
                <a:srgbClr val="000000"/>
              </a:solidFill>
              <a:latin typeface="Montserrat"/>
              <a:ea typeface="Montserrat"/>
              <a:cs typeface="Montserrat"/>
              <a:sym typeface="Montserrat"/>
            </a:endParaRPr>
          </a:p>
        </p:txBody>
      </p:sp>
      <p:sp>
        <p:nvSpPr>
          <p:cNvPr id="140" name="Google Shape;140;g1b38f6bd4a5_0_0"/>
          <p:cNvSpPr txBox="1"/>
          <p:nvPr/>
        </p:nvSpPr>
        <p:spPr>
          <a:xfrm>
            <a:off x="419925" y="2450000"/>
            <a:ext cx="8698500" cy="3509400"/>
          </a:xfrm>
          <a:prstGeom prst="rect">
            <a:avLst/>
          </a:prstGeom>
          <a:noFill/>
          <a:ln>
            <a:noFill/>
          </a:ln>
        </p:spPr>
        <p:txBody>
          <a:bodyPr anchorCtr="0" anchor="t" bIns="91425" lIns="91425" spcFirstLastPara="1" rIns="91425" wrap="square" tIns="91425">
            <a:spAutoFit/>
          </a:bodyPr>
          <a:lstStyle/>
          <a:p>
            <a:pPr indent="-381000" lvl="0" marL="457200" marR="0" rtl="0" algn="l">
              <a:lnSpc>
                <a:spcPct val="100000"/>
              </a:lnSpc>
              <a:spcBef>
                <a:spcPts val="0"/>
              </a:spcBef>
              <a:spcAft>
                <a:spcPts val="0"/>
              </a:spcAft>
              <a:buSzPts val="2400"/>
              <a:buFont typeface="Montserrat"/>
              <a:buChar char="●"/>
            </a:pPr>
            <a:r>
              <a:rPr lang="en-US" sz="2400">
                <a:latin typeface="Montserrat"/>
                <a:ea typeface="Montserrat"/>
                <a:cs typeface="Montserrat"/>
                <a:sym typeface="Montserrat"/>
              </a:rPr>
              <a:t>Research is a logical and systematic search for new and useful information on a particular topic</a:t>
            </a:r>
            <a:endParaRPr sz="2400">
              <a:latin typeface="Montserrat"/>
              <a:ea typeface="Montserrat"/>
              <a:cs typeface="Montserrat"/>
              <a:sym typeface="Montserrat"/>
            </a:endParaRPr>
          </a:p>
          <a:p>
            <a:pPr indent="-381000" lvl="0" marL="457200" marR="0" rtl="0" algn="l">
              <a:lnSpc>
                <a:spcPct val="100000"/>
              </a:lnSpc>
              <a:spcBef>
                <a:spcPts val="0"/>
              </a:spcBef>
              <a:spcAft>
                <a:spcPts val="0"/>
              </a:spcAft>
              <a:buSzPts val="2400"/>
              <a:buFont typeface="Montserrat"/>
              <a:buChar char="●"/>
            </a:pPr>
            <a:r>
              <a:rPr lang="en-US" sz="2400">
                <a:latin typeface="Montserrat"/>
                <a:ea typeface="Montserrat"/>
                <a:cs typeface="Montserrat"/>
                <a:sym typeface="Montserrat"/>
              </a:rPr>
              <a:t>Research is important both in scientific and non-scientific fields </a:t>
            </a:r>
            <a:endParaRPr sz="2400">
              <a:latin typeface="Montserrat"/>
              <a:ea typeface="Montserrat"/>
              <a:cs typeface="Montserrat"/>
              <a:sym typeface="Montserrat"/>
            </a:endParaRPr>
          </a:p>
          <a:p>
            <a:pPr indent="-381000" lvl="0" marL="457200" marR="0" rtl="0" algn="l">
              <a:lnSpc>
                <a:spcPct val="100000"/>
              </a:lnSpc>
              <a:spcBef>
                <a:spcPts val="0"/>
              </a:spcBef>
              <a:spcAft>
                <a:spcPts val="0"/>
              </a:spcAft>
              <a:buSzPts val="2400"/>
              <a:buFont typeface="Montserrat"/>
              <a:buChar char="●"/>
            </a:pPr>
            <a:r>
              <a:rPr lang="en-US" sz="2400">
                <a:latin typeface="Montserrat"/>
                <a:ea typeface="Montserrat"/>
                <a:cs typeface="Montserrat"/>
                <a:sym typeface="Montserrat"/>
              </a:rPr>
              <a:t>Aims to solve new problems and </a:t>
            </a:r>
            <a:r>
              <a:rPr lang="en-US" sz="2400">
                <a:latin typeface="Montserrat"/>
                <a:ea typeface="Montserrat"/>
                <a:cs typeface="Montserrat"/>
                <a:sym typeface="Montserrat"/>
              </a:rPr>
              <a:t>phenomena</a:t>
            </a:r>
            <a:r>
              <a:rPr lang="en-US" sz="2400">
                <a:latin typeface="Montserrat"/>
                <a:ea typeface="Montserrat"/>
                <a:cs typeface="Montserrat"/>
                <a:sym typeface="Montserrat"/>
              </a:rPr>
              <a:t> that occur in everyday life</a:t>
            </a:r>
            <a:endParaRPr sz="2400">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sz="2400">
              <a:latin typeface="Montserrat"/>
              <a:ea typeface="Montserrat"/>
              <a:cs typeface="Montserrat"/>
              <a:sym typeface="Montserrat"/>
            </a:endParaRPr>
          </a:p>
          <a:p>
            <a:pPr indent="-381000" lvl="0" marL="457200" marR="0" rtl="0" algn="l">
              <a:lnSpc>
                <a:spcPct val="100000"/>
              </a:lnSpc>
              <a:spcBef>
                <a:spcPts val="0"/>
              </a:spcBef>
              <a:spcAft>
                <a:spcPts val="0"/>
              </a:spcAft>
              <a:buSzPts val="2400"/>
              <a:buFont typeface="Montserrat"/>
              <a:buChar char="●"/>
            </a:pPr>
            <a:r>
              <a:rPr lang="en-US" sz="2400">
                <a:latin typeface="Montserrat"/>
                <a:ea typeface="Montserrat"/>
                <a:cs typeface="Montserrat"/>
                <a:sym typeface="Montserrat"/>
              </a:rPr>
              <a:t>Researchers </a:t>
            </a:r>
            <a:r>
              <a:rPr lang="en-US" sz="2400">
                <a:latin typeface="Montserrat"/>
                <a:ea typeface="Montserrat"/>
                <a:cs typeface="Montserrat"/>
                <a:sym typeface="Montserrat"/>
              </a:rPr>
              <a:t>undertake</a:t>
            </a:r>
            <a:r>
              <a:rPr lang="en-US" sz="2400">
                <a:latin typeface="Montserrat"/>
                <a:ea typeface="Montserrat"/>
                <a:cs typeface="Montserrat"/>
                <a:sym typeface="Montserrat"/>
              </a:rPr>
              <a:t> work to find causes, solutions, explanations and applications</a:t>
            </a:r>
            <a:endParaRPr sz="2400">
              <a:latin typeface="Montserrat"/>
              <a:ea typeface="Montserrat"/>
              <a:cs typeface="Montserrat"/>
              <a:sym typeface="Montserrat"/>
            </a:endParaRPr>
          </a:p>
        </p:txBody>
      </p:sp>
      <p:pic>
        <p:nvPicPr>
          <p:cNvPr id="141" name="Google Shape;141;g1b38f6bd4a5_0_0"/>
          <p:cNvPicPr preferRelativeResize="0"/>
          <p:nvPr/>
        </p:nvPicPr>
        <p:blipFill>
          <a:blip r:embed="rId6">
            <a:alphaModFix/>
          </a:blip>
          <a:stretch>
            <a:fillRect/>
          </a:stretch>
        </p:blipFill>
        <p:spPr>
          <a:xfrm>
            <a:off x="9214050" y="2377150"/>
            <a:ext cx="8334650" cy="4670052"/>
          </a:xfrm>
          <a:prstGeom prst="rect">
            <a:avLst/>
          </a:prstGeom>
          <a:noFill/>
          <a:ln>
            <a:noFill/>
          </a:ln>
        </p:spPr>
      </p:pic>
      <p:sp>
        <p:nvSpPr>
          <p:cNvPr id="142" name="Google Shape;142;g1b38f6bd4a5_0_0"/>
          <p:cNvSpPr/>
          <p:nvPr/>
        </p:nvSpPr>
        <p:spPr>
          <a:xfrm>
            <a:off x="8434775" y="2055425"/>
            <a:ext cx="5898300" cy="5667600"/>
          </a:xfrm>
          <a:prstGeom prst="ellipse">
            <a:avLst/>
          </a:prstGeom>
          <a:noFill/>
          <a:ln cap="flat" cmpd="sng" w="9525">
            <a:solidFill>
              <a:srgbClr val="FC8A1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id="147" name="Google Shape;147;g205858fce3c_0_51"/>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48" name="Google Shape;148;g205858fce3c_0_51"/>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49" name="Google Shape;149;g205858fce3c_0_51"/>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50" name="Google Shape;150;g205858fce3c_0_51"/>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
        <p:nvSpPr>
          <p:cNvPr id="151" name="Google Shape;151;g205858fce3c_0_51"/>
          <p:cNvSpPr txBox="1"/>
          <p:nvPr/>
        </p:nvSpPr>
        <p:spPr>
          <a:xfrm>
            <a:off x="419925" y="414500"/>
            <a:ext cx="169134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chemeClr val="dk1"/>
                </a:solidFill>
                <a:latin typeface="Montserrat"/>
                <a:ea typeface="Montserrat"/>
                <a:cs typeface="Montserrat"/>
                <a:sym typeface="Montserrat"/>
              </a:rPr>
              <a:t>What is Research?</a:t>
            </a:r>
            <a:endParaRPr b="0" i="0" sz="3600" u="none" cap="none" strike="noStrike">
              <a:solidFill>
                <a:srgbClr val="000000"/>
              </a:solidFill>
              <a:latin typeface="Montserrat"/>
              <a:ea typeface="Montserrat"/>
              <a:cs typeface="Montserrat"/>
              <a:sym typeface="Montserrat"/>
            </a:endParaRPr>
          </a:p>
        </p:txBody>
      </p:sp>
      <p:sp>
        <p:nvSpPr>
          <p:cNvPr id="152" name="Google Shape;152;g205858fce3c_0_51"/>
          <p:cNvSpPr txBox="1"/>
          <p:nvPr/>
        </p:nvSpPr>
        <p:spPr>
          <a:xfrm>
            <a:off x="419925" y="2450000"/>
            <a:ext cx="8698500" cy="3509400"/>
          </a:xfrm>
          <a:prstGeom prst="rect">
            <a:avLst/>
          </a:prstGeom>
          <a:noFill/>
          <a:ln>
            <a:noFill/>
          </a:ln>
        </p:spPr>
        <p:txBody>
          <a:bodyPr anchorCtr="0" anchor="t" bIns="91425" lIns="91425" spcFirstLastPara="1" rIns="91425" wrap="square" tIns="91425">
            <a:spAutoFit/>
          </a:bodyPr>
          <a:lstStyle/>
          <a:p>
            <a:pPr indent="-381000" lvl="0" marL="457200" marR="0" rtl="0" algn="l">
              <a:lnSpc>
                <a:spcPct val="100000"/>
              </a:lnSpc>
              <a:spcBef>
                <a:spcPts val="0"/>
              </a:spcBef>
              <a:spcAft>
                <a:spcPts val="0"/>
              </a:spcAft>
              <a:buSzPts val="2400"/>
              <a:buFont typeface="Montserrat"/>
              <a:buChar char="●"/>
            </a:pPr>
            <a:r>
              <a:rPr lang="en-US" sz="2400">
                <a:latin typeface="Montserrat"/>
                <a:ea typeface="Montserrat"/>
                <a:cs typeface="Montserrat"/>
                <a:sym typeface="Montserrat"/>
              </a:rPr>
              <a:t>Basic medical research (experimental research) includes animal experiments, cell studies, biochemical, genetic and physiological investigations, and studies on the properties of drugs and or materials</a:t>
            </a:r>
            <a:br>
              <a:rPr lang="en-US" sz="2400">
                <a:latin typeface="Montserrat"/>
                <a:ea typeface="Montserrat"/>
                <a:cs typeface="Montserrat"/>
                <a:sym typeface="Montserrat"/>
              </a:rPr>
            </a:br>
            <a:endParaRPr sz="2400">
              <a:latin typeface="Montserrat"/>
              <a:ea typeface="Montserrat"/>
              <a:cs typeface="Montserrat"/>
              <a:sym typeface="Montserrat"/>
            </a:endParaRPr>
          </a:p>
          <a:p>
            <a:pPr indent="-381000" lvl="0" marL="457200" marR="0" rtl="0" algn="l">
              <a:lnSpc>
                <a:spcPct val="100000"/>
              </a:lnSpc>
              <a:spcBef>
                <a:spcPts val="0"/>
              </a:spcBef>
              <a:spcAft>
                <a:spcPts val="0"/>
              </a:spcAft>
              <a:buSzPts val="2400"/>
              <a:buFont typeface="Montserrat"/>
              <a:buChar char="●"/>
            </a:pPr>
            <a:r>
              <a:rPr lang="en-US" sz="2400">
                <a:latin typeface="Montserrat"/>
                <a:ea typeface="Montserrat"/>
                <a:cs typeface="Montserrat"/>
                <a:sym typeface="Montserrat"/>
              </a:rPr>
              <a:t>Clinical studies include both intervention (or experimental) studies and non-interventional studies</a:t>
            </a:r>
            <a:endParaRPr sz="2400">
              <a:latin typeface="Montserrat"/>
              <a:ea typeface="Montserrat"/>
              <a:cs typeface="Montserrat"/>
              <a:sym typeface="Montserrat"/>
            </a:endParaRPr>
          </a:p>
        </p:txBody>
      </p:sp>
      <p:pic>
        <p:nvPicPr>
          <p:cNvPr id="153" name="Google Shape;153;g205858fce3c_0_51"/>
          <p:cNvPicPr preferRelativeResize="0"/>
          <p:nvPr/>
        </p:nvPicPr>
        <p:blipFill>
          <a:blip r:embed="rId6">
            <a:alphaModFix/>
          </a:blip>
          <a:stretch>
            <a:fillRect/>
          </a:stretch>
        </p:blipFill>
        <p:spPr>
          <a:xfrm>
            <a:off x="9214050" y="2377150"/>
            <a:ext cx="8334650" cy="4670052"/>
          </a:xfrm>
          <a:prstGeom prst="rect">
            <a:avLst/>
          </a:prstGeom>
          <a:noFill/>
          <a:ln>
            <a:noFill/>
          </a:ln>
        </p:spPr>
      </p:pic>
      <p:sp>
        <p:nvSpPr>
          <p:cNvPr id="154" name="Google Shape;154;g205858fce3c_0_51"/>
          <p:cNvSpPr/>
          <p:nvPr/>
        </p:nvSpPr>
        <p:spPr>
          <a:xfrm>
            <a:off x="8434775" y="2055425"/>
            <a:ext cx="5898300" cy="5667600"/>
          </a:xfrm>
          <a:prstGeom prst="ellipse">
            <a:avLst/>
          </a:prstGeom>
          <a:noFill/>
          <a:ln cap="flat" cmpd="sng" w="9525">
            <a:solidFill>
              <a:srgbClr val="FC8A1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pic>
        <p:nvPicPr>
          <p:cNvPr id="159" name="Google Shape;159;g205858fce3c_0_62"/>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60" name="Google Shape;160;g205858fce3c_0_62"/>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61" name="Google Shape;161;g205858fce3c_0_62"/>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62" name="Google Shape;162;g205858fce3c_0_62"/>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
        <p:nvSpPr>
          <p:cNvPr id="163" name="Google Shape;163;g205858fce3c_0_62"/>
          <p:cNvSpPr txBox="1"/>
          <p:nvPr/>
        </p:nvSpPr>
        <p:spPr>
          <a:xfrm>
            <a:off x="419925" y="414500"/>
            <a:ext cx="169134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chemeClr val="dk1"/>
                </a:solidFill>
                <a:latin typeface="Montserrat"/>
                <a:ea typeface="Montserrat"/>
                <a:cs typeface="Montserrat"/>
                <a:sym typeface="Montserrat"/>
              </a:rPr>
              <a:t>Why is it Important?</a:t>
            </a:r>
            <a:endParaRPr b="0" i="0" sz="3600" u="none" cap="none" strike="noStrike">
              <a:solidFill>
                <a:srgbClr val="000000"/>
              </a:solidFill>
              <a:latin typeface="Montserrat"/>
              <a:ea typeface="Montserrat"/>
              <a:cs typeface="Montserrat"/>
              <a:sym typeface="Montserrat"/>
            </a:endParaRPr>
          </a:p>
        </p:txBody>
      </p:sp>
      <p:pic>
        <p:nvPicPr>
          <p:cNvPr id="164" name="Google Shape;164;g205858fce3c_0_62"/>
          <p:cNvPicPr preferRelativeResize="0"/>
          <p:nvPr/>
        </p:nvPicPr>
        <p:blipFill>
          <a:blip r:embed="rId6">
            <a:alphaModFix/>
          </a:blip>
          <a:stretch>
            <a:fillRect/>
          </a:stretch>
        </p:blipFill>
        <p:spPr>
          <a:xfrm>
            <a:off x="477600" y="1153400"/>
            <a:ext cx="17129743" cy="750262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pic>
        <p:nvPicPr>
          <p:cNvPr id="169" name="Google Shape;169;g205858fce3c_0_75"/>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70" name="Google Shape;170;g205858fce3c_0_75"/>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71" name="Google Shape;171;g205858fce3c_0_75"/>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72" name="Google Shape;172;g205858fce3c_0_75"/>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
        <p:nvSpPr>
          <p:cNvPr id="173" name="Google Shape;173;g205858fce3c_0_75"/>
          <p:cNvSpPr txBox="1"/>
          <p:nvPr/>
        </p:nvSpPr>
        <p:spPr>
          <a:xfrm>
            <a:off x="419925" y="414500"/>
            <a:ext cx="169134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chemeClr val="dk1"/>
                </a:solidFill>
                <a:latin typeface="Montserrat"/>
                <a:ea typeface="Montserrat"/>
                <a:cs typeface="Montserrat"/>
                <a:sym typeface="Montserrat"/>
              </a:rPr>
              <a:t>Why is it Important?</a:t>
            </a:r>
            <a:endParaRPr b="0" i="0" sz="3600" u="none" cap="none" strike="noStrike">
              <a:solidFill>
                <a:srgbClr val="000000"/>
              </a:solidFill>
              <a:latin typeface="Montserrat"/>
              <a:ea typeface="Montserrat"/>
              <a:cs typeface="Montserrat"/>
              <a:sym typeface="Montserrat"/>
            </a:endParaRPr>
          </a:p>
        </p:txBody>
      </p:sp>
      <p:pic>
        <p:nvPicPr>
          <p:cNvPr id="174" name="Google Shape;174;g205858fce3c_0_75"/>
          <p:cNvPicPr preferRelativeResize="0"/>
          <p:nvPr/>
        </p:nvPicPr>
        <p:blipFill>
          <a:blip r:embed="rId6">
            <a:alphaModFix/>
          </a:blip>
          <a:stretch>
            <a:fillRect/>
          </a:stretch>
        </p:blipFill>
        <p:spPr>
          <a:xfrm>
            <a:off x="9490625" y="2512650"/>
            <a:ext cx="7974399" cy="4732624"/>
          </a:xfrm>
          <a:prstGeom prst="rect">
            <a:avLst/>
          </a:prstGeom>
          <a:noFill/>
          <a:ln>
            <a:noFill/>
          </a:ln>
        </p:spPr>
      </p:pic>
      <p:sp>
        <p:nvSpPr>
          <p:cNvPr id="175" name="Google Shape;175;g205858fce3c_0_75"/>
          <p:cNvSpPr txBox="1"/>
          <p:nvPr/>
        </p:nvSpPr>
        <p:spPr>
          <a:xfrm>
            <a:off x="419925" y="2450000"/>
            <a:ext cx="8698500" cy="5356500"/>
          </a:xfrm>
          <a:prstGeom prst="rect">
            <a:avLst/>
          </a:prstGeom>
          <a:noFill/>
          <a:ln>
            <a:noFill/>
          </a:ln>
        </p:spPr>
        <p:txBody>
          <a:bodyPr anchorCtr="0" anchor="t" bIns="91425" lIns="91425" spcFirstLastPara="1" rIns="91425" wrap="square" tIns="91425">
            <a:spAutoFit/>
          </a:bodyPr>
          <a:lstStyle/>
          <a:p>
            <a:pPr indent="-381000" lvl="0" marL="457200" marR="0" rtl="0" algn="l">
              <a:lnSpc>
                <a:spcPct val="100000"/>
              </a:lnSpc>
              <a:spcBef>
                <a:spcPts val="0"/>
              </a:spcBef>
              <a:spcAft>
                <a:spcPts val="0"/>
              </a:spcAft>
              <a:buSzPts val="2400"/>
              <a:buFont typeface="Montserrat"/>
              <a:buChar char="●"/>
            </a:pPr>
            <a:r>
              <a:rPr lang="en-US" sz="2400">
                <a:latin typeface="Montserrat"/>
                <a:ea typeface="Montserrat"/>
                <a:cs typeface="Montserrat"/>
                <a:sym typeface="Montserrat"/>
              </a:rPr>
              <a:t>National Health and Medical Research Council is the main statutory authority of the Australian Government responsible for medical research</a:t>
            </a:r>
            <a:endParaRPr sz="2400">
              <a:latin typeface="Montserrat"/>
              <a:ea typeface="Montserrat"/>
              <a:cs typeface="Montserrat"/>
              <a:sym typeface="Montserrat"/>
            </a:endParaRPr>
          </a:p>
          <a:p>
            <a:pPr indent="0" lvl="0" marL="457200" marR="0" rtl="0" algn="l">
              <a:lnSpc>
                <a:spcPct val="100000"/>
              </a:lnSpc>
              <a:spcBef>
                <a:spcPts val="0"/>
              </a:spcBef>
              <a:spcAft>
                <a:spcPts val="0"/>
              </a:spcAft>
              <a:buNone/>
            </a:pPr>
            <a:r>
              <a:t/>
            </a:r>
            <a:endParaRPr sz="2400">
              <a:latin typeface="Montserrat"/>
              <a:ea typeface="Montserrat"/>
              <a:cs typeface="Montserrat"/>
              <a:sym typeface="Montserrat"/>
            </a:endParaRPr>
          </a:p>
          <a:p>
            <a:pPr indent="-381000" lvl="0" marL="457200" marR="0" rtl="0" algn="l">
              <a:lnSpc>
                <a:spcPct val="100000"/>
              </a:lnSpc>
              <a:spcBef>
                <a:spcPts val="0"/>
              </a:spcBef>
              <a:spcAft>
                <a:spcPts val="0"/>
              </a:spcAft>
              <a:buSzPts val="2400"/>
              <a:buFont typeface="Montserrat"/>
              <a:buChar char="●"/>
            </a:pPr>
            <a:r>
              <a:rPr lang="en-US" sz="2400">
                <a:latin typeface="Montserrat"/>
                <a:ea typeface="Montserrat"/>
                <a:cs typeface="Montserrat"/>
                <a:sym typeface="Montserrat"/>
              </a:rPr>
              <a:t>The NHMRC pursues activities designed to: </a:t>
            </a:r>
            <a:endParaRPr sz="2400">
              <a:latin typeface="Montserrat"/>
              <a:ea typeface="Montserrat"/>
              <a:cs typeface="Montserrat"/>
              <a:sym typeface="Montserrat"/>
            </a:endParaRPr>
          </a:p>
          <a:p>
            <a:pPr indent="-381000" lvl="1" marL="914400" marR="0" rtl="0" algn="l">
              <a:lnSpc>
                <a:spcPct val="100000"/>
              </a:lnSpc>
              <a:spcBef>
                <a:spcPts val="0"/>
              </a:spcBef>
              <a:spcAft>
                <a:spcPts val="0"/>
              </a:spcAft>
              <a:buSzPts val="2400"/>
              <a:buFont typeface="Montserrat"/>
              <a:buChar char="○"/>
            </a:pPr>
            <a:r>
              <a:rPr lang="en-US" sz="2400">
                <a:latin typeface="Montserrat"/>
                <a:ea typeface="Montserrat"/>
                <a:cs typeface="Montserrat"/>
                <a:sym typeface="Montserrat"/>
              </a:rPr>
              <a:t>Raise the standard of individual and public health throughout Australia</a:t>
            </a:r>
            <a:endParaRPr sz="2400">
              <a:latin typeface="Montserrat"/>
              <a:ea typeface="Montserrat"/>
              <a:cs typeface="Montserrat"/>
              <a:sym typeface="Montserrat"/>
            </a:endParaRPr>
          </a:p>
          <a:p>
            <a:pPr indent="-381000" lvl="1" marL="914400" marR="0" rtl="0" algn="l">
              <a:lnSpc>
                <a:spcPct val="100000"/>
              </a:lnSpc>
              <a:spcBef>
                <a:spcPts val="0"/>
              </a:spcBef>
              <a:spcAft>
                <a:spcPts val="0"/>
              </a:spcAft>
              <a:buSzPts val="2400"/>
              <a:buFont typeface="Montserrat"/>
              <a:buChar char="○"/>
            </a:pPr>
            <a:r>
              <a:rPr lang="en-US" sz="2400">
                <a:latin typeface="Montserrat"/>
                <a:ea typeface="Montserrat"/>
                <a:cs typeface="Montserrat"/>
                <a:sym typeface="Montserrat"/>
              </a:rPr>
              <a:t>Foster the development of consistent health standards between the various states and Territories</a:t>
            </a:r>
            <a:endParaRPr sz="2400">
              <a:latin typeface="Montserrat"/>
              <a:ea typeface="Montserrat"/>
              <a:cs typeface="Montserrat"/>
              <a:sym typeface="Montserrat"/>
            </a:endParaRPr>
          </a:p>
          <a:p>
            <a:pPr indent="-381000" lvl="1" marL="914400" marR="0" rtl="0" algn="l">
              <a:lnSpc>
                <a:spcPct val="100000"/>
              </a:lnSpc>
              <a:spcBef>
                <a:spcPts val="0"/>
              </a:spcBef>
              <a:spcAft>
                <a:spcPts val="0"/>
              </a:spcAft>
              <a:buSzPts val="2400"/>
              <a:buFont typeface="Montserrat"/>
              <a:buChar char="○"/>
            </a:pPr>
            <a:r>
              <a:rPr lang="en-US" sz="2400">
                <a:latin typeface="Montserrat"/>
                <a:ea typeface="Montserrat"/>
                <a:cs typeface="Montserrat"/>
                <a:sym typeface="Montserrat"/>
              </a:rPr>
              <a:t>Foster medical research and training and public health research and training throughout Australia</a:t>
            </a:r>
            <a:endParaRPr sz="2400">
              <a:latin typeface="Montserrat"/>
              <a:ea typeface="Montserrat"/>
              <a:cs typeface="Montserrat"/>
              <a:sym typeface="Montserrat"/>
            </a:endParaRPr>
          </a:p>
          <a:p>
            <a:pPr indent="-381000" lvl="1" marL="914400" marR="0" rtl="0" algn="l">
              <a:lnSpc>
                <a:spcPct val="100000"/>
              </a:lnSpc>
              <a:spcBef>
                <a:spcPts val="0"/>
              </a:spcBef>
              <a:spcAft>
                <a:spcPts val="0"/>
              </a:spcAft>
              <a:buSzPts val="2400"/>
              <a:buFont typeface="Montserrat"/>
              <a:buChar char="○"/>
            </a:pPr>
            <a:r>
              <a:rPr lang="en-US" sz="2400">
                <a:latin typeface="Montserrat"/>
                <a:ea typeface="Montserrat"/>
                <a:cs typeface="Montserrat"/>
                <a:sym typeface="Montserrat"/>
              </a:rPr>
              <a:t>Foster consideration of ethical issues relating to health </a:t>
            </a:r>
            <a:endParaRPr sz="2400">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id="180" name="Google Shape;180;g205858fce3c_0_87"/>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81" name="Google Shape;181;g205858fce3c_0_87"/>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82" name="Google Shape;182;g205858fce3c_0_87"/>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83" name="Google Shape;183;g205858fce3c_0_87"/>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
        <p:nvSpPr>
          <p:cNvPr id="184" name="Google Shape;184;g205858fce3c_0_87"/>
          <p:cNvSpPr txBox="1"/>
          <p:nvPr/>
        </p:nvSpPr>
        <p:spPr>
          <a:xfrm>
            <a:off x="419925" y="414500"/>
            <a:ext cx="169134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chemeClr val="dk1"/>
                </a:solidFill>
                <a:latin typeface="Montserrat"/>
                <a:ea typeface="Montserrat"/>
                <a:cs typeface="Montserrat"/>
                <a:sym typeface="Montserrat"/>
              </a:rPr>
              <a:t>Types </a:t>
            </a:r>
            <a:endParaRPr b="0" i="0" sz="3600" u="none" cap="none" strike="noStrike">
              <a:solidFill>
                <a:srgbClr val="000000"/>
              </a:solidFill>
              <a:latin typeface="Montserrat"/>
              <a:ea typeface="Montserrat"/>
              <a:cs typeface="Montserrat"/>
              <a:sym typeface="Montserrat"/>
            </a:endParaRPr>
          </a:p>
        </p:txBody>
      </p:sp>
      <p:sp>
        <p:nvSpPr>
          <p:cNvPr id="185" name="Google Shape;185;g205858fce3c_0_87"/>
          <p:cNvSpPr txBox="1"/>
          <p:nvPr/>
        </p:nvSpPr>
        <p:spPr>
          <a:xfrm>
            <a:off x="419925" y="2450000"/>
            <a:ext cx="17134200" cy="686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00"/>
              </a:spcBef>
              <a:spcAft>
                <a:spcPts val="0"/>
              </a:spcAft>
              <a:buNone/>
            </a:pPr>
            <a:r>
              <a:rPr lang="en-US" sz="1900">
                <a:solidFill>
                  <a:srgbClr val="202122"/>
                </a:solidFill>
                <a:highlight>
                  <a:srgbClr val="FFFFFF"/>
                </a:highlight>
                <a:latin typeface="Montserrat"/>
                <a:ea typeface="Montserrat"/>
                <a:cs typeface="Montserrat"/>
                <a:sym typeface="Montserrat"/>
              </a:rPr>
              <a:t>NHMRC invests in health and medical research through its grant program. </a:t>
            </a:r>
            <a:endParaRPr sz="1900">
              <a:solidFill>
                <a:srgbClr val="202122"/>
              </a:solidFill>
              <a:highlight>
                <a:srgbClr val="FFFFFF"/>
              </a:highlight>
              <a:latin typeface="Montserrat"/>
              <a:ea typeface="Montserrat"/>
              <a:cs typeface="Montserrat"/>
              <a:sym typeface="Montserrat"/>
            </a:endParaRPr>
          </a:p>
          <a:p>
            <a:pPr indent="0" lvl="0" marL="0" marR="139700" rtl="0" algn="l">
              <a:lnSpc>
                <a:spcPct val="115000"/>
              </a:lnSpc>
              <a:spcBef>
                <a:spcPts val="500"/>
              </a:spcBef>
              <a:spcAft>
                <a:spcPts val="0"/>
              </a:spcAft>
              <a:buNone/>
            </a:pPr>
            <a:r>
              <a:rPr lang="en-US" sz="1900">
                <a:solidFill>
                  <a:srgbClr val="202122"/>
                </a:solidFill>
                <a:highlight>
                  <a:srgbClr val="FFFFFF"/>
                </a:highlight>
                <a:latin typeface="Montserrat"/>
                <a:ea typeface="Montserrat"/>
                <a:cs typeface="Montserrat"/>
                <a:sym typeface="Montserrat"/>
              </a:rPr>
              <a:t>NHMRC does not direct funding to any specific disease or health issue. </a:t>
            </a:r>
            <a:br>
              <a:rPr lang="en-US" sz="1900">
                <a:solidFill>
                  <a:srgbClr val="202122"/>
                </a:solidFill>
                <a:highlight>
                  <a:srgbClr val="FFFFFF"/>
                </a:highlight>
                <a:latin typeface="Montserrat"/>
                <a:ea typeface="Montserrat"/>
                <a:cs typeface="Montserrat"/>
                <a:sym typeface="Montserrat"/>
              </a:rPr>
            </a:br>
            <a:r>
              <a:rPr lang="en-US" sz="1900">
                <a:solidFill>
                  <a:srgbClr val="202122"/>
                </a:solidFill>
                <a:highlight>
                  <a:srgbClr val="FFFFFF"/>
                </a:highlight>
                <a:latin typeface="Montserrat"/>
                <a:ea typeface="Montserrat"/>
                <a:cs typeface="Montserrat"/>
                <a:sym typeface="Montserrat"/>
              </a:rPr>
              <a:t>Research topics are investigator driven and funding decisions are the outcome of a competitive process that relies on the collective judgement of independent peer reviewers, guided by NHMRC's </a:t>
            </a:r>
            <a:r>
              <a:rPr lang="en-US" sz="1900">
                <a:solidFill>
                  <a:srgbClr val="3366CC"/>
                </a:solidFill>
                <a:highlight>
                  <a:srgbClr val="FFFFFF"/>
                </a:highlight>
                <a:uFill>
                  <a:noFill/>
                </a:uFill>
                <a:latin typeface="Montserrat"/>
                <a:ea typeface="Montserrat"/>
                <a:cs typeface="Montserrat"/>
                <a:sym typeface="Montserrat"/>
                <a:hlinkClick r:id="rId6">
                  <a:extLst>
                    <a:ext uri="{A12FA001-AC4F-418D-AE19-62706E023703}">
                      <ahyp:hlinkClr val="tx"/>
                    </a:ext>
                  </a:extLst>
                </a:hlinkClick>
              </a:rPr>
              <a:t>Principles of peer review</a:t>
            </a:r>
            <a:r>
              <a:rPr lang="en-US" sz="1900">
                <a:solidFill>
                  <a:srgbClr val="202122"/>
                </a:solidFill>
                <a:highlight>
                  <a:srgbClr val="FFFFFF"/>
                </a:highlight>
                <a:latin typeface="Montserrat"/>
                <a:ea typeface="Montserrat"/>
                <a:cs typeface="Montserrat"/>
                <a:sym typeface="Montserrat"/>
              </a:rPr>
              <a:t>.</a:t>
            </a:r>
            <a:endParaRPr sz="1900">
              <a:solidFill>
                <a:srgbClr val="202122"/>
              </a:solidFill>
              <a:highlight>
                <a:srgbClr val="FFFFFF"/>
              </a:highlight>
              <a:latin typeface="Montserrat"/>
              <a:ea typeface="Montserrat"/>
              <a:cs typeface="Montserrat"/>
              <a:sym typeface="Montserrat"/>
            </a:endParaRPr>
          </a:p>
          <a:p>
            <a:pPr indent="0" lvl="0" marL="0" rtl="0" algn="l">
              <a:lnSpc>
                <a:spcPct val="115000"/>
              </a:lnSpc>
              <a:spcBef>
                <a:spcPts val="500"/>
              </a:spcBef>
              <a:spcAft>
                <a:spcPts val="0"/>
              </a:spcAft>
              <a:buNone/>
            </a:pPr>
            <a:r>
              <a:rPr lang="en-US" sz="1900">
                <a:solidFill>
                  <a:srgbClr val="202122"/>
                </a:solidFill>
                <a:highlight>
                  <a:srgbClr val="FFFFFF"/>
                </a:highlight>
                <a:latin typeface="Montserrat"/>
                <a:ea typeface="Montserrat"/>
                <a:cs typeface="Montserrat"/>
                <a:sym typeface="Montserrat"/>
              </a:rPr>
              <a:t>NHMRC's grant program consists of four funding streams:</a:t>
            </a:r>
            <a:endParaRPr sz="1900">
              <a:solidFill>
                <a:srgbClr val="202122"/>
              </a:solidFill>
              <a:highlight>
                <a:srgbClr val="FFFFFF"/>
              </a:highlight>
              <a:latin typeface="Montserrat"/>
              <a:ea typeface="Montserrat"/>
              <a:cs typeface="Montserrat"/>
              <a:sym typeface="Montserrat"/>
            </a:endParaRPr>
          </a:p>
          <a:p>
            <a:pPr indent="-349250" lvl="0" marL="685800" marR="139700" rtl="0" algn="l">
              <a:lnSpc>
                <a:spcPct val="115000"/>
              </a:lnSpc>
              <a:spcBef>
                <a:spcPts val="600"/>
              </a:spcBef>
              <a:spcAft>
                <a:spcPts val="0"/>
              </a:spcAft>
              <a:buClr>
                <a:srgbClr val="202122"/>
              </a:buClr>
              <a:buSzPts val="1900"/>
              <a:buFont typeface="Montserrat"/>
              <a:buChar char="●"/>
            </a:pPr>
            <a:r>
              <a:rPr lang="en-US" sz="1900">
                <a:solidFill>
                  <a:srgbClr val="3366CC"/>
                </a:solidFill>
                <a:highlight>
                  <a:srgbClr val="FFFFFF"/>
                </a:highlight>
                <a:uFill>
                  <a:noFill/>
                </a:uFill>
                <a:latin typeface="Montserrat"/>
                <a:ea typeface="Montserrat"/>
                <a:cs typeface="Montserrat"/>
                <a:sym typeface="Montserrat"/>
                <a:hlinkClick r:id="rId7">
                  <a:extLst>
                    <a:ext uri="{A12FA001-AC4F-418D-AE19-62706E023703}">
                      <ahyp:hlinkClr val="tx"/>
                    </a:ext>
                  </a:extLst>
                </a:hlinkClick>
              </a:rPr>
              <a:t>Investigator Grants</a:t>
            </a:r>
            <a:r>
              <a:rPr lang="en-US" sz="1900">
                <a:solidFill>
                  <a:srgbClr val="202122"/>
                </a:solidFill>
                <a:highlight>
                  <a:srgbClr val="FFFFFF"/>
                </a:highlight>
                <a:latin typeface="Montserrat"/>
                <a:ea typeface="Montserrat"/>
                <a:cs typeface="Montserrat"/>
                <a:sym typeface="Montserrat"/>
              </a:rPr>
              <a:t>, which provide the highest-performing researchers at all career stages with funding for their salary (if required) and a significant research support package.</a:t>
            </a:r>
            <a:endParaRPr sz="1900">
              <a:solidFill>
                <a:srgbClr val="202122"/>
              </a:solidFill>
              <a:highlight>
                <a:srgbClr val="FFFFFF"/>
              </a:highlight>
              <a:latin typeface="Montserrat"/>
              <a:ea typeface="Montserrat"/>
              <a:cs typeface="Montserrat"/>
              <a:sym typeface="Montserrat"/>
            </a:endParaRPr>
          </a:p>
          <a:p>
            <a:pPr indent="-349250" lvl="0" marL="685800" marR="139700" rtl="0" algn="l">
              <a:lnSpc>
                <a:spcPct val="115000"/>
              </a:lnSpc>
              <a:spcBef>
                <a:spcPts val="0"/>
              </a:spcBef>
              <a:spcAft>
                <a:spcPts val="0"/>
              </a:spcAft>
              <a:buClr>
                <a:srgbClr val="202122"/>
              </a:buClr>
              <a:buSzPts val="1900"/>
              <a:buFont typeface="Montserrat"/>
              <a:buChar char="●"/>
            </a:pPr>
            <a:r>
              <a:rPr lang="en-US" sz="1900">
                <a:solidFill>
                  <a:srgbClr val="3366CC"/>
                </a:solidFill>
                <a:highlight>
                  <a:srgbClr val="FFFFFF"/>
                </a:highlight>
                <a:uFill>
                  <a:noFill/>
                </a:uFill>
                <a:latin typeface="Montserrat"/>
                <a:ea typeface="Montserrat"/>
                <a:cs typeface="Montserrat"/>
                <a:sym typeface="Montserrat"/>
                <a:hlinkClick r:id="rId8">
                  <a:extLst>
                    <a:ext uri="{A12FA001-AC4F-418D-AE19-62706E023703}">
                      <ahyp:hlinkClr val="tx"/>
                    </a:ext>
                  </a:extLst>
                </a:hlinkClick>
              </a:rPr>
              <a:t>Synergy Grants</a:t>
            </a:r>
            <a:r>
              <a:rPr lang="en-US" sz="1900">
                <a:solidFill>
                  <a:srgbClr val="202122"/>
                </a:solidFill>
                <a:highlight>
                  <a:srgbClr val="FFFFFF"/>
                </a:highlight>
                <a:latin typeface="Montserrat"/>
                <a:ea typeface="Montserrat"/>
                <a:cs typeface="Montserrat"/>
                <a:sym typeface="Montserrat"/>
              </a:rPr>
              <a:t>, which provide funding for outstanding multi-disciplinary research teams to work together to answer complex questions.</a:t>
            </a:r>
            <a:endParaRPr sz="1900">
              <a:solidFill>
                <a:srgbClr val="202122"/>
              </a:solidFill>
              <a:highlight>
                <a:srgbClr val="FFFFFF"/>
              </a:highlight>
              <a:latin typeface="Montserrat"/>
              <a:ea typeface="Montserrat"/>
              <a:cs typeface="Montserrat"/>
              <a:sym typeface="Montserrat"/>
            </a:endParaRPr>
          </a:p>
          <a:p>
            <a:pPr indent="-349250" lvl="0" marL="685800" marR="139700" rtl="0" algn="l">
              <a:lnSpc>
                <a:spcPct val="115000"/>
              </a:lnSpc>
              <a:spcBef>
                <a:spcPts val="0"/>
              </a:spcBef>
              <a:spcAft>
                <a:spcPts val="0"/>
              </a:spcAft>
              <a:buClr>
                <a:srgbClr val="202122"/>
              </a:buClr>
              <a:buSzPts val="1900"/>
              <a:buFont typeface="Montserrat"/>
              <a:buChar char="●"/>
            </a:pPr>
            <a:r>
              <a:rPr b="1" lang="en-US" sz="1900">
                <a:solidFill>
                  <a:srgbClr val="3366CC"/>
                </a:solidFill>
                <a:highlight>
                  <a:srgbClr val="FFFFFF"/>
                </a:highlight>
                <a:uFill>
                  <a:noFill/>
                </a:uFill>
                <a:latin typeface="Montserrat"/>
                <a:ea typeface="Montserrat"/>
                <a:cs typeface="Montserrat"/>
                <a:sym typeface="Montserrat"/>
                <a:hlinkClick r:id="rId9">
                  <a:extLst>
                    <a:ext uri="{A12FA001-AC4F-418D-AE19-62706E023703}">
                      <ahyp:hlinkClr val="tx"/>
                    </a:ext>
                  </a:extLst>
                </a:hlinkClick>
              </a:rPr>
              <a:t>Ideas Grants</a:t>
            </a:r>
            <a:r>
              <a:rPr b="1" lang="en-US" sz="1900">
                <a:solidFill>
                  <a:srgbClr val="202122"/>
                </a:solidFill>
                <a:highlight>
                  <a:srgbClr val="FFFFFF"/>
                </a:highlight>
                <a:latin typeface="Montserrat"/>
                <a:ea typeface="Montserrat"/>
                <a:cs typeface="Montserrat"/>
                <a:sym typeface="Montserrat"/>
              </a:rPr>
              <a:t>, which support researchers at all career stages to pursue innovative and creative research projects.</a:t>
            </a:r>
            <a:endParaRPr b="1" sz="1900">
              <a:solidFill>
                <a:srgbClr val="202122"/>
              </a:solidFill>
              <a:highlight>
                <a:srgbClr val="FFFFFF"/>
              </a:highlight>
              <a:latin typeface="Montserrat"/>
              <a:ea typeface="Montserrat"/>
              <a:cs typeface="Montserrat"/>
              <a:sym typeface="Montserrat"/>
            </a:endParaRPr>
          </a:p>
          <a:p>
            <a:pPr indent="-349250" lvl="0" marL="685800" marR="139700" rtl="0" algn="l">
              <a:lnSpc>
                <a:spcPct val="115000"/>
              </a:lnSpc>
              <a:spcBef>
                <a:spcPts val="0"/>
              </a:spcBef>
              <a:spcAft>
                <a:spcPts val="0"/>
              </a:spcAft>
              <a:buClr>
                <a:srgbClr val="202122"/>
              </a:buClr>
              <a:buSzPts val="1900"/>
              <a:buFont typeface="Montserrat"/>
              <a:buChar char="●"/>
            </a:pPr>
            <a:r>
              <a:rPr lang="en-US" sz="1900">
                <a:solidFill>
                  <a:srgbClr val="3366CC"/>
                </a:solidFill>
                <a:highlight>
                  <a:srgbClr val="FFFFFF"/>
                </a:highlight>
                <a:uFill>
                  <a:noFill/>
                </a:uFill>
                <a:latin typeface="Montserrat"/>
                <a:ea typeface="Montserrat"/>
                <a:cs typeface="Montserrat"/>
                <a:sym typeface="Montserrat"/>
                <a:hlinkClick r:id="rId10">
                  <a:extLst>
                    <a:ext uri="{A12FA001-AC4F-418D-AE19-62706E023703}">
                      <ahyp:hlinkClr val="tx"/>
                    </a:ext>
                  </a:extLst>
                </a:hlinkClick>
              </a:rPr>
              <a:t>Strategic and Leveraging Grants</a:t>
            </a:r>
            <a:r>
              <a:rPr lang="en-US" sz="1900">
                <a:solidFill>
                  <a:srgbClr val="202122"/>
                </a:solidFill>
                <a:highlight>
                  <a:srgbClr val="FFFFFF"/>
                </a:highlight>
                <a:latin typeface="Montserrat"/>
                <a:ea typeface="Montserrat"/>
                <a:cs typeface="Montserrat"/>
                <a:sym typeface="Montserrat"/>
              </a:rPr>
              <a:t>, which support research that addresses identified national needs. These grant schemes include:</a:t>
            </a:r>
            <a:endParaRPr sz="1900">
              <a:solidFill>
                <a:srgbClr val="202122"/>
              </a:solidFill>
              <a:highlight>
                <a:srgbClr val="FFFFFF"/>
              </a:highlight>
              <a:latin typeface="Montserrat"/>
              <a:ea typeface="Montserrat"/>
              <a:cs typeface="Montserrat"/>
              <a:sym typeface="Montserrat"/>
            </a:endParaRPr>
          </a:p>
          <a:p>
            <a:pPr indent="-349250" lvl="1" marL="1358900" marR="139700" rtl="0" algn="l">
              <a:lnSpc>
                <a:spcPct val="115000"/>
              </a:lnSpc>
              <a:spcBef>
                <a:spcPts val="0"/>
              </a:spcBef>
              <a:spcAft>
                <a:spcPts val="0"/>
              </a:spcAft>
              <a:buClr>
                <a:srgbClr val="202122"/>
              </a:buClr>
              <a:buSzPts val="1900"/>
              <a:buFont typeface="Montserrat"/>
              <a:buChar char="○"/>
            </a:pPr>
            <a:r>
              <a:rPr lang="en-US" sz="1900">
                <a:solidFill>
                  <a:srgbClr val="3366CC"/>
                </a:solidFill>
                <a:highlight>
                  <a:srgbClr val="FFFFFF"/>
                </a:highlight>
                <a:uFill>
                  <a:noFill/>
                </a:uFill>
                <a:latin typeface="Montserrat"/>
                <a:ea typeface="Montserrat"/>
                <a:cs typeface="Montserrat"/>
                <a:sym typeface="Montserrat"/>
                <a:hlinkClick r:id="rId11">
                  <a:extLst>
                    <a:ext uri="{A12FA001-AC4F-418D-AE19-62706E023703}">
                      <ahyp:hlinkClr val="tx"/>
                    </a:ext>
                  </a:extLst>
                </a:hlinkClick>
              </a:rPr>
              <a:t>Targeted and Urgent Calls for Research</a:t>
            </a:r>
            <a:endParaRPr sz="1900">
              <a:solidFill>
                <a:srgbClr val="3366CC"/>
              </a:solidFill>
              <a:highlight>
                <a:srgbClr val="FFFFFF"/>
              </a:highlight>
              <a:latin typeface="Montserrat"/>
              <a:ea typeface="Montserrat"/>
              <a:cs typeface="Montserrat"/>
              <a:sym typeface="Montserrat"/>
            </a:endParaRPr>
          </a:p>
          <a:p>
            <a:pPr indent="-349250" lvl="1" marL="1358900" marR="139700" rtl="0" algn="l">
              <a:lnSpc>
                <a:spcPct val="115000"/>
              </a:lnSpc>
              <a:spcBef>
                <a:spcPts val="0"/>
              </a:spcBef>
              <a:spcAft>
                <a:spcPts val="0"/>
              </a:spcAft>
              <a:buClr>
                <a:srgbClr val="202122"/>
              </a:buClr>
              <a:buSzPts val="1900"/>
              <a:buFont typeface="Montserrat"/>
              <a:buChar char="○"/>
            </a:pPr>
            <a:r>
              <a:rPr lang="en-US" sz="1900">
                <a:solidFill>
                  <a:srgbClr val="3366CC"/>
                </a:solidFill>
                <a:highlight>
                  <a:srgbClr val="FFFFFF"/>
                </a:highlight>
                <a:uFill>
                  <a:noFill/>
                </a:uFill>
                <a:latin typeface="Montserrat"/>
                <a:ea typeface="Montserrat"/>
                <a:cs typeface="Montserrat"/>
                <a:sym typeface="Montserrat"/>
                <a:hlinkClick r:id="rId12">
                  <a:extLst>
                    <a:ext uri="{A12FA001-AC4F-418D-AE19-62706E023703}">
                      <ahyp:hlinkClr val="tx"/>
                    </a:ext>
                  </a:extLst>
                </a:hlinkClick>
              </a:rPr>
              <a:t>Clinical Trials and Cohort Studies</a:t>
            </a:r>
            <a:endParaRPr sz="1900">
              <a:solidFill>
                <a:srgbClr val="3366CC"/>
              </a:solidFill>
              <a:highlight>
                <a:srgbClr val="FFFFFF"/>
              </a:highlight>
              <a:latin typeface="Montserrat"/>
              <a:ea typeface="Montserrat"/>
              <a:cs typeface="Montserrat"/>
              <a:sym typeface="Montserrat"/>
            </a:endParaRPr>
          </a:p>
          <a:p>
            <a:pPr indent="-349250" lvl="1" marL="1358900" marR="139700" rtl="0" algn="l">
              <a:lnSpc>
                <a:spcPct val="115000"/>
              </a:lnSpc>
              <a:spcBef>
                <a:spcPts val="0"/>
              </a:spcBef>
              <a:spcAft>
                <a:spcPts val="0"/>
              </a:spcAft>
              <a:buClr>
                <a:srgbClr val="202122"/>
              </a:buClr>
              <a:buSzPts val="1900"/>
              <a:buFont typeface="Montserrat"/>
              <a:buChar char="○"/>
            </a:pPr>
            <a:r>
              <a:rPr lang="en-US" sz="1900">
                <a:solidFill>
                  <a:srgbClr val="3366CC"/>
                </a:solidFill>
                <a:highlight>
                  <a:srgbClr val="FFFFFF"/>
                </a:highlight>
                <a:uFill>
                  <a:noFill/>
                </a:uFill>
                <a:latin typeface="Montserrat"/>
                <a:ea typeface="Montserrat"/>
                <a:cs typeface="Montserrat"/>
                <a:sym typeface="Montserrat"/>
                <a:hlinkClick r:id="rId13">
                  <a:extLst>
                    <a:ext uri="{A12FA001-AC4F-418D-AE19-62706E023703}">
                      <ahyp:hlinkClr val="tx"/>
                    </a:ext>
                  </a:extLst>
                </a:hlinkClick>
              </a:rPr>
              <a:t>Centres of Research Excellence</a:t>
            </a:r>
            <a:endParaRPr sz="1900">
              <a:solidFill>
                <a:srgbClr val="3366CC"/>
              </a:solidFill>
              <a:highlight>
                <a:srgbClr val="FFFFFF"/>
              </a:highlight>
              <a:latin typeface="Montserrat"/>
              <a:ea typeface="Montserrat"/>
              <a:cs typeface="Montserrat"/>
              <a:sym typeface="Montserrat"/>
            </a:endParaRPr>
          </a:p>
          <a:p>
            <a:pPr indent="-349250" lvl="1" marL="1358900" marR="139700" rtl="0" algn="l">
              <a:lnSpc>
                <a:spcPct val="115000"/>
              </a:lnSpc>
              <a:spcBef>
                <a:spcPts val="0"/>
              </a:spcBef>
              <a:spcAft>
                <a:spcPts val="0"/>
              </a:spcAft>
              <a:buClr>
                <a:srgbClr val="202122"/>
              </a:buClr>
              <a:buSzPts val="1900"/>
              <a:buFont typeface="Montserrat"/>
              <a:buChar char="○"/>
            </a:pPr>
            <a:r>
              <a:rPr lang="en-US" sz="1900">
                <a:solidFill>
                  <a:srgbClr val="3366CC"/>
                </a:solidFill>
                <a:highlight>
                  <a:srgbClr val="FFFFFF"/>
                </a:highlight>
                <a:uFill>
                  <a:noFill/>
                </a:uFill>
                <a:latin typeface="Montserrat"/>
                <a:ea typeface="Montserrat"/>
                <a:cs typeface="Montserrat"/>
                <a:sym typeface="Montserrat"/>
                <a:hlinkClick r:id="rId14">
                  <a:extLst>
                    <a:ext uri="{A12FA001-AC4F-418D-AE19-62706E023703}">
                      <ahyp:hlinkClr val="tx"/>
                    </a:ext>
                  </a:extLst>
                </a:hlinkClick>
              </a:rPr>
              <a:t>Development Grants</a:t>
            </a:r>
            <a:endParaRPr sz="1900">
              <a:solidFill>
                <a:srgbClr val="3366CC"/>
              </a:solidFill>
              <a:highlight>
                <a:srgbClr val="FFFFFF"/>
              </a:highlight>
              <a:latin typeface="Montserrat"/>
              <a:ea typeface="Montserrat"/>
              <a:cs typeface="Montserrat"/>
              <a:sym typeface="Montserrat"/>
            </a:endParaRPr>
          </a:p>
          <a:p>
            <a:pPr indent="-349250" lvl="1" marL="1358900" marR="139700" rtl="0" algn="l">
              <a:lnSpc>
                <a:spcPct val="115000"/>
              </a:lnSpc>
              <a:spcBef>
                <a:spcPts val="0"/>
              </a:spcBef>
              <a:spcAft>
                <a:spcPts val="0"/>
              </a:spcAft>
              <a:buClr>
                <a:srgbClr val="202122"/>
              </a:buClr>
              <a:buSzPts val="1900"/>
              <a:buFont typeface="Montserrat"/>
              <a:buChar char="○"/>
            </a:pPr>
            <a:r>
              <a:rPr lang="en-US" sz="1900">
                <a:solidFill>
                  <a:srgbClr val="3366CC"/>
                </a:solidFill>
                <a:highlight>
                  <a:srgbClr val="FFFFFF"/>
                </a:highlight>
                <a:uFill>
                  <a:noFill/>
                </a:uFill>
                <a:latin typeface="Montserrat"/>
                <a:ea typeface="Montserrat"/>
                <a:cs typeface="Montserrat"/>
                <a:sym typeface="Montserrat"/>
                <a:hlinkClick r:id="rId15">
                  <a:extLst>
                    <a:ext uri="{A12FA001-AC4F-418D-AE19-62706E023703}">
                      <ahyp:hlinkClr val="tx"/>
                    </a:ext>
                  </a:extLst>
                </a:hlinkClick>
              </a:rPr>
              <a:t>international collaborative schemes</a:t>
            </a:r>
            <a:endParaRPr sz="1900">
              <a:solidFill>
                <a:srgbClr val="3366CC"/>
              </a:solidFill>
              <a:highlight>
                <a:srgbClr val="FFFFFF"/>
              </a:highlight>
              <a:latin typeface="Montserrat"/>
              <a:ea typeface="Montserrat"/>
              <a:cs typeface="Montserrat"/>
              <a:sym typeface="Montserrat"/>
            </a:endParaRPr>
          </a:p>
          <a:p>
            <a:pPr indent="-349250" lvl="1" marL="1358900" marR="139700" rtl="0" algn="l">
              <a:lnSpc>
                <a:spcPct val="115000"/>
              </a:lnSpc>
              <a:spcBef>
                <a:spcPts val="0"/>
              </a:spcBef>
              <a:spcAft>
                <a:spcPts val="0"/>
              </a:spcAft>
              <a:buClr>
                <a:srgbClr val="202122"/>
              </a:buClr>
              <a:buSzPts val="1900"/>
              <a:buFont typeface="Montserrat"/>
              <a:buChar char="○"/>
            </a:pPr>
            <a:r>
              <a:rPr lang="en-US" sz="1900">
                <a:solidFill>
                  <a:srgbClr val="202122"/>
                </a:solidFill>
                <a:highlight>
                  <a:srgbClr val="FFFFFF"/>
                </a:highlight>
                <a:latin typeface="Montserrat"/>
                <a:ea typeface="Montserrat"/>
                <a:cs typeface="Montserrat"/>
                <a:sym typeface="Montserrat"/>
              </a:rPr>
              <a:t>Partnerships for Better Health (</a:t>
            </a:r>
            <a:r>
              <a:rPr lang="en-US" sz="1900">
                <a:solidFill>
                  <a:srgbClr val="3366CC"/>
                </a:solidFill>
                <a:highlight>
                  <a:srgbClr val="FFFFFF"/>
                </a:highlight>
                <a:uFill>
                  <a:noFill/>
                </a:uFill>
                <a:latin typeface="Montserrat"/>
                <a:ea typeface="Montserrat"/>
                <a:cs typeface="Montserrat"/>
                <a:sym typeface="Montserrat"/>
                <a:hlinkClick r:id="rId16">
                  <a:extLst>
                    <a:ext uri="{A12FA001-AC4F-418D-AE19-62706E023703}">
                      <ahyp:hlinkClr val="tx"/>
                    </a:ext>
                  </a:extLst>
                </a:hlinkClick>
              </a:rPr>
              <a:t>Partnership Centres</a:t>
            </a:r>
            <a:r>
              <a:rPr lang="en-US" sz="1900">
                <a:solidFill>
                  <a:srgbClr val="202122"/>
                </a:solidFill>
                <a:highlight>
                  <a:srgbClr val="FFFFFF"/>
                </a:highlight>
                <a:latin typeface="Montserrat"/>
                <a:ea typeface="Montserrat"/>
                <a:cs typeface="Montserrat"/>
                <a:sym typeface="Montserrat"/>
              </a:rPr>
              <a:t> and </a:t>
            </a:r>
            <a:r>
              <a:rPr lang="en-US" sz="1900">
                <a:solidFill>
                  <a:srgbClr val="3366CC"/>
                </a:solidFill>
                <a:highlight>
                  <a:srgbClr val="FFFFFF"/>
                </a:highlight>
                <a:uFill>
                  <a:noFill/>
                </a:uFill>
                <a:latin typeface="Montserrat"/>
                <a:ea typeface="Montserrat"/>
                <a:cs typeface="Montserrat"/>
                <a:sym typeface="Montserrat"/>
                <a:hlinkClick r:id="rId17">
                  <a:extLst>
                    <a:ext uri="{A12FA001-AC4F-418D-AE19-62706E023703}">
                      <ahyp:hlinkClr val="tx"/>
                    </a:ext>
                  </a:extLst>
                </a:hlinkClick>
              </a:rPr>
              <a:t>Partnership Projects</a:t>
            </a:r>
            <a:r>
              <a:rPr lang="en-US" sz="1900">
                <a:solidFill>
                  <a:srgbClr val="202122"/>
                </a:solidFill>
                <a:highlight>
                  <a:srgbClr val="FFFFFF"/>
                </a:highlight>
                <a:latin typeface="Montserrat"/>
                <a:ea typeface="Montserrat"/>
                <a:cs typeface="Montserrat"/>
                <a:sym typeface="Montserrat"/>
              </a:rPr>
              <a:t>).</a:t>
            </a:r>
            <a:endParaRPr sz="1900">
              <a:solidFill>
                <a:srgbClr val="202122"/>
              </a:solidFill>
              <a:highlight>
                <a:srgbClr val="FFFFFF"/>
              </a:highlight>
              <a:latin typeface="Montserrat"/>
              <a:ea typeface="Montserrat"/>
              <a:cs typeface="Montserrat"/>
              <a:sym typeface="Montserrat"/>
            </a:endParaRPr>
          </a:p>
          <a:p>
            <a:pPr indent="0" lvl="0" marL="0" rtl="0" algn="l">
              <a:lnSpc>
                <a:spcPct val="115000"/>
              </a:lnSpc>
              <a:spcBef>
                <a:spcPts val="500"/>
              </a:spcBef>
              <a:spcAft>
                <a:spcPts val="0"/>
              </a:spcAft>
              <a:buNone/>
            </a:pPr>
            <a:r>
              <a:t/>
            </a:r>
            <a:endParaRPr sz="1900">
              <a:solidFill>
                <a:srgbClr val="202122"/>
              </a:solidFill>
              <a:highlight>
                <a:srgbClr val="FFFFFF"/>
              </a:highlight>
              <a:latin typeface="Montserrat"/>
              <a:ea typeface="Montserrat"/>
              <a:cs typeface="Montserrat"/>
              <a:sym typeface="Montserrat"/>
            </a:endParaRPr>
          </a:p>
          <a:p>
            <a:pPr indent="-349250" lvl="0" marL="457200" marR="0" rtl="0" algn="l">
              <a:lnSpc>
                <a:spcPct val="100000"/>
              </a:lnSpc>
              <a:spcBef>
                <a:spcPts val="500"/>
              </a:spcBef>
              <a:spcAft>
                <a:spcPts val="0"/>
              </a:spcAft>
              <a:buSzPts val="1900"/>
              <a:buFont typeface="Montserrat"/>
              <a:buChar char="●"/>
            </a:pPr>
            <a:r>
              <a:t/>
            </a:r>
            <a:endParaRPr sz="1900">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pic>
        <p:nvPicPr>
          <p:cNvPr id="190" name="Google Shape;190;g20537887b9a_0_33"/>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91" name="Google Shape;191;g20537887b9a_0_33"/>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92" name="Google Shape;192;g20537887b9a_0_33"/>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93" name="Google Shape;193;g20537887b9a_0_33"/>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
        <p:nvSpPr>
          <p:cNvPr id="194" name="Google Shape;194;g20537887b9a_0_33"/>
          <p:cNvSpPr txBox="1"/>
          <p:nvPr/>
        </p:nvSpPr>
        <p:spPr>
          <a:xfrm>
            <a:off x="419925" y="414500"/>
            <a:ext cx="169134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chemeClr val="dk1"/>
                </a:solidFill>
                <a:latin typeface="Montserrat"/>
                <a:ea typeface="Montserrat"/>
                <a:cs typeface="Montserrat"/>
                <a:sym typeface="Montserrat"/>
              </a:rPr>
              <a:t>Sapphire</a:t>
            </a:r>
            <a:endParaRPr b="0" i="0" sz="3600" u="none" cap="none" strike="noStrike">
              <a:solidFill>
                <a:srgbClr val="000000"/>
              </a:solidFill>
              <a:latin typeface="Montserrat"/>
              <a:ea typeface="Montserrat"/>
              <a:cs typeface="Montserrat"/>
              <a:sym typeface="Montserrat"/>
            </a:endParaRPr>
          </a:p>
        </p:txBody>
      </p:sp>
      <p:pic>
        <p:nvPicPr>
          <p:cNvPr id="195" name="Google Shape;195;g20537887b9a_0_33"/>
          <p:cNvPicPr preferRelativeResize="0"/>
          <p:nvPr/>
        </p:nvPicPr>
        <p:blipFill>
          <a:blip r:embed="rId6">
            <a:alphaModFix/>
          </a:blip>
          <a:stretch>
            <a:fillRect/>
          </a:stretch>
        </p:blipFill>
        <p:spPr>
          <a:xfrm>
            <a:off x="1942788" y="1305800"/>
            <a:ext cx="13867668" cy="75026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pic>
        <p:nvPicPr>
          <p:cNvPr id="200" name="Google Shape;200;g205858fce3c_0_98"/>
          <p:cNvPicPr preferRelativeResize="0"/>
          <p:nvPr/>
        </p:nvPicPr>
        <p:blipFill>
          <a:blip r:embed="rId3">
            <a:alphaModFix/>
          </a:blip>
          <a:stretch>
            <a:fillRect/>
          </a:stretch>
        </p:blipFill>
        <p:spPr>
          <a:xfrm>
            <a:off x="3801775" y="2533650"/>
            <a:ext cx="11658600" cy="5219700"/>
          </a:xfrm>
          <a:prstGeom prst="rect">
            <a:avLst/>
          </a:prstGeom>
          <a:noFill/>
          <a:ln>
            <a:noFill/>
          </a:ln>
        </p:spPr>
      </p:pic>
      <p:sp>
        <p:nvSpPr>
          <p:cNvPr id="201" name="Google Shape;201;g205858fce3c_0_98"/>
          <p:cNvSpPr txBox="1"/>
          <p:nvPr/>
        </p:nvSpPr>
        <p:spPr>
          <a:xfrm>
            <a:off x="419925" y="414500"/>
            <a:ext cx="169134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chemeClr val="dk1"/>
                </a:solidFill>
                <a:latin typeface="Montserrat"/>
                <a:ea typeface="Montserrat"/>
                <a:cs typeface="Montserrat"/>
                <a:sym typeface="Montserrat"/>
              </a:rPr>
              <a:t>Focusing in on Ideas Grants</a:t>
            </a:r>
            <a:endParaRPr b="0" i="0" sz="3600" u="none" cap="none" strike="noStrike">
              <a:solidFill>
                <a:srgbClr val="000000"/>
              </a:solidFill>
              <a:latin typeface="Montserrat"/>
              <a:ea typeface="Montserrat"/>
              <a:cs typeface="Montserrat"/>
              <a:sym typeface="Montserrat"/>
            </a:endParaRPr>
          </a:p>
        </p:txBody>
      </p:sp>
      <p:pic>
        <p:nvPicPr>
          <p:cNvPr id="202" name="Google Shape;202;g205858fce3c_0_98"/>
          <p:cNvPicPr preferRelativeResize="0"/>
          <p:nvPr/>
        </p:nvPicPr>
        <p:blipFill rotWithShape="1">
          <a:blip r:embed="rId4">
            <a:alphaModFix/>
          </a:blip>
          <a:srcRect b="0" l="0" r="0" t="0"/>
          <a:stretch/>
        </p:blipFill>
        <p:spPr>
          <a:xfrm>
            <a:off x="357133" y="8960826"/>
            <a:ext cx="2338077" cy="984915"/>
          </a:xfrm>
          <a:prstGeom prst="rect">
            <a:avLst/>
          </a:prstGeom>
          <a:noFill/>
          <a:ln>
            <a:noFill/>
          </a:ln>
        </p:spPr>
      </p:pic>
      <p:pic>
        <p:nvPicPr>
          <p:cNvPr id="203" name="Google Shape;203;g205858fce3c_0_98"/>
          <p:cNvPicPr preferRelativeResize="0"/>
          <p:nvPr/>
        </p:nvPicPr>
        <p:blipFill rotWithShape="1">
          <a:blip r:embed="rId5">
            <a:alphaModFix/>
          </a:blip>
          <a:srcRect b="0" l="0" r="0" t="0"/>
          <a:stretch/>
        </p:blipFill>
        <p:spPr>
          <a:xfrm>
            <a:off x="14860273" y="9035663"/>
            <a:ext cx="3199127" cy="1015723"/>
          </a:xfrm>
          <a:prstGeom prst="rect">
            <a:avLst/>
          </a:prstGeom>
          <a:noFill/>
          <a:ln>
            <a:noFill/>
          </a:ln>
        </p:spPr>
      </p:pic>
      <p:pic>
        <p:nvPicPr>
          <p:cNvPr id="204" name="Google Shape;204;g205858fce3c_0_98"/>
          <p:cNvPicPr preferRelativeResize="0"/>
          <p:nvPr/>
        </p:nvPicPr>
        <p:blipFill rotWithShape="1">
          <a:blip r:embed="rId6">
            <a:alphaModFix/>
          </a:blip>
          <a:srcRect b="0" l="3855" r="0" t="12056"/>
          <a:stretch/>
        </p:blipFill>
        <p:spPr>
          <a:xfrm>
            <a:off x="10443992" y="8960826"/>
            <a:ext cx="4316259" cy="1184447"/>
          </a:xfrm>
          <a:prstGeom prst="rect">
            <a:avLst/>
          </a:prstGeom>
          <a:noFill/>
          <a:ln>
            <a:noFill/>
          </a:ln>
        </p:spPr>
      </p:pic>
      <p:sp>
        <p:nvSpPr>
          <p:cNvPr id="205" name="Google Shape;205;g205858fce3c_0_98"/>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g205858fce3c_0_115"/>
          <p:cNvSpPr txBox="1"/>
          <p:nvPr/>
        </p:nvSpPr>
        <p:spPr>
          <a:xfrm>
            <a:off x="419925" y="414500"/>
            <a:ext cx="169134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chemeClr val="dk1"/>
                </a:solidFill>
                <a:latin typeface="Montserrat"/>
                <a:ea typeface="Montserrat"/>
                <a:cs typeface="Montserrat"/>
                <a:sym typeface="Montserrat"/>
              </a:rPr>
              <a:t>A quick-snap shot of funding</a:t>
            </a:r>
            <a:endParaRPr b="0" i="0" sz="3600" u="none" cap="none" strike="noStrike">
              <a:solidFill>
                <a:srgbClr val="000000"/>
              </a:solidFill>
              <a:latin typeface="Montserrat"/>
              <a:ea typeface="Montserrat"/>
              <a:cs typeface="Montserrat"/>
              <a:sym typeface="Montserrat"/>
            </a:endParaRPr>
          </a:p>
        </p:txBody>
      </p:sp>
      <p:pic>
        <p:nvPicPr>
          <p:cNvPr descr="Why There Is No Alternative to Publicly Funded Science Research &#10;&#10;Watch the newest video from Big Think: https://bigth.ink/NewVideo&#10;Join Big Think Edge for exclusive videos: https://bigth.ink/Edge&#10;---------------------------------------------------------------------------------- &#10;For our future's sake, let's demand government funding for 'little science', says Hertz fellow Avideh Zakhor.Avideh Zakhor is a Hertz Foundation Fellow and recipient of the prestigious Hertz Foundation Grant for graduate study in the applications of the physical, biological and engineering sciences. Here, she illuminates the difference between 'big science', which draws multiple billions in funding, versus 'little science', which are the seed ideas for our future technology — and the ones that are suffering from science funding cuts. Zakhor insists that Capitol Hill, not Silicon Valley or venture capitalists, must fund little science as the government is in a better position to foster long-term innovation. With the support of the Fannie and John Hertz Foundation, she pursued a PhD in electrical engineering and computer science at MIT.&#10;&#10;The Hertz Foundation mission is to provide unique financial and fellowship support to the nation's most remarkable PhD students in the hard sciences. Hertz Fellowships are among the most prestigious in the world, and the foundation has invested over $200 million in Hertz Fellows since 1963 (present value) and supported over 1,100 brilliant and creative young scientists, who have gone on to become Nobel laureates, high-ranking military personnel, astronauts, inventors, Silicon Valley leaders, and tenured university professors. For more information, visit hertzfoundation.org.&#10;----------------------------------------------------------------------------------&#10;AVIDEH ZAKHOR:&#10;&#10;Avideh Zakhor, PhD, is a professor of electrical engineering and computer science at the University of California at Berkeley (Berkeley), and CEO/founder of Indoor Reality, a company whose hardware and data processing pipeline allow for rapid 3D mapping and positioning of interior spaces one step at a time. Indoor Reality is her third startup. Previously, Google in 2007 and Mentor Graphics in 1998 successfully acquired two previous startups: Urban Scan, Inc. and Signamask, OPC Technology, respectively. She has 35+ years experience in electrical engineering and holds the Qualcomm chair in the Department of Electrical Engineering and Computer Sciences (EECS) at Berkeley where she joined the faculty in 1988.&#10;&#10;Zakhor is the recipient of numerous awards underscoring both her academic and professional career: the General Motors Scholarship, from 1982-3; Henry Ford Engineering Award, in 1983; the Presidential Young Investigator (PYI) award, in 1990; the Analog Devices Junior Faculty Development Award, from 1990-1995; the Office of Naval Research Young Investigator Award, in 1992; the IEEE Signal Processing Society Transactions Young Paper Award (with S. Hein), in 1997; the IEEE Circuits and Systems Society Video Technology Transactions Best Paper Award (with D. Taubman), 1997; the IEEE Circuits and Systems Society Video Technology Transactions Best Paper Award (with R. Neff), 1999; the International Conference on Image Processing Best Paper Award (with R. Neff), 1999; and the Packet Video Workshop best paper award (with T. Ngyuen), in 2002.&#10;&#10;In 1983, Zakhor received her BSc from the California Institute of Technology. In 1987, with her Fannie and John Hertz Foundation Fellowship award, she received her PhD in electrical engineering and computer science from MIT.&#10;----------------------------------------------------------------------------------&#10; TRANSCRIPT:&#10;&#10;Avideh Zakhor: They call it &quot;Little Science versus Big Science.&quot; So the trend in big science is now, &quot;Okay, wow. We’re going to have a mega-center of $50 million a year going to University of X, and a hundred scientists are all going to be working on this one gigantic project.&quot; And examples of those are particle physics experiments where you need a huge amount of capital.&#10;&#10;The trend in government funding is more towards more and more big science, and little science is kind of getting ignored. &#10;&#10;But small science is, you know, individual investigators or scientists thinking about an idea that is very risky. You still don’t know whether it warrants $50 million worth of investment in terms of further scientific inquiry, but a little bit of money could go a long way.&#10;&#10;When I visited Capitol Hill I didn’t feel that there was a lot of scientific ignorance going on but more like political ideology as to how government funding and where government funding should be applied.&#10;&#10;So, for example, when I described the project that we were working on at the time at UC Berkeley that was being commercialized by the Department of Energy into a &quot;real&quot; company, &#10;&#10;Read the full transcript at https://bigthink.com/videos/avideh-zakhor-for-long-term-economic-growth-fund-science-research" id="211" name="Google Shape;211;g205858fce3c_0_115" title="Why There Is No Alternative to Publicly Funded Science Research | Avideh Zakhor  | Big Think">
            <a:hlinkClick r:id="rId3"/>
          </p:cNvPr>
          <p:cNvPicPr preferRelativeResize="0"/>
          <p:nvPr/>
        </p:nvPicPr>
        <p:blipFill>
          <a:blip r:embed="rId4">
            <a:alphaModFix/>
          </a:blip>
          <a:stretch>
            <a:fillRect/>
          </a:stretch>
        </p:blipFill>
        <p:spPr>
          <a:xfrm>
            <a:off x="4485500" y="1388175"/>
            <a:ext cx="9654700" cy="7241025"/>
          </a:xfrm>
          <a:prstGeom prst="rect">
            <a:avLst/>
          </a:prstGeom>
          <a:noFill/>
          <a:ln>
            <a:noFill/>
          </a:ln>
        </p:spPr>
      </p:pic>
      <p:pic>
        <p:nvPicPr>
          <p:cNvPr id="212" name="Google Shape;212;g205858fce3c_0_115"/>
          <p:cNvPicPr preferRelativeResize="0"/>
          <p:nvPr/>
        </p:nvPicPr>
        <p:blipFill rotWithShape="1">
          <a:blip r:embed="rId5">
            <a:alphaModFix/>
          </a:blip>
          <a:srcRect b="0" l="0" r="0" t="0"/>
          <a:stretch/>
        </p:blipFill>
        <p:spPr>
          <a:xfrm>
            <a:off x="357133" y="8960826"/>
            <a:ext cx="2338077" cy="984915"/>
          </a:xfrm>
          <a:prstGeom prst="rect">
            <a:avLst/>
          </a:prstGeom>
          <a:noFill/>
          <a:ln>
            <a:noFill/>
          </a:ln>
        </p:spPr>
      </p:pic>
      <p:pic>
        <p:nvPicPr>
          <p:cNvPr id="213" name="Google Shape;213;g205858fce3c_0_115"/>
          <p:cNvPicPr preferRelativeResize="0"/>
          <p:nvPr/>
        </p:nvPicPr>
        <p:blipFill rotWithShape="1">
          <a:blip r:embed="rId6">
            <a:alphaModFix/>
          </a:blip>
          <a:srcRect b="0" l="0" r="0" t="0"/>
          <a:stretch/>
        </p:blipFill>
        <p:spPr>
          <a:xfrm>
            <a:off x="14860273" y="9035663"/>
            <a:ext cx="3199127" cy="1015723"/>
          </a:xfrm>
          <a:prstGeom prst="rect">
            <a:avLst/>
          </a:prstGeom>
          <a:noFill/>
          <a:ln>
            <a:noFill/>
          </a:ln>
        </p:spPr>
      </p:pic>
      <p:pic>
        <p:nvPicPr>
          <p:cNvPr id="214" name="Google Shape;214;g205858fce3c_0_115"/>
          <p:cNvPicPr preferRelativeResize="0"/>
          <p:nvPr/>
        </p:nvPicPr>
        <p:blipFill rotWithShape="1">
          <a:blip r:embed="rId7">
            <a:alphaModFix/>
          </a:blip>
          <a:srcRect b="0" l="3855" r="0" t="12056"/>
          <a:stretch/>
        </p:blipFill>
        <p:spPr>
          <a:xfrm>
            <a:off x="10443992" y="8960826"/>
            <a:ext cx="4316259" cy="1184447"/>
          </a:xfrm>
          <a:prstGeom prst="rect">
            <a:avLst/>
          </a:prstGeom>
          <a:noFill/>
          <a:ln>
            <a:noFill/>
          </a:ln>
        </p:spPr>
      </p:pic>
      <p:sp>
        <p:nvSpPr>
          <p:cNvPr id="215" name="Google Shape;215;g205858fce3c_0_115"/>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1"/>
                                        </p:tgtEl>
                                        <p:attrNameLst>
                                          <p:attrName>style.visibility</p:attrName>
                                        </p:attrNameLst>
                                      </p:cBhvr>
                                      <p:to>
                                        <p:strVal val="visible"/>
                                      </p:to>
                                    </p:set>
                                    <p:animEffect filter="fade" transition="in">
                                      <p:cBhvr>
                                        <p:cTn dur="1000"/>
                                        <p:tgtEl>
                                          <p:spTgt spid="2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g205858fce3c_0_103"/>
          <p:cNvSpPr txBox="1"/>
          <p:nvPr/>
        </p:nvSpPr>
        <p:spPr>
          <a:xfrm>
            <a:off x="419925" y="414500"/>
            <a:ext cx="169134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chemeClr val="dk1"/>
                </a:solidFill>
                <a:latin typeface="Montserrat"/>
                <a:ea typeface="Montserrat"/>
                <a:cs typeface="Montserrat"/>
                <a:sym typeface="Montserrat"/>
              </a:rPr>
              <a:t>Focusing </a:t>
            </a:r>
            <a:r>
              <a:rPr b="1" lang="en-US" sz="3600">
                <a:solidFill>
                  <a:schemeClr val="dk1"/>
                </a:solidFill>
                <a:latin typeface="Montserrat"/>
                <a:ea typeface="Montserrat"/>
                <a:cs typeface="Montserrat"/>
                <a:sym typeface="Montserrat"/>
              </a:rPr>
              <a:t>in on Ideas Grants</a:t>
            </a:r>
            <a:endParaRPr b="0" i="0" sz="3600" u="none" cap="none" strike="noStrike">
              <a:solidFill>
                <a:srgbClr val="000000"/>
              </a:solidFill>
              <a:latin typeface="Montserrat"/>
              <a:ea typeface="Montserrat"/>
              <a:cs typeface="Montserrat"/>
              <a:sym typeface="Montserrat"/>
            </a:endParaRPr>
          </a:p>
        </p:txBody>
      </p:sp>
      <p:sp>
        <p:nvSpPr>
          <p:cNvPr id="221" name="Google Shape;221;g205858fce3c_0_103"/>
          <p:cNvSpPr txBox="1"/>
          <p:nvPr/>
        </p:nvSpPr>
        <p:spPr>
          <a:xfrm>
            <a:off x="419925" y="2450000"/>
            <a:ext cx="17134200" cy="1062000"/>
          </a:xfrm>
          <a:prstGeom prst="rect">
            <a:avLst/>
          </a:prstGeom>
          <a:noFill/>
          <a:ln>
            <a:noFill/>
          </a:ln>
        </p:spPr>
        <p:txBody>
          <a:bodyPr anchorCtr="0" anchor="t" bIns="91425" lIns="91425" spcFirstLastPara="1" rIns="91425" wrap="square" tIns="91425">
            <a:spAutoFit/>
          </a:bodyPr>
          <a:lstStyle/>
          <a:p>
            <a:pPr indent="-349250" lvl="0" marL="457200" marR="0" rtl="0" algn="l">
              <a:lnSpc>
                <a:spcPct val="100000"/>
              </a:lnSpc>
              <a:spcBef>
                <a:spcPts val="0"/>
              </a:spcBef>
              <a:spcAft>
                <a:spcPts val="0"/>
              </a:spcAft>
              <a:buClr>
                <a:srgbClr val="202122"/>
              </a:buClr>
              <a:buSzPts val="1900"/>
              <a:buFont typeface="Montserrat"/>
              <a:buChar char="●"/>
            </a:pPr>
            <a:r>
              <a:rPr lang="en-US" sz="1900">
                <a:solidFill>
                  <a:srgbClr val="202122"/>
                </a:solidFill>
                <a:highlight>
                  <a:srgbClr val="FFFFFF"/>
                </a:highlight>
                <a:latin typeface="Montserrat"/>
                <a:ea typeface="Montserrat"/>
                <a:cs typeface="Montserrat"/>
                <a:sym typeface="Montserrat"/>
              </a:rPr>
              <a:t>chrome-extension://efaidnbmnnnibpcajpcglclefindmkaj/</a:t>
            </a:r>
            <a:r>
              <a:rPr lang="en-US" sz="1900" u="sng">
                <a:solidFill>
                  <a:schemeClr val="hlink"/>
                </a:solidFill>
                <a:highlight>
                  <a:srgbClr val="FFFFFF"/>
                </a:highlight>
                <a:latin typeface="Montserrat"/>
                <a:ea typeface="Montserrat"/>
                <a:cs typeface="Montserrat"/>
                <a:sym typeface="Montserrat"/>
                <a:hlinkClick r:id="rId3"/>
              </a:rPr>
              <a:t>https://www.nhmrc.gov.au/sites/default/files/documents/attachments/grant%20documents/2020_ideas_grants_recommended_for_funding_commencing_2021.pdf</a:t>
            </a:r>
            <a:endParaRPr sz="1900">
              <a:solidFill>
                <a:srgbClr val="202122"/>
              </a:solidFill>
              <a:highlight>
                <a:srgbClr val="FFFFFF"/>
              </a:highlight>
              <a:latin typeface="Montserrat"/>
              <a:ea typeface="Montserrat"/>
              <a:cs typeface="Montserrat"/>
              <a:sym typeface="Montserrat"/>
            </a:endParaRPr>
          </a:p>
          <a:p>
            <a:pPr indent="0" lvl="0" marL="457200" marR="0" rtl="0" algn="l">
              <a:lnSpc>
                <a:spcPct val="100000"/>
              </a:lnSpc>
              <a:spcBef>
                <a:spcPts val="0"/>
              </a:spcBef>
              <a:spcAft>
                <a:spcPts val="0"/>
              </a:spcAft>
              <a:buNone/>
            </a:pPr>
            <a:r>
              <a:t/>
            </a:r>
            <a:endParaRPr sz="1900">
              <a:solidFill>
                <a:srgbClr val="202122"/>
              </a:solidFill>
              <a:highlight>
                <a:srgbClr val="FFFFFF"/>
              </a:highlight>
              <a:latin typeface="Montserrat"/>
              <a:ea typeface="Montserrat"/>
              <a:cs typeface="Montserrat"/>
              <a:sym typeface="Montserrat"/>
            </a:endParaRPr>
          </a:p>
        </p:txBody>
      </p:sp>
      <p:pic>
        <p:nvPicPr>
          <p:cNvPr id="222" name="Google Shape;222;g205858fce3c_0_103"/>
          <p:cNvPicPr preferRelativeResize="0"/>
          <p:nvPr/>
        </p:nvPicPr>
        <p:blipFill rotWithShape="1">
          <a:blip r:embed="rId4">
            <a:alphaModFix/>
          </a:blip>
          <a:srcRect b="0" l="0" r="0" t="0"/>
          <a:stretch/>
        </p:blipFill>
        <p:spPr>
          <a:xfrm>
            <a:off x="357133" y="8960826"/>
            <a:ext cx="2338077" cy="984915"/>
          </a:xfrm>
          <a:prstGeom prst="rect">
            <a:avLst/>
          </a:prstGeom>
          <a:noFill/>
          <a:ln>
            <a:noFill/>
          </a:ln>
        </p:spPr>
      </p:pic>
      <p:pic>
        <p:nvPicPr>
          <p:cNvPr id="223" name="Google Shape;223;g205858fce3c_0_103"/>
          <p:cNvPicPr preferRelativeResize="0"/>
          <p:nvPr/>
        </p:nvPicPr>
        <p:blipFill rotWithShape="1">
          <a:blip r:embed="rId5">
            <a:alphaModFix/>
          </a:blip>
          <a:srcRect b="0" l="0" r="0" t="0"/>
          <a:stretch/>
        </p:blipFill>
        <p:spPr>
          <a:xfrm>
            <a:off x="14860273" y="9035663"/>
            <a:ext cx="3199127" cy="1015723"/>
          </a:xfrm>
          <a:prstGeom prst="rect">
            <a:avLst/>
          </a:prstGeom>
          <a:noFill/>
          <a:ln>
            <a:noFill/>
          </a:ln>
        </p:spPr>
      </p:pic>
      <p:pic>
        <p:nvPicPr>
          <p:cNvPr id="224" name="Google Shape;224;g205858fce3c_0_103"/>
          <p:cNvPicPr preferRelativeResize="0"/>
          <p:nvPr/>
        </p:nvPicPr>
        <p:blipFill rotWithShape="1">
          <a:blip r:embed="rId6">
            <a:alphaModFix/>
          </a:blip>
          <a:srcRect b="0" l="3855" r="0" t="12056"/>
          <a:stretch/>
        </p:blipFill>
        <p:spPr>
          <a:xfrm>
            <a:off x="10443992" y="8960826"/>
            <a:ext cx="4316259" cy="1184447"/>
          </a:xfrm>
          <a:prstGeom prst="rect">
            <a:avLst/>
          </a:prstGeom>
          <a:noFill/>
          <a:ln>
            <a:noFill/>
          </a:ln>
        </p:spPr>
      </p:pic>
      <p:sp>
        <p:nvSpPr>
          <p:cNvPr id="225" name="Google Shape;225;g205858fce3c_0_103"/>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g205858fce3c_0_138"/>
          <p:cNvSpPr txBox="1"/>
          <p:nvPr/>
        </p:nvSpPr>
        <p:spPr>
          <a:xfrm>
            <a:off x="419925" y="414500"/>
            <a:ext cx="169134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chemeClr val="dk1"/>
                </a:solidFill>
                <a:latin typeface="Montserrat"/>
                <a:ea typeface="Montserrat"/>
                <a:cs typeface="Montserrat"/>
                <a:sym typeface="Montserrat"/>
              </a:rPr>
              <a:t>MedTech Actuator?</a:t>
            </a:r>
            <a:endParaRPr b="0" i="0" sz="3600" u="none" cap="none" strike="noStrike">
              <a:solidFill>
                <a:srgbClr val="000000"/>
              </a:solidFill>
              <a:latin typeface="Montserrat"/>
              <a:ea typeface="Montserrat"/>
              <a:cs typeface="Montserrat"/>
              <a:sym typeface="Montserrat"/>
            </a:endParaRPr>
          </a:p>
        </p:txBody>
      </p:sp>
      <p:pic>
        <p:nvPicPr>
          <p:cNvPr id="231" name="Google Shape;231;g205858fce3c_0_138"/>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32" name="Google Shape;232;g205858fce3c_0_138"/>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33" name="Google Shape;233;g205858fce3c_0_138"/>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34" name="Google Shape;234;g205858fce3c_0_138"/>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pic>
        <p:nvPicPr>
          <p:cNvPr id="235" name="Google Shape;235;g205858fce3c_0_138"/>
          <p:cNvPicPr preferRelativeResize="0"/>
          <p:nvPr/>
        </p:nvPicPr>
        <p:blipFill>
          <a:blip r:embed="rId6">
            <a:alphaModFix/>
          </a:blip>
          <a:stretch>
            <a:fillRect/>
          </a:stretch>
        </p:blipFill>
        <p:spPr>
          <a:xfrm>
            <a:off x="8407900" y="2788325"/>
            <a:ext cx="9273400" cy="3418649"/>
          </a:xfrm>
          <a:prstGeom prst="rect">
            <a:avLst/>
          </a:prstGeom>
          <a:noFill/>
          <a:ln>
            <a:noFill/>
          </a:ln>
        </p:spPr>
      </p:pic>
      <p:sp>
        <p:nvSpPr>
          <p:cNvPr id="236" name="Google Shape;236;g205858fce3c_0_138"/>
          <p:cNvSpPr txBox="1"/>
          <p:nvPr/>
        </p:nvSpPr>
        <p:spPr>
          <a:xfrm>
            <a:off x="419925" y="2450000"/>
            <a:ext cx="7701900" cy="2401200"/>
          </a:xfrm>
          <a:prstGeom prst="rect">
            <a:avLst/>
          </a:prstGeom>
          <a:noFill/>
          <a:ln>
            <a:noFill/>
          </a:ln>
        </p:spPr>
        <p:txBody>
          <a:bodyPr anchorCtr="0" anchor="t" bIns="91425" lIns="91425" spcFirstLastPara="1" rIns="91425" wrap="square" tIns="91425">
            <a:spAutoFit/>
          </a:bodyPr>
          <a:lstStyle/>
          <a:p>
            <a:pPr indent="-381000" lvl="0" marL="457200" marR="0" rtl="0" algn="l">
              <a:lnSpc>
                <a:spcPct val="100000"/>
              </a:lnSpc>
              <a:spcBef>
                <a:spcPts val="0"/>
              </a:spcBef>
              <a:spcAft>
                <a:spcPts val="0"/>
              </a:spcAft>
              <a:buSzPts val="2400"/>
              <a:buFont typeface="Montserrat"/>
              <a:buChar char="●"/>
            </a:pPr>
            <a:r>
              <a:rPr lang="en-US" sz="2400">
                <a:latin typeface="Montserrat"/>
                <a:ea typeface="Montserrat"/>
                <a:cs typeface="Montserrat"/>
                <a:sym typeface="Montserrat"/>
              </a:rPr>
              <a:t>MedTech Actuator is Australia’s </a:t>
            </a:r>
            <a:r>
              <a:rPr lang="en-US" sz="2400">
                <a:latin typeface="Montserrat"/>
                <a:ea typeface="Montserrat"/>
                <a:cs typeface="Montserrat"/>
                <a:sym typeface="Montserrat"/>
              </a:rPr>
              <a:t>premier</a:t>
            </a:r>
            <a:r>
              <a:rPr lang="en-US" sz="2400">
                <a:latin typeface="Montserrat"/>
                <a:ea typeface="Montserrat"/>
                <a:cs typeface="Montserrat"/>
                <a:sym typeface="Montserrat"/>
              </a:rPr>
              <a:t> medical technology commercialisation initiative</a:t>
            </a:r>
            <a:br>
              <a:rPr lang="en-US" sz="2400">
                <a:latin typeface="Montserrat"/>
                <a:ea typeface="Montserrat"/>
                <a:cs typeface="Montserrat"/>
                <a:sym typeface="Montserrat"/>
              </a:rPr>
            </a:br>
            <a:endParaRPr sz="2400">
              <a:latin typeface="Montserrat"/>
              <a:ea typeface="Montserrat"/>
              <a:cs typeface="Montserrat"/>
              <a:sym typeface="Montserrat"/>
            </a:endParaRPr>
          </a:p>
          <a:p>
            <a:pPr indent="-381000" lvl="0" marL="457200" marR="0" rtl="0" algn="l">
              <a:lnSpc>
                <a:spcPct val="100000"/>
              </a:lnSpc>
              <a:spcBef>
                <a:spcPts val="0"/>
              </a:spcBef>
              <a:spcAft>
                <a:spcPts val="0"/>
              </a:spcAft>
              <a:buSzPts val="2400"/>
              <a:buFont typeface="Montserrat"/>
              <a:buChar char="●"/>
            </a:pPr>
            <a:r>
              <a:rPr lang="en-US" sz="2400">
                <a:latin typeface="Montserrat"/>
                <a:ea typeface="Montserrat"/>
                <a:cs typeface="Montserrat"/>
                <a:sym typeface="Montserrat"/>
              </a:rPr>
              <a:t>MedTech startups accelerate from Seed stage to Series A in 15 months?</a:t>
            </a:r>
            <a:endParaRPr sz="2400">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g205858fce3c_0_150"/>
          <p:cNvSpPr txBox="1"/>
          <p:nvPr/>
        </p:nvSpPr>
        <p:spPr>
          <a:xfrm>
            <a:off x="419925" y="414500"/>
            <a:ext cx="169134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chemeClr val="dk1"/>
                </a:solidFill>
                <a:latin typeface="Montserrat"/>
                <a:ea typeface="Montserrat"/>
                <a:cs typeface="Montserrat"/>
                <a:sym typeface="Montserrat"/>
              </a:rPr>
              <a:t>MedTech Actuator?</a:t>
            </a:r>
            <a:endParaRPr b="0" i="0" sz="3600" u="none" cap="none" strike="noStrike">
              <a:solidFill>
                <a:srgbClr val="000000"/>
              </a:solidFill>
              <a:latin typeface="Montserrat"/>
              <a:ea typeface="Montserrat"/>
              <a:cs typeface="Montserrat"/>
              <a:sym typeface="Montserrat"/>
            </a:endParaRPr>
          </a:p>
        </p:txBody>
      </p:sp>
      <p:pic>
        <p:nvPicPr>
          <p:cNvPr id="242" name="Google Shape;242;g205858fce3c_0_150"/>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43" name="Google Shape;243;g205858fce3c_0_150"/>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44" name="Google Shape;244;g205858fce3c_0_150"/>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45" name="Google Shape;245;g205858fce3c_0_150"/>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
        <p:nvSpPr>
          <p:cNvPr id="246" name="Google Shape;246;g205858fce3c_0_150"/>
          <p:cNvSpPr txBox="1"/>
          <p:nvPr/>
        </p:nvSpPr>
        <p:spPr>
          <a:xfrm>
            <a:off x="419925" y="2450000"/>
            <a:ext cx="7701900" cy="2770500"/>
          </a:xfrm>
          <a:prstGeom prst="rect">
            <a:avLst/>
          </a:prstGeom>
          <a:noFill/>
          <a:ln>
            <a:noFill/>
          </a:ln>
        </p:spPr>
        <p:txBody>
          <a:bodyPr anchorCtr="0" anchor="t" bIns="91425" lIns="91425" spcFirstLastPara="1" rIns="91425" wrap="square" tIns="91425">
            <a:spAutoFit/>
          </a:bodyPr>
          <a:lstStyle/>
          <a:p>
            <a:pPr indent="-381000" lvl="0" marL="457200" marR="0" rtl="0" algn="l">
              <a:lnSpc>
                <a:spcPct val="100000"/>
              </a:lnSpc>
              <a:spcBef>
                <a:spcPts val="0"/>
              </a:spcBef>
              <a:spcAft>
                <a:spcPts val="0"/>
              </a:spcAft>
              <a:buSzPts val="2400"/>
              <a:buFont typeface="Montserrat"/>
              <a:buChar char="●"/>
            </a:pPr>
            <a:r>
              <a:rPr lang="en-US" sz="2400">
                <a:latin typeface="Montserrat"/>
                <a:ea typeface="Montserrat"/>
                <a:cs typeface="Montserrat"/>
                <a:sym typeface="Montserrat"/>
              </a:rPr>
              <a:t>MedTech Actuator is Australia’s premier medical technology commercialisation initiative</a:t>
            </a:r>
            <a:br>
              <a:rPr lang="en-US" sz="2400">
                <a:latin typeface="Montserrat"/>
                <a:ea typeface="Montserrat"/>
                <a:cs typeface="Montserrat"/>
                <a:sym typeface="Montserrat"/>
              </a:rPr>
            </a:br>
            <a:endParaRPr sz="2400">
              <a:latin typeface="Montserrat"/>
              <a:ea typeface="Montserrat"/>
              <a:cs typeface="Montserrat"/>
              <a:sym typeface="Montserrat"/>
            </a:endParaRPr>
          </a:p>
          <a:p>
            <a:pPr indent="-381000" lvl="0" marL="457200" marR="0" rtl="0" algn="l">
              <a:lnSpc>
                <a:spcPct val="100000"/>
              </a:lnSpc>
              <a:spcBef>
                <a:spcPts val="0"/>
              </a:spcBef>
              <a:spcAft>
                <a:spcPts val="0"/>
              </a:spcAft>
              <a:buSzPts val="2400"/>
              <a:buFont typeface="Montserrat"/>
              <a:buChar char="●"/>
            </a:pPr>
            <a:r>
              <a:rPr lang="en-US" sz="2400">
                <a:latin typeface="Montserrat"/>
                <a:ea typeface="Montserrat"/>
                <a:cs typeface="Montserrat"/>
                <a:sym typeface="Montserrat"/>
              </a:rPr>
              <a:t>MedTech Acccelerator: MedTech startups accelerate from Seed stage to Series A in 15 months?</a:t>
            </a:r>
            <a:endParaRPr sz="2400">
              <a:latin typeface="Montserrat"/>
              <a:ea typeface="Montserrat"/>
              <a:cs typeface="Montserrat"/>
              <a:sym typeface="Montserrat"/>
            </a:endParaRPr>
          </a:p>
        </p:txBody>
      </p:sp>
      <p:pic>
        <p:nvPicPr>
          <p:cNvPr id="247" name="Google Shape;247;g205858fce3c_0_150"/>
          <p:cNvPicPr preferRelativeResize="0"/>
          <p:nvPr/>
        </p:nvPicPr>
        <p:blipFill>
          <a:blip r:embed="rId6">
            <a:alphaModFix/>
          </a:blip>
          <a:stretch>
            <a:fillRect/>
          </a:stretch>
        </p:blipFill>
        <p:spPr>
          <a:xfrm>
            <a:off x="8456531" y="2348550"/>
            <a:ext cx="9027067" cy="54171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g205858fce3c_0_161"/>
          <p:cNvSpPr txBox="1"/>
          <p:nvPr/>
        </p:nvSpPr>
        <p:spPr>
          <a:xfrm>
            <a:off x="419925" y="414500"/>
            <a:ext cx="169134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chemeClr val="dk1"/>
                </a:solidFill>
                <a:latin typeface="Montserrat"/>
                <a:ea typeface="Montserrat"/>
                <a:cs typeface="Montserrat"/>
                <a:sym typeface="Montserrat"/>
              </a:rPr>
              <a:t>How long does research take to become translated?</a:t>
            </a:r>
            <a:endParaRPr b="0" i="0" sz="3600" u="none" cap="none" strike="noStrike">
              <a:solidFill>
                <a:srgbClr val="000000"/>
              </a:solidFill>
              <a:latin typeface="Montserrat"/>
              <a:ea typeface="Montserrat"/>
              <a:cs typeface="Montserrat"/>
              <a:sym typeface="Montserrat"/>
            </a:endParaRPr>
          </a:p>
        </p:txBody>
      </p:sp>
      <p:pic>
        <p:nvPicPr>
          <p:cNvPr id="253" name="Google Shape;253;g205858fce3c_0_161"/>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54" name="Google Shape;254;g205858fce3c_0_161"/>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55" name="Google Shape;255;g205858fce3c_0_161"/>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56" name="Google Shape;256;g205858fce3c_0_161"/>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pic>
        <p:nvPicPr>
          <p:cNvPr id="257" name="Google Shape;257;g205858fce3c_0_161"/>
          <p:cNvPicPr preferRelativeResize="0"/>
          <p:nvPr/>
        </p:nvPicPr>
        <p:blipFill>
          <a:blip r:embed="rId6">
            <a:alphaModFix/>
          </a:blip>
          <a:stretch>
            <a:fillRect/>
          </a:stretch>
        </p:blipFill>
        <p:spPr>
          <a:xfrm>
            <a:off x="4035750" y="1229725"/>
            <a:ext cx="10359575" cy="4167974"/>
          </a:xfrm>
          <a:prstGeom prst="rect">
            <a:avLst/>
          </a:prstGeom>
          <a:noFill/>
          <a:ln>
            <a:noFill/>
          </a:ln>
        </p:spPr>
      </p:pic>
      <p:pic>
        <p:nvPicPr>
          <p:cNvPr id="258" name="Google Shape;258;g205858fce3c_0_161"/>
          <p:cNvPicPr preferRelativeResize="0"/>
          <p:nvPr/>
        </p:nvPicPr>
        <p:blipFill>
          <a:blip r:embed="rId7">
            <a:alphaModFix/>
          </a:blip>
          <a:stretch>
            <a:fillRect/>
          </a:stretch>
        </p:blipFill>
        <p:spPr>
          <a:xfrm>
            <a:off x="5688225" y="5960976"/>
            <a:ext cx="8546775" cy="24448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g205858fce3c_0_178"/>
          <p:cNvSpPr txBox="1"/>
          <p:nvPr/>
        </p:nvSpPr>
        <p:spPr>
          <a:xfrm>
            <a:off x="419925" y="414500"/>
            <a:ext cx="169134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chemeClr val="dk1"/>
                </a:solidFill>
                <a:latin typeface="Montserrat"/>
                <a:ea typeface="Montserrat"/>
                <a:cs typeface="Montserrat"/>
                <a:sym typeface="Montserrat"/>
              </a:rPr>
              <a:t>Startmate?</a:t>
            </a:r>
            <a:endParaRPr b="0" i="0" sz="3600" u="none" cap="none" strike="noStrike">
              <a:solidFill>
                <a:srgbClr val="000000"/>
              </a:solidFill>
              <a:latin typeface="Montserrat"/>
              <a:ea typeface="Montserrat"/>
              <a:cs typeface="Montserrat"/>
              <a:sym typeface="Montserrat"/>
            </a:endParaRPr>
          </a:p>
        </p:txBody>
      </p:sp>
      <p:pic>
        <p:nvPicPr>
          <p:cNvPr id="264" name="Google Shape;264;g205858fce3c_0_178"/>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65" name="Google Shape;265;g205858fce3c_0_178"/>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66" name="Google Shape;266;g205858fce3c_0_178"/>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67" name="Google Shape;267;g205858fce3c_0_178"/>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pic>
        <p:nvPicPr>
          <p:cNvPr id="268" name="Google Shape;268;g205858fce3c_0_178"/>
          <p:cNvPicPr preferRelativeResize="0"/>
          <p:nvPr/>
        </p:nvPicPr>
        <p:blipFill>
          <a:blip r:embed="rId6">
            <a:alphaModFix/>
          </a:blip>
          <a:stretch>
            <a:fillRect/>
          </a:stretch>
        </p:blipFill>
        <p:spPr>
          <a:xfrm>
            <a:off x="8004350" y="1396400"/>
            <a:ext cx="9286875" cy="6534150"/>
          </a:xfrm>
          <a:prstGeom prst="rect">
            <a:avLst/>
          </a:prstGeom>
          <a:noFill/>
          <a:ln>
            <a:noFill/>
          </a:ln>
        </p:spPr>
      </p:pic>
      <p:sp>
        <p:nvSpPr>
          <p:cNvPr id="269" name="Google Shape;269;g205858fce3c_0_178"/>
          <p:cNvSpPr txBox="1"/>
          <p:nvPr/>
        </p:nvSpPr>
        <p:spPr>
          <a:xfrm>
            <a:off x="419925" y="2450000"/>
            <a:ext cx="7701900" cy="3140100"/>
          </a:xfrm>
          <a:prstGeom prst="rect">
            <a:avLst/>
          </a:prstGeom>
          <a:noFill/>
          <a:ln>
            <a:noFill/>
          </a:ln>
        </p:spPr>
        <p:txBody>
          <a:bodyPr anchorCtr="0" anchor="t" bIns="91425" lIns="91425" spcFirstLastPara="1" rIns="91425" wrap="square" tIns="91425">
            <a:spAutoFit/>
          </a:bodyPr>
          <a:lstStyle/>
          <a:p>
            <a:pPr indent="-381000" lvl="0" marL="457200" marR="0" rtl="0" algn="l">
              <a:lnSpc>
                <a:spcPct val="100000"/>
              </a:lnSpc>
              <a:spcBef>
                <a:spcPts val="0"/>
              </a:spcBef>
              <a:spcAft>
                <a:spcPts val="0"/>
              </a:spcAft>
              <a:buSzPts val="2400"/>
              <a:buFont typeface="Montserrat"/>
              <a:buChar char="●"/>
            </a:pPr>
            <a:r>
              <a:rPr lang="en-US" sz="2400">
                <a:latin typeface="Montserrat"/>
                <a:ea typeface="Montserrat"/>
                <a:cs typeface="Montserrat"/>
                <a:sym typeface="Montserrat"/>
              </a:rPr>
              <a:t>Fund for startups more broadly and is not specific to medical technology (variety of interests)</a:t>
            </a:r>
            <a:endParaRPr sz="2400">
              <a:latin typeface="Montserrat"/>
              <a:ea typeface="Montserrat"/>
              <a:cs typeface="Montserrat"/>
              <a:sym typeface="Montserrat"/>
            </a:endParaRPr>
          </a:p>
          <a:p>
            <a:pPr indent="-381000" lvl="0" marL="457200" marR="0" rtl="0" algn="l">
              <a:lnSpc>
                <a:spcPct val="100000"/>
              </a:lnSpc>
              <a:spcBef>
                <a:spcPts val="0"/>
              </a:spcBef>
              <a:spcAft>
                <a:spcPts val="0"/>
              </a:spcAft>
              <a:buSzPts val="2400"/>
              <a:buFont typeface="Montserrat"/>
              <a:buChar char="●"/>
            </a:pPr>
            <a:r>
              <a:rPr lang="en-US" sz="2400">
                <a:latin typeface="Montserrat"/>
                <a:ea typeface="Montserrat"/>
                <a:cs typeface="Montserrat"/>
                <a:sym typeface="Montserrat"/>
              </a:rPr>
              <a:t>Startmate </a:t>
            </a:r>
            <a:r>
              <a:rPr lang="en-US" sz="2400">
                <a:solidFill>
                  <a:schemeClr val="dk1"/>
                </a:solidFill>
                <a:highlight>
                  <a:srgbClr val="FFFFFF"/>
                </a:highlight>
                <a:latin typeface="Montserrat"/>
                <a:ea typeface="Montserrat"/>
                <a:cs typeface="Montserrat"/>
                <a:sym typeface="Montserrat"/>
              </a:rPr>
              <a:t>have had founders with little more than an idea go on to raise a seed round, teams that have raised a Series A round mid-program and follow up with a Series B round 12 months later</a:t>
            </a:r>
            <a:endParaRPr sz="2400">
              <a:latin typeface="Montserrat"/>
              <a:ea typeface="Montserrat"/>
              <a:cs typeface="Montserrat"/>
              <a:sym typeface="Montserra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g20537887b9a_0_0"/>
          <p:cNvSpPr txBox="1"/>
          <p:nvPr/>
        </p:nvSpPr>
        <p:spPr>
          <a:xfrm>
            <a:off x="419925" y="414500"/>
            <a:ext cx="169134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chemeClr val="dk1"/>
                </a:solidFill>
                <a:latin typeface="Montserrat"/>
                <a:ea typeface="Montserrat"/>
                <a:cs typeface="Montserrat"/>
                <a:sym typeface="Montserrat"/>
              </a:rPr>
              <a:t>Biomedical Translation Fund</a:t>
            </a:r>
            <a:endParaRPr b="0" i="0" sz="3600" u="none" cap="none" strike="noStrike">
              <a:solidFill>
                <a:srgbClr val="000000"/>
              </a:solidFill>
              <a:latin typeface="Montserrat"/>
              <a:ea typeface="Montserrat"/>
              <a:cs typeface="Montserrat"/>
              <a:sym typeface="Montserrat"/>
            </a:endParaRPr>
          </a:p>
        </p:txBody>
      </p:sp>
      <p:pic>
        <p:nvPicPr>
          <p:cNvPr id="275" name="Google Shape;275;g20537887b9a_0_0"/>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76" name="Google Shape;276;g20537887b9a_0_0"/>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77" name="Google Shape;277;g20537887b9a_0_0"/>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78" name="Google Shape;278;g20537887b9a_0_0"/>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
        <p:nvSpPr>
          <p:cNvPr id="279" name="Google Shape;279;g20537887b9a_0_0"/>
          <p:cNvSpPr txBox="1"/>
          <p:nvPr/>
        </p:nvSpPr>
        <p:spPr>
          <a:xfrm>
            <a:off x="419925" y="2450000"/>
            <a:ext cx="9230700" cy="4248300"/>
          </a:xfrm>
          <a:prstGeom prst="rect">
            <a:avLst/>
          </a:prstGeom>
          <a:noFill/>
          <a:ln>
            <a:noFill/>
          </a:ln>
        </p:spPr>
        <p:txBody>
          <a:bodyPr anchorCtr="0" anchor="t" bIns="91425" lIns="91425" spcFirstLastPara="1" rIns="91425" wrap="square" tIns="91425">
            <a:spAutoFit/>
          </a:bodyPr>
          <a:lstStyle/>
          <a:p>
            <a:pPr indent="-381000" lvl="0" marL="457200" marR="0" rtl="0" algn="l">
              <a:lnSpc>
                <a:spcPct val="100000"/>
              </a:lnSpc>
              <a:spcBef>
                <a:spcPts val="0"/>
              </a:spcBef>
              <a:spcAft>
                <a:spcPts val="0"/>
              </a:spcAft>
              <a:buSzPts val="2400"/>
              <a:buFont typeface="Montserrat"/>
              <a:buChar char="●"/>
            </a:pPr>
            <a:r>
              <a:rPr lang="en-US" sz="2400">
                <a:solidFill>
                  <a:srgbClr val="333333"/>
                </a:solidFill>
                <a:highlight>
                  <a:srgbClr val="FFFFFF"/>
                </a:highlight>
                <a:latin typeface="Montserrat"/>
                <a:ea typeface="Montserrat"/>
                <a:cs typeface="Montserrat"/>
                <a:sym typeface="Montserrat"/>
              </a:rPr>
              <a:t>The Biomedical Translation Fund (BTF) provides companies with venture capital through licensed private sector fund managers</a:t>
            </a:r>
            <a:endParaRPr sz="2400">
              <a:solidFill>
                <a:srgbClr val="333333"/>
              </a:solidFill>
              <a:highlight>
                <a:srgbClr val="FFFFFF"/>
              </a:highlight>
              <a:latin typeface="Montserrat"/>
              <a:ea typeface="Montserrat"/>
              <a:cs typeface="Montserrat"/>
              <a:sym typeface="Montserrat"/>
            </a:endParaRPr>
          </a:p>
          <a:p>
            <a:pPr indent="0" lvl="0" marL="457200" marR="0" rtl="0" algn="l">
              <a:lnSpc>
                <a:spcPct val="100000"/>
              </a:lnSpc>
              <a:spcBef>
                <a:spcPts val="0"/>
              </a:spcBef>
              <a:spcAft>
                <a:spcPts val="0"/>
              </a:spcAft>
              <a:buNone/>
            </a:pPr>
            <a:r>
              <a:t/>
            </a:r>
            <a:endParaRPr sz="2400">
              <a:solidFill>
                <a:srgbClr val="333333"/>
              </a:solidFill>
              <a:highlight>
                <a:srgbClr val="FFFFFF"/>
              </a:highlight>
              <a:latin typeface="Montserrat"/>
              <a:ea typeface="Montserrat"/>
              <a:cs typeface="Montserrat"/>
              <a:sym typeface="Montserrat"/>
            </a:endParaRPr>
          </a:p>
          <a:p>
            <a:pPr indent="0" lvl="0" marL="0" rtl="0" algn="l">
              <a:lnSpc>
                <a:spcPct val="100000"/>
              </a:lnSpc>
              <a:spcBef>
                <a:spcPts val="0"/>
              </a:spcBef>
              <a:spcAft>
                <a:spcPts val="0"/>
              </a:spcAft>
              <a:buNone/>
            </a:pPr>
            <a:r>
              <a:rPr lang="en-US" sz="2400">
                <a:solidFill>
                  <a:srgbClr val="333333"/>
                </a:solidFill>
                <a:highlight>
                  <a:srgbClr val="FFFFFF"/>
                </a:highlight>
                <a:latin typeface="Montserrat"/>
                <a:ea typeface="Montserrat"/>
                <a:cs typeface="Montserrat"/>
                <a:sym typeface="Montserrat"/>
              </a:rPr>
              <a:t>The BTF Program policy objectives are to:</a:t>
            </a:r>
            <a:endParaRPr sz="2400">
              <a:solidFill>
                <a:srgbClr val="333333"/>
              </a:solidFill>
              <a:highlight>
                <a:srgbClr val="FFFFFF"/>
              </a:highlight>
              <a:latin typeface="Montserrat"/>
              <a:ea typeface="Montserrat"/>
              <a:cs typeface="Montserrat"/>
              <a:sym typeface="Montserrat"/>
            </a:endParaRPr>
          </a:p>
          <a:p>
            <a:pPr indent="-381000" lvl="0" marL="457200" rtl="0" algn="l">
              <a:lnSpc>
                <a:spcPct val="100000"/>
              </a:lnSpc>
              <a:spcBef>
                <a:spcPts val="0"/>
              </a:spcBef>
              <a:spcAft>
                <a:spcPts val="0"/>
              </a:spcAft>
              <a:buClr>
                <a:srgbClr val="333333"/>
              </a:buClr>
              <a:buSzPts val="2400"/>
              <a:buFont typeface="Montserrat"/>
              <a:buChar char="●"/>
            </a:pPr>
            <a:r>
              <a:rPr lang="en-US" sz="2400">
                <a:solidFill>
                  <a:srgbClr val="333333"/>
                </a:solidFill>
                <a:highlight>
                  <a:srgbClr val="FFFFFF"/>
                </a:highlight>
                <a:latin typeface="Montserrat"/>
                <a:ea typeface="Montserrat"/>
                <a:cs typeface="Montserrat"/>
                <a:sym typeface="Montserrat"/>
              </a:rPr>
              <a:t>Invest in promising biomedical discoveries and assist in their commercialisation</a:t>
            </a:r>
            <a:endParaRPr sz="2400">
              <a:solidFill>
                <a:srgbClr val="333333"/>
              </a:solidFill>
              <a:highlight>
                <a:srgbClr val="FFFFFF"/>
              </a:highlight>
              <a:latin typeface="Montserrat"/>
              <a:ea typeface="Montserrat"/>
              <a:cs typeface="Montserrat"/>
              <a:sym typeface="Montserrat"/>
            </a:endParaRPr>
          </a:p>
          <a:p>
            <a:pPr indent="-381000" lvl="0" marL="457200" rtl="0" algn="l">
              <a:lnSpc>
                <a:spcPct val="100000"/>
              </a:lnSpc>
              <a:spcBef>
                <a:spcPts val="0"/>
              </a:spcBef>
              <a:spcAft>
                <a:spcPts val="0"/>
              </a:spcAft>
              <a:buClr>
                <a:srgbClr val="333333"/>
              </a:buClr>
              <a:buSzPts val="2400"/>
              <a:buFont typeface="Montserrat"/>
              <a:buChar char="●"/>
            </a:pPr>
            <a:r>
              <a:rPr lang="en-US" sz="2400">
                <a:solidFill>
                  <a:srgbClr val="333333"/>
                </a:solidFill>
                <a:highlight>
                  <a:srgbClr val="FFFFFF"/>
                </a:highlight>
                <a:latin typeface="Montserrat"/>
                <a:ea typeface="Montserrat"/>
                <a:cs typeface="Montserrat"/>
                <a:sym typeface="Montserrat"/>
              </a:rPr>
              <a:t>Encourage the development of companies commercialising biomedical discoveries by addressing capital and management constraints</a:t>
            </a:r>
            <a:endParaRPr sz="2400">
              <a:solidFill>
                <a:srgbClr val="333333"/>
              </a:solidFill>
              <a:highlight>
                <a:srgbClr val="FFFFFF"/>
              </a:highlight>
              <a:latin typeface="Montserrat"/>
              <a:ea typeface="Montserrat"/>
              <a:cs typeface="Montserrat"/>
              <a:sym typeface="Montserrat"/>
            </a:endParaRPr>
          </a:p>
          <a:p>
            <a:pPr indent="0" lvl="0" marL="457200" marR="0" rtl="0" algn="l">
              <a:lnSpc>
                <a:spcPct val="100000"/>
              </a:lnSpc>
              <a:spcBef>
                <a:spcPts val="0"/>
              </a:spcBef>
              <a:spcAft>
                <a:spcPts val="0"/>
              </a:spcAft>
              <a:buNone/>
            </a:pPr>
            <a:r>
              <a:t/>
            </a:r>
            <a:endParaRPr sz="2400">
              <a:solidFill>
                <a:srgbClr val="333333"/>
              </a:solidFill>
              <a:highlight>
                <a:srgbClr val="FFFFFF"/>
              </a:highlight>
              <a:latin typeface="Montserrat"/>
              <a:ea typeface="Montserrat"/>
              <a:cs typeface="Montserrat"/>
              <a:sym typeface="Montserrat"/>
            </a:endParaRPr>
          </a:p>
        </p:txBody>
      </p:sp>
      <p:pic>
        <p:nvPicPr>
          <p:cNvPr id="280" name="Google Shape;280;g20537887b9a_0_0"/>
          <p:cNvPicPr preferRelativeResize="0"/>
          <p:nvPr/>
        </p:nvPicPr>
        <p:blipFill rotWithShape="1">
          <a:blip r:embed="rId6">
            <a:alphaModFix/>
          </a:blip>
          <a:srcRect b="34794" l="18603" r="19755" t="9364"/>
          <a:stretch/>
        </p:blipFill>
        <p:spPr>
          <a:xfrm>
            <a:off x="9650625" y="2450000"/>
            <a:ext cx="7951099" cy="405187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g205858fce3c_0_110"/>
          <p:cNvSpPr txBox="1"/>
          <p:nvPr/>
        </p:nvSpPr>
        <p:spPr>
          <a:xfrm>
            <a:off x="419925" y="414500"/>
            <a:ext cx="169134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chemeClr val="dk1"/>
                </a:solidFill>
                <a:latin typeface="Montserrat"/>
                <a:ea typeface="Montserrat"/>
                <a:cs typeface="Montserrat"/>
                <a:sym typeface="Montserrat"/>
              </a:rPr>
              <a:t>Take away message </a:t>
            </a:r>
            <a:endParaRPr b="0" i="0" sz="3600" u="none" cap="none" strike="noStrike">
              <a:solidFill>
                <a:srgbClr val="000000"/>
              </a:solidFill>
              <a:latin typeface="Montserrat"/>
              <a:ea typeface="Montserrat"/>
              <a:cs typeface="Montserrat"/>
              <a:sym typeface="Montserrat"/>
            </a:endParaRPr>
          </a:p>
        </p:txBody>
      </p:sp>
      <p:pic>
        <p:nvPicPr>
          <p:cNvPr descr="Science is more expensive than you’d think! Who puts all the money behind those papers published and discoveries made? &#10; &#10;Subscribe to TestTube Plus! ►►►►http://bit.ly/1RnIOA1 &#10;Sign Up For The TestTube Newsletter Here  ►►►► http://bit.ly/1myXbFG &#10;What Could NASA Do With Double The Budget?  ►►►►http://bit.ly/1Oo7Usl &#10; &#10;Read More: &#10;Who Picks Up the Tab for Science? &#10;http://www.bu.edu/research/articles/funding-for-scientific-research/ &#10;“Seen from a longer perspective, federal spending on R&amp;D as a share of the gross domestic product has been in a long, slow slide from the 1970s, when it peaked above 2 percent. The AAAS puts the fiscal year 2014 figure at 0.78 percent.&quot; &#10; &#10;UNESCO Science Report &#10;http://en.unesco.org/node/252168 &#10;“The UNESCO Science Report: towards 2030 provides more country-level information than ever before. The trends and developments in science, technology and innovation policy and governance between 2009 and mid-2015 described here provide essential baseline information on the concerns and priorities of countries that should orient the implementation and drive the assessment of the 2030 Agenda for Sustainable Development in the years to come.” &#10; &#10;NIH Funding Success Rates &#10;https://report.nih.gov/success_rates/ &#10; &#10;____________________ &#10; &#10;DNews is dedicated to satisfying your curiosity and to bringing you mind-bending stories &amp; perspectives you won't find anywhere else! New videos twice daily.  &#10; &#10;Watch More DNews on TestTube http://testtube.com/dnews &#10; &#10;Subscribe now! http://www.youtube.com/subscription_center?add_user=dnewschannel &#10; &#10;DNews on Twitter http://twitter.com/dnews &#10; &#10;Trace Dominguez on Twitter https://twitter.com/tracedominguez &#10; &#10;Lissette Padilla on Twitter https://twitter.com/lizzette &#10; &#10;DNews on Facebook https://facebook.com/DiscoveryNews &#10; &#10;DNews on Google+ http://gplus.to/dnews &#10; &#10;Discovery News http://discoverynews.com &#10; &#10;Download the TestTube App: http://testu.be/1ndmmMq &#10; &#10;Sign Up For The TestTube Mailing List: http://dne.ws/1McUJdm" id="286" name="Google Shape;286;g205858fce3c_0_110" title="Who Pays For Science?">
            <a:hlinkClick r:id="rId3"/>
          </p:cNvPr>
          <p:cNvPicPr preferRelativeResize="0"/>
          <p:nvPr/>
        </p:nvPicPr>
        <p:blipFill>
          <a:blip r:embed="rId4">
            <a:alphaModFix/>
          </a:blip>
          <a:stretch>
            <a:fillRect/>
          </a:stretch>
        </p:blipFill>
        <p:spPr>
          <a:xfrm>
            <a:off x="4460800" y="1297550"/>
            <a:ext cx="9841475" cy="7381100"/>
          </a:xfrm>
          <a:prstGeom prst="rect">
            <a:avLst/>
          </a:prstGeom>
          <a:noFill/>
          <a:ln>
            <a:noFill/>
          </a:ln>
        </p:spPr>
      </p:pic>
      <p:pic>
        <p:nvPicPr>
          <p:cNvPr id="287" name="Google Shape;287;g205858fce3c_0_110"/>
          <p:cNvPicPr preferRelativeResize="0"/>
          <p:nvPr/>
        </p:nvPicPr>
        <p:blipFill rotWithShape="1">
          <a:blip r:embed="rId5">
            <a:alphaModFix/>
          </a:blip>
          <a:srcRect b="0" l="0" r="0" t="0"/>
          <a:stretch/>
        </p:blipFill>
        <p:spPr>
          <a:xfrm>
            <a:off x="357133" y="8960826"/>
            <a:ext cx="2338077" cy="984915"/>
          </a:xfrm>
          <a:prstGeom prst="rect">
            <a:avLst/>
          </a:prstGeom>
          <a:noFill/>
          <a:ln>
            <a:noFill/>
          </a:ln>
        </p:spPr>
      </p:pic>
      <p:pic>
        <p:nvPicPr>
          <p:cNvPr id="288" name="Google Shape;288;g205858fce3c_0_110"/>
          <p:cNvPicPr preferRelativeResize="0"/>
          <p:nvPr/>
        </p:nvPicPr>
        <p:blipFill rotWithShape="1">
          <a:blip r:embed="rId6">
            <a:alphaModFix/>
          </a:blip>
          <a:srcRect b="0" l="0" r="0" t="0"/>
          <a:stretch/>
        </p:blipFill>
        <p:spPr>
          <a:xfrm>
            <a:off x="14860273" y="9035663"/>
            <a:ext cx="3199127" cy="1015723"/>
          </a:xfrm>
          <a:prstGeom prst="rect">
            <a:avLst/>
          </a:prstGeom>
          <a:noFill/>
          <a:ln>
            <a:noFill/>
          </a:ln>
        </p:spPr>
      </p:pic>
      <p:pic>
        <p:nvPicPr>
          <p:cNvPr id="289" name="Google Shape;289;g205858fce3c_0_110"/>
          <p:cNvPicPr preferRelativeResize="0"/>
          <p:nvPr/>
        </p:nvPicPr>
        <p:blipFill rotWithShape="1">
          <a:blip r:embed="rId7">
            <a:alphaModFix/>
          </a:blip>
          <a:srcRect b="0" l="3855" r="0" t="12056"/>
          <a:stretch/>
        </p:blipFill>
        <p:spPr>
          <a:xfrm>
            <a:off x="10443992" y="8960826"/>
            <a:ext cx="4316259" cy="1184447"/>
          </a:xfrm>
          <a:prstGeom prst="rect">
            <a:avLst/>
          </a:prstGeom>
          <a:noFill/>
          <a:ln>
            <a:noFill/>
          </a:ln>
        </p:spPr>
      </p:pic>
      <p:sp>
        <p:nvSpPr>
          <p:cNvPr id="290" name="Google Shape;290;g205858fce3c_0_110"/>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gtEl>
                                        <p:attrNameLst>
                                          <p:attrName>style.visibility</p:attrName>
                                        </p:attrNameLst>
                                      </p:cBhvr>
                                      <p:to>
                                        <p:strVal val="visible"/>
                                      </p:to>
                                    </p:set>
                                    <p:animEffect filter="fade" transition="in">
                                      <p:cBhvr>
                                        <p:cTn dur="1000"/>
                                        <p:tgtEl>
                                          <p:spTgt spid="2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g205858fce3c_0_201"/>
          <p:cNvSpPr txBox="1"/>
          <p:nvPr/>
        </p:nvSpPr>
        <p:spPr>
          <a:xfrm>
            <a:off x="419925" y="414500"/>
            <a:ext cx="169134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chemeClr val="dk1"/>
                </a:solidFill>
                <a:latin typeface="Montserrat"/>
                <a:ea typeface="Montserrat"/>
                <a:cs typeface="Montserrat"/>
                <a:sym typeface="Montserrat"/>
              </a:rPr>
              <a:t>How I Want you to Start Thinking</a:t>
            </a:r>
            <a:endParaRPr b="0" i="0" sz="3600" u="none" cap="none" strike="noStrike">
              <a:solidFill>
                <a:srgbClr val="000000"/>
              </a:solidFill>
              <a:latin typeface="Montserrat"/>
              <a:ea typeface="Montserrat"/>
              <a:cs typeface="Montserrat"/>
              <a:sym typeface="Montserrat"/>
            </a:endParaRPr>
          </a:p>
        </p:txBody>
      </p:sp>
      <p:pic>
        <p:nvPicPr>
          <p:cNvPr id="296" name="Google Shape;296;g205858fce3c_0_201"/>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97" name="Google Shape;297;g205858fce3c_0_201"/>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98" name="Google Shape;298;g205858fce3c_0_201"/>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99" name="Google Shape;299;g205858fce3c_0_201"/>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pic>
        <p:nvPicPr>
          <p:cNvPr id="300" name="Google Shape;300;g205858fce3c_0_201"/>
          <p:cNvPicPr preferRelativeResize="0"/>
          <p:nvPr/>
        </p:nvPicPr>
        <p:blipFill>
          <a:blip r:embed="rId6">
            <a:alphaModFix/>
          </a:blip>
          <a:stretch>
            <a:fillRect/>
          </a:stretch>
        </p:blipFill>
        <p:spPr>
          <a:xfrm>
            <a:off x="6509957" y="1153400"/>
            <a:ext cx="4440882" cy="2788200"/>
          </a:xfrm>
          <a:prstGeom prst="rect">
            <a:avLst/>
          </a:prstGeom>
          <a:noFill/>
          <a:ln>
            <a:noFill/>
          </a:ln>
        </p:spPr>
      </p:pic>
      <p:pic>
        <p:nvPicPr>
          <p:cNvPr id="301" name="Google Shape;301;g205858fce3c_0_201"/>
          <p:cNvPicPr preferRelativeResize="0"/>
          <p:nvPr/>
        </p:nvPicPr>
        <p:blipFill>
          <a:blip r:embed="rId7">
            <a:alphaModFix/>
          </a:blip>
          <a:stretch>
            <a:fillRect/>
          </a:stretch>
        </p:blipFill>
        <p:spPr>
          <a:xfrm>
            <a:off x="5710907" y="4061050"/>
            <a:ext cx="6858000" cy="2562225"/>
          </a:xfrm>
          <a:prstGeom prst="rect">
            <a:avLst/>
          </a:prstGeom>
          <a:noFill/>
          <a:ln>
            <a:noFill/>
          </a:ln>
        </p:spPr>
      </p:pic>
      <p:sp>
        <p:nvSpPr>
          <p:cNvPr id="302" name="Google Shape;302;g205858fce3c_0_201"/>
          <p:cNvSpPr txBox="1"/>
          <p:nvPr/>
        </p:nvSpPr>
        <p:spPr>
          <a:xfrm>
            <a:off x="6999357" y="7022825"/>
            <a:ext cx="47451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a:latin typeface="Montserrat"/>
                <a:ea typeface="Montserrat"/>
                <a:cs typeface="Montserrat"/>
                <a:sym typeface="Montserrat"/>
              </a:rPr>
              <a:t>What are the different ways we can tackle this problem? </a:t>
            </a:r>
            <a:endParaRPr>
              <a:latin typeface="Montserrat"/>
              <a:ea typeface="Montserrat"/>
              <a:cs typeface="Montserrat"/>
              <a:sym typeface="Montserrat"/>
            </a:endParaRPr>
          </a:p>
        </p:txBody>
      </p:sp>
      <p:sp>
        <p:nvSpPr>
          <p:cNvPr id="303" name="Google Shape;303;g205858fce3c_0_201"/>
          <p:cNvSpPr txBox="1"/>
          <p:nvPr/>
        </p:nvSpPr>
        <p:spPr>
          <a:xfrm>
            <a:off x="1970157" y="7710675"/>
            <a:ext cx="4745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Montserrat"/>
                <a:ea typeface="Montserrat"/>
                <a:cs typeface="Montserrat"/>
                <a:sym typeface="Montserrat"/>
              </a:rPr>
              <a:t>Medication changes, lifestyle changes etc.</a:t>
            </a:r>
            <a:endParaRPr>
              <a:latin typeface="Montserrat"/>
              <a:ea typeface="Montserrat"/>
              <a:cs typeface="Montserrat"/>
              <a:sym typeface="Montserrat"/>
            </a:endParaRPr>
          </a:p>
        </p:txBody>
      </p:sp>
      <p:sp>
        <p:nvSpPr>
          <p:cNvPr id="304" name="Google Shape;304;g205858fce3c_0_201"/>
          <p:cNvSpPr txBox="1"/>
          <p:nvPr/>
        </p:nvSpPr>
        <p:spPr>
          <a:xfrm>
            <a:off x="12180932" y="7710675"/>
            <a:ext cx="4745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Montserrat"/>
                <a:ea typeface="Montserrat"/>
                <a:cs typeface="Montserrat"/>
                <a:sym typeface="Montserrat"/>
              </a:rPr>
              <a:t>Support of the heart through mechanical means?</a:t>
            </a:r>
            <a:endParaRPr>
              <a:latin typeface="Montserrat"/>
              <a:ea typeface="Montserrat"/>
              <a:cs typeface="Montserrat"/>
              <a:sym typeface="Montserrat"/>
            </a:endParaRPr>
          </a:p>
        </p:txBody>
      </p:sp>
      <p:sp>
        <p:nvSpPr>
          <p:cNvPr id="305" name="Google Shape;305;g205858fce3c_0_201"/>
          <p:cNvSpPr txBox="1"/>
          <p:nvPr/>
        </p:nvSpPr>
        <p:spPr>
          <a:xfrm>
            <a:off x="8224732" y="8335750"/>
            <a:ext cx="4745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Montserrat"/>
                <a:ea typeface="Montserrat"/>
                <a:cs typeface="Montserrat"/>
                <a:sym typeface="Montserrat"/>
              </a:rPr>
              <a:t>Who is doing this work?</a:t>
            </a:r>
            <a:endParaRPr>
              <a:latin typeface="Montserrat"/>
              <a:ea typeface="Montserrat"/>
              <a:cs typeface="Montserrat"/>
              <a:sym typeface="Montserrat"/>
            </a:endParaRPr>
          </a:p>
        </p:txBody>
      </p:sp>
      <p:sp>
        <p:nvSpPr>
          <p:cNvPr id="306" name="Google Shape;306;g205858fce3c_0_201"/>
          <p:cNvSpPr txBox="1"/>
          <p:nvPr/>
        </p:nvSpPr>
        <p:spPr>
          <a:xfrm>
            <a:off x="1391457" y="2466350"/>
            <a:ext cx="4745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Montserrat"/>
                <a:ea typeface="Montserrat"/>
                <a:cs typeface="Montserrat"/>
                <a:sym typeface="Montserrat"/>
              </a:rPr>
              <a:t>Problem you are passionate about solving?</a:t>
            </a:r>
            <a:endParaRPr>
              <a:latin typeface="Montserrat"/>
              <a:ea typeface="Montserrat"/>
              <a:cs typeface="Montserrat"/>
              <a:sym typeface="Montserra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pic>
        <p:nvPicPr>
          <p:cNvPr id="311" name="Google Shape;311;g205858fce3c_0_250"/>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312" name="Google Shape;312;g205858fce3c_0_250"/>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313" name="Google Shape;313;g205858fce3c_0_250"/>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314" name="Google Shape;314;g205858fce3c_0_250"/>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
        <p:nvSpPr>
          <p:cNvPr id="315" name="Google Shape;315;g205858fce3c_0_250"/>
          <p:cNvSpPr/>
          <p:nvPr/>
        </p:nvSpPr>
        <p:spPr>
          <a:xfrm>
            <a:off x="7842000" y="6007700"/>
            <a:ext cx="2604000" cy="1184400"/>
          </a:xfrm>
          <a:prstGeom prst="rect">
            <a:avLst/>
          </a:prstGeom>
          <a:solidFill>
            <a:srgbClr val="FC8A17"/>
          </a:solidFill>
          <a:ln cap="flat" cmpd="sng" w="9525">
            <a:solidFill>
              <a:srgbClr val="FC8A1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chemeClr val="lt1"/>
                </a:solidFill>
              </a:rPr>
              <a:t>Project </a:t>
            </a:r>
            <a:endParaRPr>
              <a:solidFill>
                <a:schemeClr val="lt1"/>
              </a:solidFill>
            </a:endParaRPr>
          </a:p>
        </p:txBody>
      </p:sp>
      <p:sp>
        <p:nvSpPr>
          <p:cNvPr id="316" name="Google Shape;316;g205858fce3c_0_250"/>
          <p:cNvSpPr txBox="1"/>
          <p:nvPr/>
        </p:nvSpPr>
        <p:spPr>
          <a:xfrm>
            <a:off x="419925" y="414500"/>
            <a:ext cx="16913400" cy="184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chemeClr val="dk1"/>
                </a:solidFill>
                <a:latin typeface="Montserrat"/>
                <a:ea typeface="Montserrat"/>
                <a:cs typeface="Montserrat"/>
                <a:sym typeface="Montserrat"/>
              </a:rPr>
              <a:t>Crux of today’s presentation</a:t>
            </a:r>
            <a:endParaRPr b="0" i="0" sz="36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3600"/>
              <a:buFont typeface="Arial"/>
              <a:buNone/>
            </a:pPr>
            <a:r>
              <a:rPr lang="en-US" sz="3600">
                <a:latin typeface="Montserrat"/>
                <a:ea typeface="Montserrat"/>
                <a:cs typeface="Montserrat"/>
                <a:sym typeface="Montserrat"/>
              </a:rPr>
              <a:t>Research, grants and funding are important in getting a project started and off the ground</a:t>
            </a:r>
            <a:endParaRPr b="0" i="0" sz="3600" u="none" cap="none" strike="noStrike">
              <a:solidFill>
                <a:srgbClr val="000000"/>
              </a:solidFill>
              <a:latin typeface="Montserrat"/>
              <a:ea typeface="Montserrat"/>
              <a:cs typeface="Montserrat"/>
              <a:sym typeface="Montserrat"/>
            </a:endParaRPr>
          </a:p>
        </p:txBody>
      </p:sp>
      <p:sp>
        <p:nvSpPr>
          <p:cNvPr id="317" name="Google Shape;317;g205858fce3c_0_250"/>
          <p:cNvSpPr/>
          <p:nvPr/>
        </p:nvSpPr>
        <p:spPr>
          <a:xfrm>
            <a:off x="5273725" y="3664825"/>
            <a:ext cx="2604000" cy="1184400"/>
          </a:xfrm>
          <a:prstGeom prst="rect">
            <a:avLst/>
          </a:prstGeom>
          <a:solidFill>
            <a:srgbClr val="FC8A17"/>
          </a:solidFill>
          <a:ln cap="flat" cmpd="sng" w="9525">
            <a:solidFill>
              <a:srgbClr val="FC8A1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chemeClr val="lt1"/>
                </a:solidFill>
              </a:rPr>
              <a:t>Research</a:t>
            </a:r>
            <a:endParaRPr>
              <a:solidFill>
                <a:schemeClr val="lt1"/>
              </a:solidFill>
            </a:endParaRPr>
          </a:p>
        </p:txBody>
      </p:sp>
      <p:sp>
        <p:nvSpPr>
          <p:cNvPr id="318" name="Google Shape;318;g205858fce3c_0_250"/>
          <p:cNvSpPr/>
          <p:nvPr/>
        </p:nvSpPr>
        <p:spPr>
          <a:xfrm>
            <a:off x="10287900" y="3664825"/>
            <a:ext cx="2604000" cy="1184400"/>
          </a:xfrm>
          <a:prstGeom prst="rect">
            <a:avLst/>
          </a:prstGeom>
          <a:solidFill>
            <a:srgbClr val="FC8A17"/>
          </a:solidFill>
          <a:ln cap="flat" cmpd="sng" w="9525">
            <a:solidFill>
              <a:srgbClr val="FC8A1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chemeClr val="lt1"/>
                </a:solidFill>
              </a:rPr>
              <a:t>Grants/Funding</a:t>
            </a:r>
            <a:endParaRPr>
              <a:solidFill>
                <a:schemeClr val="lt1"/>
              </a:solidFill>
            </a:endParaRPr>
          </a:p>
        </p:txBody>
      </p:sp>
      <p:cxnSp>
        <p:nvCxnSpPr>
          <p:cNvPr id="319" name="Google Shape;319;g205858fce3c_0_250"/>
          <p:cNvCxnSpPr>
            <a:stCxn id="317" idx="2"/>
            <a:endCxn id="315" idx="0"/>
          </p:cNvCxnSpPr>
          <p:nvPr/>
        </p:nvCxnSpPr>
        <p:spPr>
          <a:xfrm>
            <a:off x="6575725" y="4849225"/>
            <a:ext cx="2568300" cy="1158600"/>
          </a:xfrm>
          <a:prstGeom prst="straightConnector1">
            <a:avLst/>
          </a:prstGeom>
          <a:noFill/>
          <a:ln cap="flat" cmpd="sng" w="9525">
            <a:solidFill>
              <a:srgbClr val="888888"/>
            </a:solidFill>
            <a:prstDash val="solid"/>
            <a:round/>
            <a:headEnd len="med" w="med" type="none"/>
            <a:tailEnd len="med" w="med" type="triangle"/>
          </a:ln>
        </p:spPr>
      </p:cxnSp>
      <p:cxnSp>
        <p:nvCxnSpPr>
          <p:cNvPr id="320" name="Google Shape;320;g205858fce3c_0_250"/>
          <p:cNvCxnSpPr>
            <a:stCxn id="318" idx="2"/>
            <a:endCxn id="315" idx="0"/>
          </p:cNvCxnSpPr>
          <p:nvPr/>
        </p:nvCxnSpPr>
        <p:spPr>
          <a:xfrm flipH="1">
            <a:off x="9144000" y="4849225"/>
            <a:ext cx="2445900" cy="1158600"/>
          </a:xfrm>
          <a:prstGeom prst="straightConnector1">
            <a:avLst/>
          </a:prstGeom>
          <a:noFill/>
          <a:ln cap="flat" cmpd="sng" w="9525">
            <a:solidFill>
              <a:srgbClr val="888888"/>
            </a:solidFill>
            <a:prstDash val="solid"/>
            <a:round/>
            <a:headEnd len="med" w="med" type="none"/>
            <a:tailEnd len="med" w="med" type="triangle"/>
          </a:ln>
        </p:spPr>
      </p:cxnSp>
      <p:sp>
        <p:nvSpPr>
          <p:cNvPr id="321" name="Google Shape;321;g205858fce3c_0_250"/>
          <p:cNvSpPr/>
          <p:nvPr/>
        </p:nvSpPr>
        <p:spPr>
          <a:xfrm>
            <a:off x="8193475" y="4286350"/>
            <a:ext cx="1803000" cy="233400"/>
          </a:xfrm>
          <a:prstGeom prst="leftRightArrow">
            <a:avLst>
              <a:gd fmla="val 50000" name="adj1"/>
              <a:gd fmla="val 50000" name="adj2"/>
            </a:avLst>
          </a:prstGeom>
          <a:solidFill>
            <a:srgbClr val="FC8A17"/>
          </a:solidFill>
          <a:ln cap="flat" cmpd="sng" w="9525">
            <a:solidFill>
              <a:srgbClr val="FC8A1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g205858fce3c_0_250"/>
          <p:cNvPicPr preferRelativeResize="0"/>
          <p:nvPr/>
        </p:nvPicPr>
        <p:blipFill>
          <a:blip r:embed="rId6">
            <a:alphaModFix/>
          </a:blip>
          <a:stretch>
            <a:fillRect/>
          </a:stretch>
        </p:blipFill>
        <p:spPr>
          <a:xfrm>
            <a:off x="13284322" y="3314000"/>
            <a:ext cx="4838376" cy="1886050"/>
          </a:xfrm>
          <a:prstGeom prst="rect">
            <a:avLst/>
          </a:prstGeom>
          <a:noFill/>
          <a:ln>
            <a:noFill/>
          </a:ln>
        </p:spPr>
      </p:pic>
      <p:pic>
        <p:nvPicPr>
          <p:cNvPr id="323" name="Google Shape;323;g205858fce3c_0_250"/>
          <p:cNvPicPr preferRelativeResize="0"/>
          <p:nvPr/>
        </p:nvPicPr>
        <p:blipFill>
          <a:blip r:embed="rId7">
            <a:alphaModFix/>
          </a:blip>
          <a:stretch>
            <a:fillRect/>
          </a:stretch>
        </p:blipFill>
        <p:spPr>
          <a:xfrm>
            <a:off x="14327653" y="5393469"/>
            <a:ext cx="3199124" cy="1798631"/>
          </a:xfrm>
          <a:prstGeom prst="rect">
            <a:avLst/>
          </a:prstGeom>
          <a:noFill/>
          <a:ln>
            <a:noFill/>
          </a:ln>
        </p:spPr>
      </p:pic>
      <p:pic>
        <p:nvPicPr>
          <p:cNvPr id="324" name="Google Shape;324;g205858fce3c_0_250"/>
          <p:cNvPicPr preferRelativeResize="0"/>
          <p:nvPr/>
        </p:nvPicPr>
        <p:blipFill>
          <a:blip r:embed="rId8">
            <a:alphaModFix/>
          </a:blip>
          <a:stretch>
            <a:fillRect/>
          </a:stretch>
        </p:blipFill>
        <p:spPr>
          <a:xfrm>
            <a:off x="540997" y="2327000"/>
            <a:ext cx="4416975" cy="6296396"/>
          </a:xfrm>
          <a:prstGeom prst="rect">
            <a:avLst/>
          </a:prstGeom>
          <a:noFill/>
          <a:ln>
            <a:noFill/>
          </a:ln>
        </p:spPr>
      </p:pic>
      <p:pic>
        <p:nvPicPr>
          <p:cNvPr id="325" name="Google Shape;325;g205858fce3c_0_250"/>
          <p:cNvPicPr preferRelativeResize="0"/>
          <p:nvPr/>
        </p:nvPicPr>
        <p:blipFill>
          <a:blip r:embed="rId9">
            <a:alphaModFix/>
          </a:blip>
          <a:stretch>
            <a:fillRect/>
          </a:stretch>
        </p:blipFill>
        <p:spPr>
          <a:xfrm>
            <a:off x="5052698" y="6956950"/>
            <a:ext cx="1956025" cy="12335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pic>
        <p:nvPicPr>
          <p:cNvPr id="330" name="Google Shape;330;g20537887b9a_0_14"/>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331" name="Google Shape;331;g20537887b9a_0_14"/>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332" name="Google Shape;332;g20537887b9a_0_14"/>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333" name="Google Shape;333;g20537887b9a_0_14"/>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
        <p:nvSpPr>
          <p:cNvPr id="334" name="Google Shape;334;g20537887b9a_0_14"/>
          <p:cNvSpPr txBox="1"/>
          <p:nvPr/>
        </p:nvSpPr>
        <p:spPr>
          <a:xfrm>
            <a:off x="419925" y="414500"/>
            <a:ext cx="169134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chemeClr val="dk1"/>
                </a:solidFill>
                <a:latin typeface="Montserrat"/>
                <a:ea typeface="Montserrat"/>
                <a:cs typeface="Montserrat"/>
                <a:sym typeface="Montserrat"/>
              </a:rPr>
              <a:t>Only the tip of the iceberg</a:t>
            </a:r>
            <a:endParaRPr b="0" i="0" sz="3600" u="none" cap="none" strike="noStrike">
              <a:solidFill>
                <a:srgbClr val="000000"/>
              </a:solidFill>
              <a:latin typeface="Montserrat"/>
              <a:ea typeface="Montserrat"/>
              <a:cs typeface="Montserrat"/>
              <a:sym typeface="Montserrat"/>
            </a:endParaRPr>
          </a:p>
        </p:txBody>
      </p:sp>
      <p:pic>
        <p:nvPicPr>
          <p:cNvPr id="335" name="Google Shape;335;g20537887b9a_0_14"/>
          <p:cNvPicPr preferRelativeResize="0"/>
          <p:nvPr/>
        </p:nvPicPr>
        <p:blipFill>
          <a:blip r:embed="rId6">
            <a:alphaModFix/>
          </a:blip>
          <a:stretch>
            <a:fillRect/>
          </a:stretch>
        </p:blipFill>
        <p:spPr>
          <a:xfrm>
            <a:off x="595951" y="1335563"/>
            <a:ext cx="16671151" cy="739666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