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10287000" cx="18288000"/>
  <p:notesSz cx="6858000" cy="9144000"/>
  <p:embeddedFontLst>
    <p:embeddedFont>
      <p:font typeface="Montserra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5" roundtripDataSignature="AMtx7mhqIkl/2vfaLYV+KIsThDv9JYuAS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regular.fntdata"/><Relationship Id="rId10" Type="http://schemas.openxmlformats.org/officeDocument/2006/relationships/slide" Target="slides/slide5.xml"/><Relationship Id="rId13" Type="http://schemas.openxmlformats.org/officeDocument/2006/relationships/font" Target="fonts/Montserrat-italic.fntdata"/><Relationship Id="rId12" Type="http://schemas.openxmlformats.org/officeDocument/2006/relationships/font" Target="fonts/Montserra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font" Target="fonts/Montserra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fc839628b8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gfc839628b8_0_29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9b28f025f8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g19b28f025f8_0_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b38f6bd4a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g1b38f6bd4a5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3.jpg"/><Relationship Id="rId5" Type="http://schemas.openxmlformats.org/officeDocument/2006/relationships/image" Target="../media/image6.png"/><Relationship Id="rId6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1.jpg"/><Relationship Id="rId5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1.jpg"/><Relationship Id="rId5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1.jpg"/><Relationship Id="rId5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1.jpg"/><Relationship Id="rId5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2474" y="71161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0" l="3858" r="0" t="12058"/>
          <a:stretch/>
        </p:blipFill>
        <p:spPr>
          <a:xfrm>
            <a:off x="3186193" y="636776"/>
            <a:ext cx="4316259" cy="1184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3957" y="63677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6">
            <a:alphaModFix/>
          </a:blip>
          <a:srcRect b="939" l="0" r="55658" t="2132"/>
          <a:stretch/>
        </p:blipFill>
        <p:spPr>
          <a:xfrm>
            <a:off x="11215450" y="0"/>
            <a:ext cx="7072548" cy="1028700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543950" y="2129554"/>
            <a:ext cx="10509000" cy="27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</a:t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t/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Week </a:t>
            </a:r>
            <a:r>
              <a:rPr b="1" lang="en-US" sz="5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Deliverable Summary</a:t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543957" y="5333664"/>
            <a:ext cx="10509000" cy="24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0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Monash Healthcare Innovation Summer Scholarship</a:t>
            </a:r>
            <a:endParaRPr b="0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0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2022/2023</a:t>
            </a:r>
            <a:endParaRPr b="0" i="0" sz="4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543957" y="8296861"/>
            <a:ext cx="10509000" cy="9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Scholars: </a:t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Clinicians: </a:t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OWN IMAGE HERE (e.g. scholar and clinician photo)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gfc839628b8_0_2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gfc839628b8_0_29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gfc839628b8_0_299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gfc839628b8_0_299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gfc839628b8_0_299"/>
          <p:cNvSpPr txBox="1"/>
          <p:nvPr/>
        </p:nvSpPr>
        <p:spPr>
          <a:xfrm>
            <a:off x="419925" y="414500"/>
            <a:ext cx="16913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Week </a:t>
            </a:r>
            <a:r>
              <a:rPr b="1" lang="en-US" sz="3600">
                <a:latin typeface="Montserrat"/>
                <a:ea typeface="Montserrat"/>
                <a:cs typeface="Montserrat"/>
                <a:sym typeface="Montserrat"/>
              </a:rPr>
              <a:t>10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gfc839628b8_0_299"/>
          <p:cNvSpPr txBox="1"/>
          <p:nvPr/>
        </p:nvSpPr>
        <p:spPr>
          <a:xfrm>
            <a:off x="419925" y="2450000"/>
            <a:ext cx="11567100" cy="46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en-US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Mission Statement: </a:t>
            </a:r>
            <a:endParaRPr b="1" i="1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en-US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 are making [solution] to solve [problem] in [population] to achieve [outcome].</a:t>
            </a:r>
            <a:endParaRPr b="0" i="1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i="1" sz="4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en-US" sz="4800">
                <a:latin typeface="Calibri"/>
                <a:ea typeface="Calibri"/>
                <a:cs typeface="Calibri"/>
                <a:sym typeface="Calibri"/>
              </a:rPr>
              <a:t>Needs Statement:</a:t>
            </a:r>
            <a:endParaRPr b="1" i="1" sz="4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i="1" sz="4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gfc839628b8_0_299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</a:t>
            </a:r>
            <a:r>
              <a:rPr b="1" lang="en-US" sz="3600">
                <a:latin typeface="Montserrat"/>
                <a:ea typeface="Montserrat"/>
                <a:cs typeface="Montserrat"/>
                <a:sym typeface="Montserrat"/>
              </a:rPr>
              <a:t>10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Gantt Chart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" name="Google Shape;112;p2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2"/>
          <p:cNvSpPr txBox="1"/>
          <p:nvPr/>
        </p:nvSpPr>
        <p:spPr>
          <a:xfrm>
            <a:off x="419925" y="2450000"/>
            <a:ext cx="167430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Insert your Gantt Chart for prototype roadmap here.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show if you have achieved what you set out to or had to adjust based on new information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g19b28f025f8_0_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g19b28f025f8_0_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g19b28f025f8_0_4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g19b28f025f8_0_4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g19b28f025f8_0_4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</a:t>
            </a:r>
            <a:r>
              <a:rPr b="1" lang="en-US" sz="3600">
                <a:latin typeface="Montserrat"/>
                <a:ea typeface="Montserrat"/>
                <a:cs typeface="Montserrat"/>
                <a:sym typeface="Montserrat"/>
              </a:rPr>
              <a:t>10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Prototyping progress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" name="Google Shape;123;g19b28f025f8_0_4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19b28f025f8_0_4"/>
          <p:cNvSpPr txBox="1"/>
          <p:nvPr/>
        </p:nvSpPr>
        <p:spPr>
          <a:xfrm>
            <a:off x="419925" y="2450000"/>
            <a:ext cx="16743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Summary (pictures preferred) of what you’ve been making/testing this week in terms of your prototype.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1b38f6bd4a5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1b38f6bd4a5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1b38f6bd4a5_0_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1b38f6bd4a5_0_0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g1b38f6bd4a5_0_0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[NAME]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</a:t>
            </a:r>
            <a:r>
              <a:rPr b="1" lang="en-US" sz="3600">
                <a:latin typeface="Montserrat"/>
                <a:ea typeface="Montserrat"/>
                <a:cs typeface="Montserrat"/>
                <a:sym typeface="Montserrat"/>
              </a:rPr>
              <a:t>10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Project Reflection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" name="Google Shape;134;g1b38f6bd4a5_0_0"/>
          <p:cNvSpPr txBox="1"/>
          <p:nvPr/>
        </p:nvSpPr>
        <p:spPr>
          <a:xfrm>
            <a:off x="419925" y="2450000"/>
            <a:ext cx="167430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End of week reflections/highlights/learning points: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 any additional points from the week that are valuable to share]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Final Questions: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[Enter here any particular blockers or questions you have for next week/want assistance with from an organiser, clinician, expert in the field]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●"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…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g1b38f6bd4a5_0_0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FEEL FREE TO CHANGE ANY FORMATS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just make sure key information is included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