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</p:sldIdLst>
  <p:sldSz cy="10287000" cx="18288000"/>
  <p:notesSz cx="6858000" cy="9144000"/>
  <p:embeddedFontLst>
    <p:embeddedFont>
      <p:font typeface="Montserrat"/>
      <p:regular r:id="rId22"/>
      <p:bold r:id="rId23"/>
      <p:italic r:id="rId24"/>
      <p:boldItalic r:id="rId2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http://customooxmlschemas.google.com/">
      <go:slidesCustomData xmlns:go="http://customooxmlschemas.google.com/" r:id="rId26" roundtripDataSignature="AMtx7mjQtTnMwvKN8kVhZtFrIveHdopoZ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font" Target="fonts/Montserrat-regular.fntdata"/><Relationship Id="rId21" Type="http://schemas.openxmlformats.org/officeDocument/2006/relationships/slide" Target="slides/slide16.xml"/><Relationship Id="rId24" Type="http://schemas.openxmlformats.org/officeDocument/2006/relationships/font" Target="fonts/Montserrat-italic.fntdata"/><Relationship Id="rId23" Type="http://schemas.openxmlformats.org/officeDocument/2006/relationships/font" Target="fonts/Montserrat-bold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customschemas.google.com/relationships/presentationmetadata" Target="metadata"/><Relationship Id="rId25" Type="http://schemas.openxmlformats.org/officeDocument/2006/relationships/font" Target="fonts/Montserrat-bold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1fdd0843af8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93" name="Google Shape;93;g1fdd0843af8_0_2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1ede52bb321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3" name="Google Shape;103;g1ede52bb321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14" name="Google Shape;114;p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1fdd0843af8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24" name="Google Shape;124;g1fdd0843af8_0_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1fdd0843af8_0_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34" name="Google Shape;134;g1fdd0843af8_0_2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1fdd0843af8_0_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45" name="Google Shape;145;g1fdd0843af8_0_3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200dc42bcf1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55" name="Google Shape;155;g200dc42bcf1_0_1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g200dc42bcf1_0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65" name="Google Shape;165;g200dc42bcf1_0_2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200dc42bcf1_0_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75" name="Google Shape;175;g200dc42bcf1_0_3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g200dc42bcf1_0_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85" name="Google Shape;185;g200dc42bcf1_0_4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g200dc42bcf1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95" name="Google Shape;195;g200dc42bcf1_0_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g200dc42bcf1_0_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05" name="Google Shape;205;g200dc42bcf1_0_5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g200dc42bcf1_0_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15" name="Google Shape;215;g200dc42bcf1_0_6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g200dc42bcf1_0_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25" name="Google Shape;225;g200dc42bcf1_0_7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g1fdd0843af8_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35" name="Google Shape;235;g1fdd0843af8_0_1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8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8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9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9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0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0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1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1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1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1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6" name="Google Shape;36;p11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1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1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2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12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p12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12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3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4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14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1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5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5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5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1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6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7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7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6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9.jpg"/><Relationship Id="rId4" Type="http://schemas.openxmlformats.org/officeDocument/2006/relationships/image" Target="../media/image7.jpg"/><Relationship Id="rId5" Type="http://schemas.openxmlformats.org/officeDocument/2006/relationships/image" Target="../media/image5.png"/><Relationship Id="rId6" Type="http://schemas.openxmlformats.org/officeDocument/2006/relationships/image" Target="../media/image3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5.png"/><Relationship Id="rId4" Type="http://schemas.openxmlformats.org/officeDocument/2006/relationships/image" Target="../media/image9.jpg"/><Relationship Id="rId5" Type="http://schemas.openxmlformats.org/officeDocument/2006/relationships/image" Target="../media/image7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5.png"/><Relationship Id="rId4" Type="http://schemas.openxmlformats.org/officeDocument/2006/relationships/image" Target="../media/image9.jpg"/><Relationship Id="rId5" Type="http://schemas.openxmlformats.org/officeDocument/2006/relationships/image" Target="../media/image7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5.png"/><Relationship Id="rId4" Type="http://schemas.openxmlformats.org/officeDocument/2006/relationships/image" Target="../media/image9.jpg"/><Relationship Id="rId5" Type="http://schemas.openxmlformats.org/officeDocument/2006/relationships/image" Target="../media/image7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5.png"/><Relationship Id="rId4" Type="http://schemas.openxmlformats.org/officeDocument/2006/relationships/image" Target="../media/image9.jpg"/><Relationship Id="rId5" Type="http://schemas.openxmlformats.org/officeDocument/2006/relationships/image" Target="../media/image7.jpg"/><Relationship Id="rId6" Type="http://schemas.openxmlformats.org/officeDocument/2006/relationships/hyperlink" Target="https://www.tga.gov.au/medical-devices-ivds" TargetMode="External"/><Relationship Id="rId7" Type="http://schemas.openxmlformats.org/officeDocument/2006/relationships/hyperlink" Target="https://www.tga.gov.au/how-we-regulate/manufacturing/medical-devices/manufacturer-guidance-specific-types-medical-devices/regulation-software-based-medical-devices" TargetMode="Externa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5.png"/><Relationship Id="rId4" Type="http://schemas.openxmlformats.org/officeDocument/2006/relationships/image" Target="../media/image9.jpg"/><Relationship Id="rId5" Type="http://schemas.openxmlformats.org/officeDocument/2006/relationships/image" Target="../media/image7.jpg"/><Relationship Id="rId6" Type="http://schemas.openxmlformats.org/officeDocument/2006/relationships/image" Target="../media/image6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5.png"/><Relationship Id="rId4" Type="http://schemas.openxmlformats.org/officeDocument/2006/relationships/image" Target="../media/image9.jpg"/><Relationship Id="rId5" Type="http://schemas.openxmlformats.org/officeDocument/2006/relationships/image" Target="../media/image7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5.png"/><Relationship Id="rId4" Type="http://schemas.openxmlformats.org/officeDocument/2006/relationships/image" Target="../media/image9.jpg"/><Relationship Id="rId5" Type="http://schemas.openxmlformats.org/officeDocument/2006/relationships/image" Target="../media/image7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5.png"/><Relationship Id="rId4" Type="http://schemas.openxmlformats.org/officeDocument/2006/relationships/image" Target="../media/image9.jpg"/><Relationship Id="rId5" Type="http://schemas.openxmlformats.org/officeDocument/2006/relationships/image" Target="../media/image7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5.png"/><Relationship Id="rId4" Type="http://schemas.openxmlformats.org/officeDocument/2006/relationships/image" Target="../media/image9.jpg"/><Relationship Id="rId5" Type="http://schemas.openxmlformats.org/officeDocument/2006/relationships/image" Target="../media/image7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5.png"/><Relationship Id="rId4" Type="http://schemas.openxmlformats.org/officeDocument/2006/relationships/image" Target="../media/image9.jpg"/><Relationship Id="rId5" Type="http://schemas.openxmlformats.org/officeDocument/2006/relationships/image" Target="../media/image7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5.png"/><Relationship Id="rId4" Type="http://schemas.openxmlformats.org/officeDocument/2006/relationships/image" Target="../media/image9.jpg"/><Relationship Id="rId5" Type="http://schemas.openxmlformats.org/officeDocument/2006/relationships/image" Target="../media/image7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5.png"/><Relationship Id="rId4" Type="http://schemas.openxmlformats.org/officeDocument/2006/relationships/image" Target="../media/image9.jpg"/><Relationship Id="rId5" Type="http://schemas.openxmlformats.org/officeDocument/2006/relationships/image" Target="../media/image7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5.png"/><Relationship Id="rId4" Type="http://schemas.openxmlformats.org/officeDocument/2006/relationships/image" Target="../media/image9.jpg"/><Relationship Id="rId5" Type="http://schemas.openxmlformats.org/officeDocument/2006/relationships/image" Target="../media/image7.jp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5.png"/><Relationship Id="rId4" Type="http://schemas.openxmlformats.org/officeDocument/2006/relationships/image" Target="../media/image9.jpg"/><Relationship Id="rId5" Type="http://schemas.openxmlformats.org/officeDocument/2006/relationships/image" Target="../media/image7.jp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5.png"/><Relationship Id="rId4" Type="http://schemas.openxmlformats.org/officeDocument/2006/relationships/image" Target="../media/image9.jpg"/><Relationship Id="rId5" Type="http://schemas.openxmlformats.org/officeDocument/2006/relationships/image" Target="../media/image7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602474" y="711613"/>
            <a:ext cx="3199127" cy="1015723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"/>
          <p:cNvPicPr preferRelativeResize="0"/>
          <p:nvPr/>
        </p:nvPicPr>
        <p:blipFill rotWithShape="1">
          <a:blip r:embed="rId4">
            <a:alphaModFix/>
          </a:blip>
          <a:srcRect b="0" l="3858" r="0" t="12058"/>
          <a:stretch/>
        </p:blipFill>
        <p:spPr>
          <a:xfrm>
            <a:off x="3186193" y="636776"/>
            <a:ext cx="4316259" cy="1184447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43957" y="636776"/>
            <a:ext cx="2338077" cy="984915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1215445" y="-227132"/>
            <a:ext cx="15949846" cy="10613293"/>
          </a:xfrm>
          <a:prstGeom prst="rect">
            <a:avLst/>
          </a:prstGeom>
          <a:noFill/>
          <a:ln>
            <a:noFill/>
          </a:ln>
        </p:spPr>
      </p:pic>
      <p:sp>
        <p:nvSpPr>
          <p:cNvPr id="88" name="Google Shape;88;p1"/>
          <p:cNvSpPr txBox="1"/>
          <p:nvPr/>
        </p:nvSpPr>
        <p:spPr>
          <a:xfrm>
            <a:off x="543957" y="4271206"/>
            <a:ext cx="10509034" cy="25428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100"/>
              <a:buFont typeface="Arial"/>
              <a:buNone/>
            </a:pPr>
            <a:r>
              <a:rPr b="1" i="0" lang="en-US" sz="51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Monash Healthcare Innovation Summer Scholarships 2022/2023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" name="Google Shape;89;p1"/>
          <p:cNvSpPr txBox="1"/>
          <p:nvPr/>
        </p:nvSpPr>
        <p:spPr>
          <a:xfrm>
            <a:off x="543957" y="7075189"/>
            <a:ext cx="10509000" cy="1536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0" i="0" lang="en-US" sz="4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Regulation, Risk and Hazard analysis, User Interviewing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" name="Google Shape;90;p1"/>
          <p:cNvSpPr txBox="1"/>
          <p:nvPr/>
        </p:nvSpPr>
        <p:spPr>
          <a:xfrm>
            <a:off x="543957" y="9198718"/>
            <a:ext cx="10509000" cy="446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00"/>
              <a:buFont typeface="Arial"/>
              <a:buNone/>
            </a:pPr>
            <a:r>
              <a:rPr b="0" i="0" lang="en-US" sz="29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Yvonne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" name="Google Shape;95;g1fdd0843af8_0_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7133" y="8960826"/>
            <a:ext cx="2338077" cy="984915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Google Shape;96;g1fdd0843af8_0_2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4860273" y="9035663"/>
            <a:ext cx="3199127" cy="1015723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g1fdd0843af8_0_20"/>
          <p:cNvPicPr preferRelativeResize="0"/>
          <p:nvPr/>
        </p:nvPicPr>
        <p:blipFill rotWithShape="1">
          <a:blip r:embed="rId5">
            <a:alphaModFix/>
          </a:blip>
          <a:srcRect b="0" l="3855" r="0" t="12056"/>
          <a:stretch/>
        </p:blipFill>
        <p:spPr>
          <a:xfrm>
            <a:off x="10443992" y="8960826"/>
            <a:ext cx="4316259" cy="1184447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g1fdd0843af8_0_20"/>
          <p:cNvSpPr txBox="1"/>
          <p:nvPr/>
        </p:nvSpPr>
        <p:spPr>
          <a:xfrm>
            <a:off x="564715" y="589405"/>
            <a:ext cx="105090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1" i="0" lang="en-US" sz="4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Deliverables going forward: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9" name="Google Shape;99;g1fdd0843af8_0_20"/>
          <p:cNvSpPr txBox="1"/>
          <p:nvPr/>
        </p:nvSpPr>
        <p:spPr>
          <a:xfrm rot="-5400000">
            <a:off x="12884240" y="-2882422"/>
            <a:ext cx="10509000" cy="832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1" i="0" lang="en-US" sz="2600" u="none" cap="none" strike="noStrike">
                <a:solidFill>
                  <a:srgbClr val="FC8A17"/>
                </a:solidFill>
                <a:latin typeface="Montserrat"/>
                <a:ea typeface="Montserrat"/>
                <a:cs typeface="Montserrat"/>
                <a:sym typeface="Montserrat"/>
              </a:rPr>
              <a:t>HISS 2022/2023</a:t>
            </a:r>
            <a:endParaRPr b="1" i="0" sz="2600" u="none" cap="none" strike="noStrike">
              <a:solidFill>
                <a:srgbClr val="FC8A17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t/>
            </a:r>
            <a:endParaRPr b="1" i="0" sz="2600" u="none" cap="none" strike="noStrike">
              <a:solidFill>
                <a:srgbClr val="FC8A17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0" name="Google Shape;100;g1fdd0843af8_0_20"/>
          <p:cNvSpPr txBox="1"/>
          <p:nvPr/>
        </p:nvSpPr>
        <p:spPr>
          <a:xfrm>
            <a:off x="564715" y="1996032"/>
            <a:ext cx="16694700" cy="3799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438150" lvl="0" marL="45720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Montserrat"/>
              <a:buChar char="●"/>
            </a:pPr>
            <a:r>
              <a:rPr b="0" i="0" lang="en-US" sz="33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mostly self directed - some information and resources given to further knowledge</a:t>
            </a:r>
            <a:endParaRPr b="0" i="0" sz="33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t/>
            </a:r>
            <a:endParaRPr b="0" i="0" sz="33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438150" lvl="0" marL="45720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Montserrat"/>
              <a:buChar char="●"/>
            </a:pPr>
            <a:r>
              <a:rPr b="0" i="0" lang="en-US" sz="33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deliverable presentations to follow similar format as this week</a:t>
            </a:r>
            <a:endParaRPr b="0" i="0" sz="33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438150" lvl="1" marL="91440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Montserrat"/>
              <a:buChar char="○"/>
            </a:pPr>
            <a:r>
              <a:rPr b="0" i="0" lang="en-US" sz="33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update on your progress</a:t>
            </a:r>
            <a:endParaRPr b="0" i="0" sz="33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438150" lvl="1" marL="91440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Montserrat"/>
              <a:buChar char="○"/>
            </a:pPr>
            <a:r>
              <a:rPr b="0" i="0" lang="en-US" sz="33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update on whether you could or could not hit your own milestones</a:t>
            </a:r>
            <a:endParaRPr b="0" i="0" sz="33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438150" lvl="1" marL="91440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SzPts val="3300"/>
              <a:buFont typeface="Montserrat"/>
              <a:buChar char="○"/>
            </a:pPr>
            <a:r>
              <a:rPr lang="en-US" sz="3300">
                <a:latin typeface="Montserrat"/>
                <a:ea typeface="Montserrat"/>
                <a:cs typeface="Montserrat"/>
                <a:sym typeface="Montserrat"/>
              </a:rPr>
              <a:t>some light deliverable pieces</a:t>
            </a:r>
            <a:endParaRPr sz="33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1ede52bb321_0_0"/>
          <p:cNvSpPr txBox="1"/>
          <p:nvPr/>
        </p:nvSpPr>
        <p:spPr>
          <a:xfrm>
            <a:off x="564729" y="590450"/>
            <a:ext cx="146370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1" lang="en-US" sz="4800">
                <a:latin typeface="Montserrat"/>
                <a:ea typeface="Montserrat"/>
                <a:cs typeface="Montserrat"/>
                <a:sym typeface="Montserrat"/>
              </a:rPr>
              <a:t>Textbook Pages if you like that sort of thing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6" name="Google Shape;106;g1ede52bb321_0_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7133" y="8960826"/>
            <a:ext cx="2338077" cy="9849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g1ede52bb321_0_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4860273" y="9035663"/>
            <a:ext cx="3199127" cy="10157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Google Shape;108;g1ede52bb321_0_0"/>
          <p:cNvPicPr preferRelativeResize="0"/>
          <p:nvPr/>
        </p:nvPicPr>
        <p:blipFill rotWithShape="1">
          <a:blip r:embed="rId5">
            <a:alphaModFix/>
          </a:blip>
          <a:srcRect b="0" l="3855" r="0" t="12056"/>
          <a:stretch/>
        </p:blipFill>
        <p:spPr>
          <a:xfrm>
            <a:off x="10443992" y="8960826"/>
            <a:ext cx="4316259" cy="1184447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g1ede52bb321_0_0"/>
          <p:cNvSpPr txBox="1"/>
          <p:nvPr/>
        </p:nvSpPr>
        <p:spPr>
          <a:xfrm rot="-5400000">
            <a:off x="12668091" y="-2666272"/>
            <a:ext cx="10509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1" i="0" lang="en-US" sz="2600" u="none" cap="none" strike="noStrike">
                <a:solidFill>
                  <a:srgbClr val="FC8A17"/>
                </a:solidFill>
                <a:latin typeface="Montserrat"/>
                <a:ea typeface="Montserrat"/>
                <a:cs typeface="Montserrat"/>
                <a:sym typeface="Montserrat"/>
              </a:rPr>
              <a:t>HISS 2022/2023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g1ede52bb321_0_0"/>
          <p:cNvSpPr txBox="1"/>
          <p:nvPr/>
        </p:nvSpPr>
        <p:spPr>
          <a:xfrm>
            <a:off x="14091500" y="7315125"/>
            <a:ext cx="4031100" cy="768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latin typeface="Montserrat"/>
                <a:ea typeface="Montserrat"/>
                <a:cs typeface="Montserrat"/>
                <a:sym typeface="Montserrat"/>
              </a:rPr>
              <a:t>Stage 3: Concept Generation - 249</a:t>
            </a:r>
            <a:endParaRPr b="0" i="0" sz="24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1" name="Google Shape;111;g1ede52bb321_0_0"/>
          <p:cNvSpPr txBox="1"/>
          <p:nvPr/>
        </p:nvSpPr>
        <p:spPr>
          <a:xfrm>
            <a:off x="588925" y="1844507"/>
            <a:ext cx="17110200" cy="3250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300">
                <a:latin typeface="Montserrat"/>
                <a:ea typeface="Montserrat"/>
                <a:cs typeface="Montserrat"/>
                <a:sym typeface="Montserrat"/>
              </a:rPr>
              <a:t>section 4.5 - page 404 of biodesign</a:t>
            </a:r>
            <a:endParaRPr sz="3300">
              <a:latin typeface="Montserrat"/>
              <a:ea typeface="Montserrat"/>
              <a:cs typeface="Montserrat"/>
              <a:sym typeface="Montserrat"/>
            </a:endParaRPr>
          </a:p>
          <a:p>
            <a:pPr indent="-438150" lvl="0" marL="45720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SzPts val="3300"/>
              <a:buFont typeface="Montserrat"/>
              <a:buChar char="●"/>
            </a:pPr>
            <a:r>
              <a:rPr lang="en-US" sz="3300">
                <a:latin typeface="Montserrat"/>
                <a:ea typeface="Montserrat"/>
                <a:cs typeface="Montserrat"/>
                <a:sym typeface="Montserrat"/>
              </a:rPr>
              <a:t>p405 for guidelines for prototyping</a:t>
            </a:r>
            <a:endParaRPr sz="3300">
              <a:latin typeface="Montserrat"/>
              <a:ea typeface="Montserrat"/>
              <a:cs typeface="Montserrat"/>
              <a:sym typeface="Montserrat"/>
            </a:endParaRPr>
          </a:p>
          <a:p>
            <a:pPr indent="-438150" lvl="1" marL="91440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SzPts val="3300"/>
              <a:buFont typeface="Montserrat"/>
              <a:buChar char="○"/>
            </a:pPr>
            <a:r>
              <a:rPr lang="en-US" sz="3300">
                <a:latin typeface="Montserrat"/>
                <a:ea typeface="Montserrat"/>
                <a:cs typeface="Montserrat"/>
                <a:sym typeface="Montserrat"/>
              </a:rPr>
              <a:t>409 - works like, feels like, is like models</a:t>
            </a:r>
            <a:endParaRPr sz="3300">
              <a:latin typeface="Montserrat"/>
              <a:ea typeface="Montserrat"/>
              <a:cs typeface="Montserrat"/>
              <a:sym typeface="Montserrat"/>
            </a:endParaRPr>
          </a:p>
          <a:p>
            <a:pPr indent="-438150" lvl="0" marL="45720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Montserrat"/>
              <a:buChar char="●"/>
            </a:pPr>
            <a:r>
              <a:rPr lang="en-US" sz="3300">
                <a:latin typeface="Montserrat"/>
                <a:ea typeface="Montserrat"/>
                <a:cs typeface="Montserrat"/>
                <a:sym typeface="Montserrat"/>
              </a:rPr>
              <a:t>page 417 for user testing</a:t>
            </a:r>
            <a:endParaRPr sz="3300">
              <a:latin typeface="Montserrat"/>
              <a:ea typeface="Montserrat"/>
              <a:cs typeface="Montserrat"/>
              <a:sym typeface="Montserrat"/>
            </a:endParaRPr>
          </a:p>
          <a:p>
            <a:pPr indent="-438150" lvl="0" marL="45720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SzPts val="3300"/>
              <a:buFont typeface="Montserrat"/>
              <a:buChar char="●"/>
            </a:pPr>
            <a:r>
              <a:rPr lang="en-US" sz="3300">
                <a:latin typeface="Montserrat"/>
                <a:ea typeface="Montserrat"/>
                <a:cs typeface="Montserrat"/>
                <a:sym typeface="Montserrat"/>
              </a:rPr>
              <a:t>page 429 prototyping</a:t>
            </a:r>
            <a:endParaRPr sz="3300">
              <a:latin typeface="Montserrat"/>
              <a:ea typeface="Montserrat"/>
              <a:cs typeface="Montserrat"/>
              <a:sym typeface="Montserrat"/>
            </a:endParaRPr>
          </a:p>
          <a:p>
            <a:pPr indent="-438150" lvl="0" marL="45720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SzPts val="3300"/>
              <a:buFont typeface="Montserrat"/>
              <a:buChar char="●"/>
            </a:pPr>
            <a:r>
              <a:rPr lang="en-US" sz="3300">
                <a:latin typeface="Montserrat"/>
                <a:ea typeface="Montserrat"/>
                <a:cs typeface="Montserrat"/>
                <a:sym typeface="Montserrat"/>
              </a:rPr>
              <a:t>page 78 for User Interviewing</a:t>
            </a:r>
            <a:endParaRPr sz="33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" name="Google Shape;116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7133" y="8960826"/>
            <a:ext cx="2338077" cy="9849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4860273" y="9035663"/>
            <a:ext cx="3199127" cy="10157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2"/>
          <p:cNvPicPr preferRelativeResize="0"/>
          <p:nvPr/>
        </p:nvPicPr>
        <p:blipFill rotWithShape="1">
          <a:blip r:embed="rId5">
            <a:alphaModFix/>
          </a:blip>
          <a:srcRect b="0" l="3858" r="0" t="12058"/>
          <a:stretch/>
        </p:blipFill>
        <p:spPr>
          <a:xfrm>
            <a:off x="10443992" y="8960826"/>
            <a:ext cx="4316259" cy="1184447"/>
          </a:xfrm>
          <a:prstGeom prst="rect">
            <a:avLst/>
          </a:prstGeom>
          <a:noFill/>
          <a:ln>
            <a:noFill/>
          </a:ln>
        </p:spPr>
      </p:pic>
      <p:sp>
        <p:nvSpPr>
          <p:cNvPr id="119" name="Google Shape;119;p2"/>
          <p:cNvSpPr txBox="1"/>
          <p:nvPr/>
        </p:nvSpPr>
        <p:spPr>
          <a:xfrm>
            <a:off x="564715" y="589405"/>
            <a:ext cx="105090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1" i="0" lang="en-US" sz="4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Regulation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0" name="Google Shape;120;p2"/>
          <p:cNvSpPr txBox="1"/>
          <p:nvPr/>
        </p:nvSpPr>
        <p:spPr>
          <a:xfrm rot="-5400000">
            <a:off x="12884240" y="-2882422"/>
            <a:ext cx="10509000" cy="832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1" i="0" lang="en-US" sz="2600" u="none" cap="none" strike="noStrike">
                <a:solidFill>
                  <a:srgbClr val="FC8A17"/>
                </a:solidFill>
                <a:latin typeface="Montserrat"/>
                <a:ea typeface="Montserrat"/>
                <a:cs typeface="Montserrat"/>
                <a:sym typeface="Montserrat"/>
              </a:rPr>
              <a:t>HISS 2022/2023</a:t>
            </a:r>
            <a:endParaRPr b="1" i="0" sz="2600" u="none" cap="none" strike="noStrike">
              <a:solidFill>
                <a:srgbClr val="FC8A17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t/>
            </a:r>
            <a:endParaRPr b="1" i="0" sz="2600" u="none" cap="none" strike="noStrike">
              <a:solidFill>
                <a:srgbClr val="FC8A17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1" name="Google Shape;121;p2"/>
          <p:cNvSpPr txBox="1"/>
          <p:nvPr/>
        </p:nvSpPr>
        <p:spPr>
          <a:xfrm>
            <a:off x="564715" y="1996032"/>
            <a:ext cx="16694700" cy="4347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438150" lvl="0" marL="45720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Montserrat"/>
              <a:buChar char="●"/>
            </a:pPr>
            <a:r>
              <a:rPr b="0" i="0" lang="en-US" sz="33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TGA, FDA, CE mark</a:t>
            </a:r>
            <a:endParaRPr b="0" i="0" sz="33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t/>
            </a:r>
            <a:endParaRPr b="0" i="0" sz="33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438150" lvl="0" marL="45720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Montserrat"/>
              <a:buChar char="●"/>
            </a:pPr>
            <a:r>
              <a:rPr b="0" i="0" lang="en-US" sz="33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Go back over Khoa’s presentation (week 6 folder and recordings folder)</a:t>
            </a:r>
            <a:endParaRPr b="0" i="0" sz="33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t/>
            </a:r>
            <a:endParaRPr b="0" i="0" sz="33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438150" lvl="0" marL="45720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Montserrat"/>
              <a:buChar char="●"/>
            </a:pPr>
            <a:r>
              <a:rPr b="1" i="0" lang="en-US" sz="33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Deliverable: find your device classification under relevant markets</a:t>
            </a:r>
            <a:endParaRPr b="1" i="0" sz="33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438150" lvl="1" marL="91440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Montserrat"/>
              <a:buChar char="○"/>
            </a:pPr>
            <a:r>
              <a:rPr b="0" i="0" lang="en-US" sz="33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TGA - Australia</a:t>
            </a:r>
            <a:endParaRPr b="0" i="0" sz="33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438150" lvl="1" marL="91440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Montserrat"/>
              <a:buChar char="○"/>
            </a:pPr>
            <a:r>
              <a:rPr b="0" i="0" lang="en-US" sz="33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FDA - United States</a:t>
            </a:r>
            <a:endParaRPr b="0" i="0" sz="33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438150" lvl="1" marL="91440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Montserrat"/>
              <a:buChar char="○"/>
            </a:pPr>
            <a:r>
              <a:rPr b="0" i="0" lang="en-US" sz="33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CE mark - European Union</a:t>
            </a:r>
            <a:endParaRPr b="0" i="0" sz="33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" name="Google Shape;126;g1fdd0843af8_0_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7133" y="8960826"/>
            <a:ext cx="2338077" cy="9849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g1fdd0843af8_0_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4860273" y="9035663"/>
            <a:ext cx="3199127" cy="10157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g1fdd0843af8_0_0"/>
          <p:cNvPicPr preferRelativeResize="0"/>
          <p:nvPr/>
        </p:nvPicPr>
        <p:blipFill rotWithShape="1">
          <a:blip r:embed="rId5">
            <a:alphaModFix/>
          </a:blip>
          <a:srcRect b="0" l="3855" r="0" t="12056"/>
          <a:stretch/>
        </p:blipFill>
        <p:spPr>
          <a:xfrm>
            <a:off x="10443992" y="8960826"/>
            <a:ext cx="4316259" cy="1184447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g1fdd0843af8_0_0"/>
          <p:cNvSpPr txBox="1"/>
          <p:nvPr/>
        </p:nvSpPr>
        <p:spPr>
          <a:xfrm>
            <a:off x="564715" y="589405"/>
            <a:ext cx="105090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1" i="0" lang="en-US" sz="4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Regulation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0" name="Google Shape;130;g1fdd0843af8_0_0"/>
          <p:cNvSpPr txBox="1"/>
          <p:nvPr/>
        </p:nvSpPr>
        <p:spPr>
          <a:xfrm rot="-5400000">
            <a:off x="12884240" y="-2882422"/>
            <a:ext cx="10509000" cy="832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1" i="0" lang="en-US" sz="2600" u="none" cap="none" strike="noStrike">
                <a:solidFill>
                  <a:srgbClr val="FC8A17"/>
                </a:solidFill>
                <a:latin typeface="Montserrat"/>
                <a:ea typeface="Montserrat"/>
                <a:cs typeface="Montserrat"/>
                <a:sym typeface="Montserrat"/>
              </a:rPr>
              <a:t>HISS 2022/2023</a:t>
            </a:r>
            <a:endParaRPr b="1" i="0" sz="2600" u="none" cap="none" strike="noStrike">
              <a:solidFill>
                <a:srgbClr val="FC8A17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t/>
            </a:r>
            <a:endParaRPr b="1" i="0" sz="2600" u="none" cap="none" strike="noStrike">
              <a:solidFill>
                <a:srgbClr val="FC8A17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1" name="Google Shape;131;g1fdd0843af8_0_0"/>
          <p:cNvSpPr txBox="1"/>
          <p:nvPr/>
        </p:nvSpPr>
        <p:spPr>
          <a:xfrm>
            <a:off x="564715" y="1996032"/>
            <a:ext cx="16694700" cy="5993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rPr b="0" i="0" lang="en-US" sz="33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Resources:</a:t>
            </a:r>
            <a:endParaRPr b="0" i="0" sz="33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438150" lvl="0" marL="45720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Montserrat"/>
              <a:buChar char="●"/>
            </a:pPr>
            <a:r>
              <a:rPr b="0" i="0" lang="en-US" sz="33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your clinical champions</a:t>
            </a:r>
            <a:endParaRPr b="0" i="0" sz="33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t/>
            </a:r>
            <a:endParaRPr b="0" i="0" sz="33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438150" lvl="0" marL="45720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Montserrat"/>
              <a:buChar char="●"/>
            </a:pPr>
            <a:r>
              <a:rPr b="0" i="0" lang="en-US" sz="33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hardware </a:t>
            </a:r>
            <a:r>
              <a:rPr b="0" i="0" lang="en-US" sz="3300" u="sng" cap="none" strike="noStrike">
                <a:solidFill>
                  <a:schemeClr val="hlink"/>
                </a:solidFill>
                <a:latin typeface="Montserrat"/>
                <a:ea typeface="Montserrat"/>
                <a:cs typeface="Montserrat"/>
                <a:sym typeface="Montserrat"/>
                <a:hlinkClick r:id="rId6"/>
              </a:rPr>
              <a:t>https://www.tga.gov.au/medical-devices-ivds</a:t>
            </a:r>
            <a:endParaRPr b="0" i="0" sz="33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t/>
            </a:r>
            <a:endParaRPr b="0" i="0" sz="33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438150" lvl="0" marL="45720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Montserrat"/>
              <a:buChar char="●"/>
            </a:pPr>
            <a:r>
              <a:rPr b="0" i="0" lang="en-US" sz="33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Software </a:t>
            </a:r>
            <a:r>
              <a:rPr b="0" i="0" lang="en-US" sz="3300" u="sng" cap="none" strike="noStrike">
                <a:solidFill>
                  <a:schemeClr val="hlink"/>
                </a:solidFill>
                <a:latin typeface="Montserrat"/>
                <a:ea typeface="Montserrat"/>
                <a:cs typeface="Montserrat"/>
                <a:sym typeface="Montserrat"/>
                <a:hlinkClick r:id="rId7"/>
              </a:rPr>
              <a:t>https://www.tga.gov.au/how-we-regulate/manufacturing/medical-devices/manufacturer-guidance-specific-types-medical-devices/regulation-software-based-medical-devices</a:t>
            </a:r>
            <a:endParaRPr b="0" i="0" sz="33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438150" lvl="2" marL="137160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Montserrat"/>
              <a:buChar char="■"/>
            </a:pPr>
            <a:r>
              <a:rPr b="0" i="0" lang="en-US" sz="33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there are checklists you can follow to see if you are </a:t>
            </a:r>
            <a:r>
              <a:rPr b="1" i="0" lang="en-US" sz="33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exempt</a:t>
            </a:r>
            <a:endParaRPr b="1" i="0" sz="33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t/>
            </a:r>
            <a:endParaRPr b="0" i="0" sz="33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" name="Google Shape;136;g1fdd0843af8_0_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7133" y="8960826"/>
            <a:ext cx="2338077" cy="9849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" name="Google Shape;137;g1fdd0843af8_0_2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4860273" y="9035663"/>
            <a:ext cx="3199127" cy="10157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" name="Google Shape;138;g1fdd0843af8_0_29"/>
          <p:cNvPicPr preferRelativeResize="0"/>
          <p:nvPr/>
        </p:nvPicPr>
        <p:blipFill rotWithShape="1">
          <a:blip r:embed="rId5">
            <a:alphaModFix/>
          </a:blip>
          <a:srcRect b="0" l="3855" r="0" t="12056"/>
          <a:stretch/>
        </p:blipFill>
        <p:spPr>
          <a:xfrm>
            <a:off x="10443992" y="8960826"/>
            <a:ext cx="4316259" cy="1184447"/>
          </a:xfrm>
          <a:prstGeom prst="rect">
            <a:avLst/>
          </a:prstGeom>
          <a:noFill/>
          <a:ln>
            <a:noFill/>
          </a:ln>
        </p:spPr>
      </p:pic>
      <p:sp>
        <p:nvSpPr>
          <p:cNvPr id="139" name="Google Shape;139;g1fdd0843af8_0_29"/>
          <p:cNvSpPr txBox="1"/>
          <p:nvPr/>
        </p:nvSpPr>
        <p:spPr>
          <a:xfrm>
            <a:off x="564715" y="589405"/>
            <a:ext cx="105090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1" i="0" lang="en-US" sz="4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Risk and Hazard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0" name="Google Shape;140;g1fdd0843af8_0_29"/>
          <p:cNvSpPr txBox="1"/>
          <p:nvPr/>
        </p:nvSpPr>
        <p:spPr>
          <a:xfrm rot="-5400000">
            <a:off x="12884240" y="-2882422"/>
            <a:ext cx="10509000" cy="832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1" i="0" lang="en-US" sz="2600" u="none" cap="none" strike="noStrike">
                <a:solidFill>
                  <a:srgbClr val="FC8A17"/>
                </a:solidFill>
                <a:latin typeface="Montserrat"/>
                <a:ea typeface="Montserrat"/>
                <a:cs typeface="Montserrat"/>
                <a:sym typeface="Montserrat"/>
              </a:rPr>
              <a:t>HISS 2022/2023</a:t>
            </a:r>
            <a:endParaRPr b="1" i="0" sz="2600" u="none" cap="none" strike="noStrike">
              <a:solidFill>
                <a:srgbClr val="FC8A17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t/>
            </a:r>
            <a:endParaRPr b="1" i="0" sz="2600" u="none" cap="none" strike="noStrike">
              <a:solidFill>
                <a:srgbClr val="FC8A17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1" name="Google Shape;141;g1fdd0843af8_0_29"/>
          <p:cNvSpPr txBox="1"/>
          <p:nvPr/>
        </p:nvSpPr>
        <p:spPr>
          <a:xfrm>
            <a:off x="564715" y="1731557"/>
            <a:ext cx="16694700" cy="4347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438150" lvl="0" marL="45720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Montserrat"/>
              <a:buAutoNum type="arabicPeriod"/>
            </a:pPr>
            <a:r>
              <a:rPr b="0" i="0" lang="en-US" sz="33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Brainstorm: Gather all potential issues and system breakdowns (vulnerabilities) - human and system error</a:t>
            </a:r>
            <a:endParaRPr b="0" i="0" sz="33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438150" lvl="1" marL="91440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SzPts val="3300"/>
              <a:buFont typeface="Montserrat"/>
              <a:buChar char="○"/>
            </a:pPr>
            <a:r>
              <a:rPr lang="en-US" sz="3300">
                <a:latin typeface="Montserrat"/>
                <a:ea typeface="Montserrat"/>
                <a:cs typeface="Montserrat"/>
                <a:sym typeface="Montserrat"/>
              </a:rPr>
              <a:t>risks of your final product</a:t>
            </a:r>
            <a:endParaRPr sz="3300">
              <a:latin typeface="Montserrat"/>
              <a:ea typeface="Montserrat"/>
              <a:cs typeface="Montserrat"/>
              <a:sym typeface="Montserrat"/>
            </a:endParaRPr>
          </a:p>
          <a:p>
            <a:pPr indent="-438150" lvl="1" marL="91440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SzPts val="3300"/>
              <a:buFont typeface="Montserrat"/>
              <a:buChar char="○"/>
            </a:pPr>
            <a:r>
              <a:rPr lang="en-US" sz="3300">
                <a:latin typeface="Montserrat"/>
                <a:ea typeface="Montserrat"/>
                <a:cs typeface="Montserrat"/>
                <a:sym typeface="Montserrat"/>
              </a:rPr>
              <a:t>risks in developing and testing the product (to you/team/stakeholders)</a:t>
            </a:r>
            <a:endParaRPr sz="33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t/>
            </a:r>
            <a:endParaRPr b="0" i="0" sz="33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300">
                <a:latin typeface="Montserrat"/>
                <a:ea typeface="Montserrat"/>
                <a:cs typeface="Montserrat"/>
                <a:sym typeface="Montserrat"/>
              </a:rPr>
              <a:t>2.  </a:t>
            </a:r>
            <a:r>
              <a:rPr b="0" i="0" lang="en-US" sz="33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Determine the source or cause of each vulnerability. </a:t>
            </a:r>
            <a:endParaRPr b="0" i="0" sz="33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t/>
            </a:r>
            <a:endParaRPr b="0" i="0" sz="33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300">
                <a:latin typeface="Montserrat"/>
                <a:ea typeface="Montserrat"/>
                <a:cs typeface="Montserrat"/>
                <a:sym typeface="Montserrat"/>
              </a:rPr>
              <a:t>3.  </a:t>
            </a:r>
            <a:r>
              <a:rPr b="0" i="0" lang="en-US" sz="33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Prioritize the vulnerabilities - likelihood and danger matrix</a:t>
            </a:r>
            <a:endParaRPr b="0" i="0" sz="33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42" name="Google Shape;142;g1fdd0843af8_0_29"/>
          <p:cNvPicPr preferRelativeResize="0"/>
          <p:nvPr/>
        </p:nvPicPr>
        <p:blipFill rotWithShape="1">
          <a:blip r:embed="rId6">
            <a:alphaModFix/>
          </a:blip>
          <a:srcRect b="0" l="1661" r="0" t="0"/>
          <a:stretch/>
        </p:blipFill>
        <p:spPr>
          <a:xfrm>
            <a:off x="13655675" y="4035050"/>
            <a:ext cx="4244400" cy="4282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7" name="Google Shape;147;g1fdd0843af8_0_3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7133" y="8960826"/>
            <a:ext cx="2338077" cy="9849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" name="Google Shape;148;g1fdd0843af8_0_3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4860273" y="9035663"/>
            <a:ext cx="3199127" cy="10157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" name="Google Shape;149;g1fdd0843af8_0_39"/>
          <p:cNvPicPr preferRelativeResize="0"/>
          <p:nvPr/>
        </p:nvPicPr>
        <p:blipFill rotWithShape="1">
          <a:blip r:embed="rId5">
            <a:alphaModFix/>
          </a:blip>
          <a:srcRect b="0" l="3855" r="0" t="12056"/>
          <a:stretch/>
        </p:blipFill>
        <p:spPr>
          <a:xfrm>
            <a:off x="10443992" y="8960826"/>
            <a:ext cx="4316259" cy="1184447"/>
          </a:xfrm>
          <a:prstGeom prst="rect">
            <a:avLst/>
          </a:prstGeom>
          <a:noFill/>
          <a:ln>
            <a:noFill/>
          </a:ln>
        </p:spPr>
      </p:pic>
      <p:sp>
        <p:nvSpPr>
          <p:cNvPr id="150" name="Google Shape;150;g1fdd0843af8_0_39"/>
          <p:cNvSpPr txBox="1"/>
          <p:nvPr/>
        </p:nvSpPr>
        <p:spPr>
          <a:xfrm>
            <a:off x="564715" y="589405"/>
            <a:ext cx="105090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1" i="0" lang="en-US" sz="4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Risk and Hazard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1" name="Google Shape;151;g1fdd0843af8_0_39"/>
          <p:cNvSpPr txBox="1"/>
          <p:nvPr/>
        </p:nvSpPr>
        <p:spPr>
          <a:xfrm rot="-5400000">
            <a:off x="12884240" y="-2882422"/>
            <a:ext cx="10509000" cy="832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1" i="0" lang="en-US" sz="2600" u="none" cap="none" strike="noStrike">
                <a:solidFill>
                  <a:srgbClr val="FC8A17"/>
                </a:solidFill>
                <a:latin typeface="Montserrat"/>
                <a:ea typeface="Montserrat"/>
                <a:cs typeface="Montserrat"/>
                <a:sym typeface="Montserrat"/>
              </a:rPr>
              <a:t>HISS 2022/2023</a:t>
            </a:r>
            <a:endParaRPr b="1" i="0" sz="2600" u="none" cap="none" strike="noStrike">
              <a:solidFill>
                <a:srgbClr val="FC8A17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t/>
            </a:r>
            <a:endParaRPr b="1" i="0" sz="2600" u="none" cap="none" strike="noStrike">
              <a:solidFill>
                <a:srgbClr val="FC8A17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2" name="Google Shape;152;g1fdd0843af8_0_39"/>
          <p:cNvSpPr txBox="1"/>
          <p:nvPr/>
        </p:nvSpPr>
        <p:spPr>
          <a:xfrm>
            <a:off x="564715" y="1731557"/>
            <a:ext cx="16694700" cy="4347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rPr b="0" i="0" lang="en-US" sz="33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4.	 </a:t>
            </a:r>
            <a:r>
              <a:rPr b="0" i="0" lang="en-US" sz="33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Develop a means of solving or addressing the vulnerabilities. This can be accomplished through one or more of the following. </a:t>
            </a:r>
            <a:endParaRPr b="0" i="0" sz="33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438150" lvl="1" marL="91440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Montserrat"/>
              <a:buAutoNum type="alphaLcPeriod"/>
            </a:pPr>
            <a:r>
              <a:rPr b="0" i="0" lang="en-US" sz="33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Redesigning or refining workflows. </a:t>
            </a:r>
            <a:endParaRPr b="0" i="0" sz="33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438150" lvl="1" marL="91440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Montserrat"/>
              <a:buAutoNum type="alphaLcPeriod"/>
            </a:pPr>
            <a:r>
              <a:rPr b="0" i="0" lang="en-US" sz="33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Redesigning the software. </a:t>
            </a:r>
            <a:endParaRPr b="0" i="0" sz="33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438150" lvl="1" marL="91440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Montserrat"/>
              <a:buAutoNum type="alphaLcPeriod"/>
            </a:pPr>
            <a:r>
              <a:rPr b="0" i="0" lang="en-US" sz="33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Including findings in your health IT training program. </a:t>
            </a:r>
            <a:endParaRPr b="0" i="0" sz="33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t/>
            </a:r>
            <a:endParaRPr b="0" i="0" sz="33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rPr b="0" i="0" lang="en-US" sz="33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5.	 Monitor for the vulnerabilities post-implementation and make any necessary changes.</a:t>
            </a:r>
            <a:endParaRPr b="0" i="0" sz="33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7" name="Google Shape;157;g200dc42bcf1_0_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7133" y="8960826"/>
            <a:ext cx="2338077" cy="9849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8" name="Google Shape;158;g200dc42bcf1_0_1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4860273" y="9035663"/>
            <a:ext cx="3199127" cy="10157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59" name="Google Shape;159;g200dc42bcf1_0_12"/>
          <p:cNvPicPr preferRelativeResize="0"/>
          <p:nvPr/>
        </p:nvPicPr>
        <p:blipFill rotWithShape="1">
          <a:blip r:embed="rId5">
            <a:alphaModFix/>
          </a:blip>
          <a:srcRect b="0" l="3855" r="0" t="12056"/>
          <a:stretch/>
        </p:blipFill>
        <p:spPr>
          <a:xfrm>
            <a:off x="10443992" y="8960826"/>
            <a:ext cx="4316259" cy="1184447"/>
          </a:xfrm>
          <a:prstGeom prst="rect">
            <a:avLst/>
          </a:prstGeom>
          <a:noFill/>
          <a:ln>
            <a:noFill/>
          </a:ln>
        </p:spPr>
      </p:pic>
      <p:sp>
        <p:nvSpPr>
          <p:cNvPr id="160" name="Google Shape;160;g200dc42bcf1_0_12"/>
          <p:cNvSpPr txBox="1"/>
          <p:nvPr/>
        </p:nvSpPr>
        <p:spPr>
          <a:xfrm>
            <a:off x="564715" y="589405"/>
            <a:ext cx="105090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1" i="0" lang="en-US" sz="4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User Interviewing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1" name="Google Shape;161;g200dc42bcf1_0_12"/>
          <p:cNvSpPr txBox="1"/>
          <p:nvPr/>
        </p:nvSpPr>
        <p:spPr>
          <a:xfrm rot="-5400000">
            <a:off x="12884240" y="-2882422"/>
            <a:ext cx="10509000" cy="832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1" i="0" lang="en-US" sz="2600" u="none" cap="none" strike="noStrike">
                <a:solidFill>
                  <a:srgbClr val="FC8A17"/>
                </a:solidFill>
                <a:latin typeface="Montserrat"/>
                <a:ea typeface="Montserrat"/>
                <a:cs typeface="Montserrat"/>
                <a:sym typeface="Montserrat"/>
              </a:rPr>
              <a:t>HISS 2022/2023</a:t>
            </a:r>
            <a:endParaRPr b="1" i="0" sz="2600" u="none" cap="none" strike="noStrike">
              <a:solidFill>
                <a:srgbClr val="FC8A17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t/>
            </a:r>
            <a:endParaRPr b="1" i="0" sz="2600" u="none" cap="none" strike="noStrike">
              <a:solidFill>
                <a:srgbClr val="FC8A17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62" name="Google Shape;162;g200dc42bcf1_0_12"/>
          <p:cNvSpPr txBox="1"/>
          <p:nvPr/>
        </p:nvSpPr>
        <p:spPr>
          <a:xfrm>
            <a:off x="578200" y="1806850"/>
            <a:ext cx="16068900" cy="726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300">
                <a:latin typeface="Montserrat"/>
                <a:ea typeface="Montserrat"/>
                <a:cs typeface="Montserrat"/>
                <a:sym typeface="Montserrat"/>
              </a:rPr>
              <a:t>#1 No Ice-cream Questions</a:t>
            </a:r>
            <a:endParaRPr sz="3300">
              <a:latin typeface="Montserrat"/>
              <a:ea typeface="Montserrat"/>
              <a:cs typeface="Montserrat"/>
              <a:sym typeface="Montserrat"/>
            </a:endParaRPr>
          </a:p>
          <a:p>
            <a:pPr indent="-438150" lvl="0" marL="457200" rtl="0" algn="l">
              <a:spcBef>
                <a:spcPts val="0"/>
              </a:spcBef>
              <a:spcAft>
                <a:spcPts val="0"/>
              </a:spcAft>
              <a:buSzPts val="3300"/>
              <a:buFont typeface="Montserrat"/>
              <a:buChar char="●"/>
            </a:pPr>
            <a:r>
              <a:rPr lang="en-US" sz="3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when you withhold information and don’t reveal all the costs associated with a benefit.</a:t>
            </a:r>
            <a:endParaRPr sz="3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438150" lvl="0" marL="457200" rtl="0" algn="l">
              <a:spcBef>
                <a:spcPts val="0"/>
              </a:spcBef>
              <a:spcAft>
                <a:spcPts val="0"/>
              </a:spcAft>
              <a:buSzPts val="3300"/>
              <a:buFont typeface="Montserrat"/>
              <a:buChar char="●"/>
            </a:pPr>
            <a:r>
              <a:rPr lang="en-US" sz="3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(e.g. “do you want [product]?” without stating any costs or behaviour change necessary to get it)</a:t>
            </a:r>
            <a:endParaRPr sz="3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3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300">
                <a:latin typeface="Montserrat"/>
                <a:ea typeface="Montserrat"/>
                <a:cs typeface="Montserrat"/>
                <a:sym typeface="Montserrat"/>
              </a:rPr>
              <a:t>#2 Pull, Don’t Push</a:t>
            </a:r>
            <a:endParaRPr sz="3300">
              <a:latin typeface="Montserrat"/>
              <a:ea typeface="Montserrat"/>
              <a:cs typeface="Montserrat"/>
              <a:sym typeface="Montserrat"/>
            </a:endParaRPr>
          </a:p>
          <a:p>
            <a:pPr indent="-438150" lvl="0" marL="457200" rtl="0" algn="l">
              <a:spcBef>
                <a:spcPts val="0"/>
              </a:spcBef>
              <a:spcAft>
                <a:spcPts val="0"/>
              </a:spcAft>
              <a:buSzPts val="3300"/>
              <a:buFont typeface="Montserrat"/>
              <a:buChar char="●"/>
            </a:pPr>
            <a:r>
              <a:rPr lang="en-US" sz="3300">
                <a:latin typeface="Montserrat"/>
                <a:ea typeface="Montserrat"/>
                <a:cs typeface="Montserrat"/>
                <a:sym typeface="Montserrat"/>
              </a:rPr>
              <a:t>Pull info from them, don’t push them to agree with your ideas</a:t>
            </a:r>
            <a:endParaRPr sz="33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3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300">
                <a:latin typeface="Montserrat"/>
                <a:ea typeface="Montserrat"/>
                <a:cs typeface="Montserrat"/>
                <a:sym typeface="Montserrat"/>
              </a:rPr>
              <a:t>#3 No leading questions</a:t>
            </a:r>
            <a:endParaRPr sz="3300">
              <a:latin typeface="Montserrat"/>
              <a:ea typeface="Montserrat"/>
              <a:cs typeface="Montserrat"/>
              <a:sym typeface="Montserrat"/>
            </a:endParaRPr>
          </a:p>
          <a:p>
            <a:pPr indent="-438150" lvl="0" marL="457200" rtl="0" algn="l">
              <a:spcBef>
                <a:spcPts val="0"/>
              </a:spcBef>
              <a:spcAft>
                <a:spcPts val="0"/>
              </a:spcAft>
              <a:buSzPts val="3300"/>
              <a:buFont typeface="Montserrat"/>
              <a:buChar char="●"/>
            </a:pPr>
            <a:r>
              <a:rPr lang="en-US" sz="3300">
                <a:latin typeface="Montserrat"/>
                <a:ea typeface="Montserrat"/>
                <a:cs typeface="Montserrat"/>
                <a:sym typeface="Montserrat"/>
              </a:rPr>
              <a:t>Questions should not contain the answer in the q</a:t>
            </a:r>
            <a:endParaRPr sz="3300">
              <a:latin typeface="Montserrat"/>
              <a:ea typeface="Montserrat"/>
              <a:cs typeface="Montserrat"/>
              <a:sym typeface="Montserrat"/>
            </a:endParaRPr>
          </a:p>
          <a:p>
            <a:pPr indent="-438150" lvl="0" marL="457200" rtl="0" algn="l">
              <a:spcBef>
                <a:spcPts val="0"/>
              </a:spcBef>
              <a:spcAft>
                <a:spcPts val="0"/>
              </a:spcAft>
              <a:buSzPts val="3300"/>
              <a:buFont typeface="Montserrat"/>
              <a:buChar char="●"/>
            </a:pPr>
            <a:r>
              <a:rPr lang="en-US" sz="3300">
                <a:latin typeface="Montserrat"/>
                <a:ea typeface="Montserrat"/>
                <a:cs typeface="Montserrat"/>
                <a:sym typeface="Montserrat"/>
              </a:rPr>
              <a:t>“do you experience ‘x’” is leading because ‘x’ is in the question</a:t>
            </a:r>
            <a:endParaRPr sz="3300">
              <a:latin typeface="Montserrat"/>
              <a:ea typeface="Montserrat"/>
              <a:cs typeface="Montserrat"/>
              <a:sym typeface="Montserrat"/>
            </a:endParaRPr>
          </a:p>
          <a:p>
            <a:pPr indent="-438150" lvl="0" marL="457200" rtl="0" algn="l">
              <a:spcBef>
                <a:spcPts val="0"/>
              </a:spcBef>
              <a:spcAft>
                <a:spcPts val="0"/>
              </a:spcAft>
              <a:buSzPts val="3300"/>
              <a:buFont typeface="Montserrat"/>
              <a:buChar char="●"/>
            </a:pPr>
            <a:r>
              <a:rPr lang="en-US" sz="3300">
                <a:latin typeface="Montserrat"/>
                <a:ea typeface="Montserrat"/>
                <a:cs typeface="Montserrat"/>
                <a:sym typeface="Montserrat"/>
              </a:rPr>
              <a:t>an interviewee might feel pushed to find an occasion where ‘x’</a:t>
            </a:r>
            <a:endParaRPr sz="3300">
              <a:latin typeface="Montserrat"/>
              <a:ea typeface="Montserrat"/>
              <a:cs typeface="Montserrat"/>
              <a:sym typeface="Montserrat"/>
            </a:endParaRPr>
          </a:p>
          <a:p>
            <a:pPr indent="-438150" lvl="0" marL="457200" rtl="0" algn="l">
              <a:spcBef>
                <a:spcPts val="0"/>
              </a:spcBef>
              <a:spcAft>
                <a:spcPts val="0"/>
              </a:spcAft>
              <a:buSzPts val="3300"/>
              <a:buFont typeface="Montserrat"/>
              <a:buChar char="●"/>
            </a:pPr>
            <a:r>
              <a:rPr lang="en-US" sz="3300">
                <a:latin typeface="Montserrat"/>
                <a:ea typeface="Montserrat"/>
                <a:cs typeface="Montserrat"/>
                <a:sym typeface="Montserrat"/>
              </a:rPr>
              <a:t>you want them to bring it up on their own</a:t>
            </a:r>
            <a:endParaRPr sz="33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7" name="Google Shape;167;g200dc42bcf1_0_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7133" y="8960826"/>
            <a:ext cx="2338077" cy="9849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" name="Google Shape;168;g200dc42bcf1_0_2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4860273" y="9035663"/>
            <a:ext cx="3199127" cy="10157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" name="Google Shape;169;g200dc42bcf1_0_25"/>
          <p:cNvPicPr preferRelativeResize="0"/>
          <p:nvPr/>
        </p:nvPicPr>
        <p:blipFill rotWithShape="1">
          <a:blip r:embed="rId5">
            <a:alphaModFix/>
          </a:blip>
          <a:srcRect b="0" l="3855" r="0" t="12056"/>
          <a:stretch/>
        </p:blipFill>
        <p:spPr>
          <a:xfrm>
            <a:off x="10443992" y="8960826"/>
            <a:ext cx="4316259" cy="1184447"/>
          </a:xfrm>
          <a:prstGeom prst="rect">
            <a:avLst/>
          </a:prstGeom>
          <a:noFill/>
          <a:ln>
            <a:noFill/>
          </a:ln>
        </p:spPr>
      </p:pic>
      <p:sp>
        <p:nvSpPr>
          <p:cNvPr id="170" name="Google Shape;170;g200dc42bcf1_0_25"/>
          <p:cNvSpPr txBox="1"/>
          <p:nvPr/>
        </p:nvSpPr>
        <p:spPr>
          <a:xfrm>
            <a:off x="564715" y="589405"/>
            <a:ext cx="105090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1" i="0" lang="en-US" sz="4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User Interviewing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1" name="Google Shape;171;g200dc42bcf1_0_25"/>
          <p:cNvSpPr txBox="1"/>
          <p:nvPr/>
        </p:nvSpPr>
        <p:spPr>
          <a:xfrm rot="-5400000">
            <a:off x="12884240" y="-2882422"/>
            <a:ext cx="10509000" cy="832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1" i="0" lang="en-US" sz="2600" u="none" cap="none" strike="noStrike">
                <a:solidFill>
                  <a:srgbClr val="FC8A17"/>
                </a:solidFill>
                <a:latin typeface="Montserrat"/>
                <a:ea typeface="Montserrat"/>
                <a:cs typeface="Montserrat"/>
                <a:sym typeface="Montserrat"/>
              </a:rPr>
              <a:t>HISS 2022/2023</a:t>
            </a:r>
            <a:endParaRPr b="1" i="0" sz="2600" u="none" cap="none" strike="noStrike">
              <a:solidFill>
                <a:srgbClr val="FC8A17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t/>
            </a:r>
            <a:endParaRPr b="1" i="0" sz="2600" u="none" cap="none" strike="noStrike">
              <a:solidFill>
                <a:srgbClr val="FC8A17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72" name="Google Shape;172;g200dc42bcf1_0_25"/>
          <p:cNvSpPr txBox="1"/>
          <p:nvPr/>
        </p:nvSpPr>
        <p:spPr>
          <a:xfrm>
            <a:off x="578200" y="1806850"/>
            <a:ext cx="16068900" cy="628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300">
                <a:latin typeface="Montserrat"/>
                <a:ea typeface="Montserrat"/>
                <a:cs typeface="Montserrat"/>
                <a:sym typeface="Montserrat"/>
              </a:rPr>
              <a:t>#4 Past behaviour generally indicates future behaviour</a:t>
            </a:r>
            <a:endParaRPr sz="3300">
              <a:latin typeface="Montserrat"/>
              <a:ea typeface="Montserrat"/>
              <a:cs typeface="Montserrat"/>
              <a:sym typeface="Montserrat"/>
            </a:endParaRPr>
          </a:p>
          <a:p>
            <a:pPr indent="-438150" lvl="0" marL="457200" rtl="0" algn="l">
              <a:spcBef>
                <a:spcPts val="0"/>
              </a:spcBef>
              <a:spcAft>
                <a:spcPts val="0"/>
              </a:spcAft>
              <a:buSzPts val="3300"/>
              <a:buFont typeface="Montserrat"/>
              <a:buChar char="●"/>
            </a:pPr>
            <a:r>
              <a:rPr lang="en-US" sz="3300">
                <a:latin typeface="Montserrat"/>
                <a:ea typeface="Montserrat"/>
                <a:cs typeface="Montserrat"/>
                <a:sym typeface="Montserrat"/>
              </a:rPr>
              <a:t>understand what people will do based on what they have done NOT what they say they want to do</a:t>
            </a:r>
            <a:endParaRPr sz="3300">
              <a:latin typeface="Montserrat"/>
              <a:ea typeface="Montserrat"/>
              <a:cs typeface="Montserrat"/>
              <a:sym typeface="Montserrat"/>
            </a:endParaRPr>
          </a:p>
          <a:p>
            <a:pPr indent="-438150" lvl="0" marL="457200" rtl="0" algn="l">
              <a:spcBef>
                <a:spcPts val="0"/>
              </a:spcBef>
              <a:spcAft>
                <a:spcPts val="0"/>
              </a:spcAft>
              <a:buSzPts val="3300"/>
              <a:buFont typeface="Montserrat"/>
              <a:buChar char="●"/>
            </a:pPr>
            <a:r>
              <a:rPr lang="en-US" sz="3300">
                <a:latin typeface="Montserrat"/>
                <a:ea typeface="Montserrat"/>
                <a:cs typeface="Montserrat"/>
                <a:sym typeface="Montserrat"/>
              </a:rPr>
              <a:t>observations are more fruitful than what people say about themselves</a:t>
            </a:r>
            <a:endParaRPr sz="33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3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300">
                <a:latin typeface="Montserrat"/>
                <a:ea typeface="Montserrat"/>
                <a:cs typeface="Montserrat"/>
                <a:sym typeface="Montserrat"/>
              </a:rPr>
              <a:t>#5 Ideal vs. True Self</a:t>
            </a:r>
            <a:endParaRPr sz="3300">
              <a:latin typeface="Montserrat"/>
              <a:ea typeface="Montserrat"/>
              <a:cs typeface="Montserrat"/>
              <a:sym typeface="Montserrat"/>
            </a:endParaRPr>
          </a:p>
          <a:p>
            <a:pPr indent="-438150" lvl="0" marL="457200" rtl="0" algn="l">
              <a:spcBef>
                <a:spcPts val="0"/>
              </a:spcBef>
              <a:spcAft>
                <a:spcPts val="0"/>
              </a:spcAft>
              <a:buSzPts val="3300"/>
              <a:buFont typeface="Montserrat"/>
              <a:buChar char="●"/>
            </a:pPr>
            <a:r>
              <a:rPr lang="en-US" sz="3300">
                <a:latin typeface="Montserrat"/>
                <a:ea typeface="Montserrat"/>
                <a:cs typeface="Montserrat"/>
                <a:sym typeface="Montserrat"/>
              </a:rPr>
              <a:t>People do not talk about themselves as they actually are</a:t>
            </a:r>
            <a:endParaRPr sz="3300">
              <a:latin typeface="Montserrat"/>
              <a:ea typeface="Montserrat"/>
              <a:cs typeface="Montserrat"/>
              <a:sym typeface="Montserrat"/>
            </a:endParaRPr>
          </a:p>
          <a:p>
            <a:pPr indent="-438150" lvl="0" marL="457200" rtl="0" algn="l">
              <a:spcBef>
                <a:spcPts val="0"/>
              </a:spcBef>
              <a:spcAft>
                <a:spcPts val="0"/>
              </a:spcAft>
              <a:buSzPts val="3300"/>
              <a:buFont typeface="Montserrat"/>
              <a:buChar char="●"/>
            </a:pPr>
            <a:r>
              <a:rPr lang="en-US" sz="3300">
                <a:latin typeface="Montserrat"/>
                <a:ea typeface="Montserrat"/>
                <a:cs typeface="Montserrat"/>
                <a:sym typeface="Montserrat"/>
              </a:rPr>
              <a:t>Ask about past experiences and avoid hypotheticals - harder for people to lie and idealise themselves</a:t>
            </a:r>
            <a:endParaRPr sz="33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3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300">
                <a:latin typeface="Montserrat"/>
                <a:ea typeface="Montserrat"/>
                <a:cs typeface="Montserrat"/>
                <a:sym typeface="Montserrat"/>
              </a:rPr>
              <a:t>#6 No pitching</a:t>
            </a:r>
            <a:endParaRPr sz="3300">
              <a:latin typeface="Montserrat"/>
              <a:ea typeface="Montserrat"/>
              <a:cs typeface="Montserrat"/>
              <a:sym typeface="Montserrat"/>
            </a:endParaRPr>
          </a:p>
          <a:p>
            <a:pPr indent="-438150" lvl="0" marL="457200" rtl="0" algn="l">
              <a:spcBef>
                <a:spcPts val="0"/>
              </a:spcBef>
              <a:spcAft>
                <a:spcPts val="0"/>
              </a:spcAft>
              <a:buSzPts val="3300"/>
              <a:buFont typeface="Montserrat"/>
              <a:buChar char="●"/>
            </a:pPr>
            <a:r>
              <a:rPr lang="en-US" sz="3300">
                <a:latin typeface="Montserrat"/>
                <a:ea typeface="Montserrat"/>
                <a:cs typeface="Montserrat"/>
                <a:sym typeface="Montserrat"/>
              </a:rPr>
              <a:t>pitching is for convincing not for learning/listening</a:t>
            </a:r>
            <a:endParaRPr sz="33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7" name="Google Shape;177;g200dc42bcf1_0_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7133" y="8960826"/>
            <a:ext cx="2338077" cy="9849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" name="Google Shape;178;g200dc42bcf1_0_3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4860273" y="9035663"/>
            <a:ext cx="3199127" cy="10157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79" name="Google Shape;179;g200dc42bcf1_0_34"/>
          <p:cNvPicPr preferRelativeResize="0"/>
          <p:nvPr/>
        </p:nvPicPr>
        <p:blipFill rotWithShape="1">
          <a:blip r:embed="rId5">
            <a:alphaModFix/>
          </a:blip>
          <a:srcRect b="0" l="3855" r="0" t="12056"/>
          <a:stretch/>
        </p:blipFill>
        <p:spPr>
          <a:xfrm>
            <a:off x="10443992" y="8960826"/>
            <a:ext cx="4316259" cy="1184447"/>
          </a:xfrm>
          <a:prstGeom prst="rect">
            <a:avLst/>
          </a:prstGeom>
          <a:noFill/>
          <a:ln>
            <a:noFill/>
          </a:ln>
        </p:spPr>
      </p:pic>
      <p:sp>
        <p:nvSpPr>
          <p:cNvPr id="180" name="Google Shape;180;g200dc42bcf1_0_34"/>
          <p:cNvSpPr txBox="1"/>
          <p:nvPr/>
        </p:nvSpPr>
        <p:spPr>
          <a:xfrm>
            <a:off x="564715" y="589405"/>
            <a:ext cx="105090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1" i="0" lang="en-US" sz="4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User Interviewing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1" name="Google Shape;181;g200dc42bcf1_0_34"/>
          <p:cNvSpPr txBox="1"/>
          <p:nvPr/>
        </p:nvSpPr>
        <p:spPr>
          <a:xfrm rot="-5400000">
            <a:off x="12884240" y="-2882422"/>
            <a:ext cx="10509000" cy="832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1" i="0" lang="en-US" sz="2600" u="none" cap="none" strike="noStrike">
                <a:solidFill>
                  <a:srgbClr val="FC8A17"/>
                </a:solidFill>
                <a:latin typeface="Montserrat"/>
                <a:ea typeface="Montserrat"/>
                <a:cs typeface="Montserrat"/>
                <a:sym typeface="Montserrat"/>
              </a:rPr>
              <a:t>HISS 2022/2023</a:t>
            </a:r>
            <a:endParaRPr b="1" i="0" sz="2600" u="none" cap="none" strike="noStrike">
              <a:solidFill>
                <a:srgbClr val="FC8A17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t/>
            </a:r>
            <a:endParaRPr b="1" i="0" sz="2600" u="none" cap="none" strike="noStrike">
              <a:solidFill>
                <a:srgbClr val="FC8A17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82" name="Google Shape;182;g200dc42bcf1_0_34"/>
          <p:cNvSpPr txBox="1"/>
          <p:nvPr/>
        </p:nvSpPr>
        <p:spPr>
          <a:xfrm>
            <a:off x="578200" y="1806850"/>
            <a:ext cx="16068900" cy="678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300">
                <a:latin typeface="Montserrat"/>
                <a:ea typeface="Montserrat"/>
                <a:cs typeface="Montserrat"/>
                <a:sym typeface="Montserrat"/>
              </a:rPr>
              <a:t>#7 N of 1 is not proof</a:t>
            </a:r>
            <a:endParaRPr sz="3300">
              <a:latin typeface="Montserrat"/>
              <a:ea typeface="Montserrat"/>
              <a:cs typeface="Montserrat"/>
              <a:sym typeface="Montserrat"/>
            </a:endParaRPr>
          </a:p>
          <a:p>
            <a:pPr indent="-438150" lvl="0" marL="457200" rtl="0" algn="l">
              <a:spcBef>
                <a:spcPts val="0"/>
              </a:spcBef>
              <a:spcAft>
                <a:spcPts val="0"/>
              </a:spcAft>
              <a:buSzPts val="3300"/>
              <a:buFont typeface="Montserrat"/>
              <a:buChar char="●"/>
            </a:pPr>
            <a:r>
              <a:rPr lang="en-US" sz="3300">
                <a:latin typeface="Montserrat"/>
                <a:ea typeface="Montserrat"/>
                <a:cs typeface="Montserrat"/>
                <a:sym typeface="Montserrat"/>
              </a:rPr>
              <a:t>don’t use qualitative data the way you would use quantitative</a:t>
            </a:r>
            <a:endParaRPr sz="3300">
              <a:latin typeface="Montserrat"/>
              <a:ea typeface="Montserrat"/>
              <a:cs typeface="Montserrat"/>
              <a:sym typeface="Montserrat"/>
            </a:endParaRPr>
          </a:p>
          <a:p>
            <a:pPr indent="-438150" lvl="0" marL="457200" rtl="0" algn="l">
              <a:spcBef>
                <a:spcPts val="0"/>
              </a:spcBef>
              <a:spcAft>
                <a:spcPts val="0"/>
              </a:spcAft>
              <a:buSzPts val="3300"/>
              <a:buFont typeface="Montserrat"/>
              <a:buChar char="●"/>
            </a:pPr>
            <a:r>
              <a:rPr lang="en-US" sz="3300">
                <a:latin typeface="Montserrat"/>
                <a:ea typeface="Montserrat"/>
                <a:cs typeface="Montserrat"/>
                <a:sym typeface="Montserrat"/>
              </a:rPr>
              <a:t>1 story may or may not represent the population</a:t>
            </a:r>
            <a:endParaRPr sz="33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3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300">
                <a:latin typeface="Montserrat"/>
                <a:ea typeface="Montserrat"/>
                <a:cs typeface="Montserrat"/>
                <a:sym typeface="Montserrat"/>
              </a:rPr>
              <a:t>#8 No seeding</a:t>
            </a:r>
            <a:endParaRPr sz="3300">
              <a:latin typeface="Montserrat"/>
              <a:ea typeface="Montserrat"/>
              <a:cs typeface="Montserrat"/>
              <a:sym typeface="Montserrat"/>
            </a:endParaRPr>
          </a:p>
          <a:p>
            <a:pPr indent="-438150" lvl="0" marL="457200" rtl="0" algn="l">
              <a:spcBef>
                <a:spcPts val="0"/>
              </a:spcBef>
              <a:spcAft>
                <a:spcPts val="0"/>
              </a:spcAft>
              <a:buSzPts val="3300"/>
              <a:buFont typeface="Montserrat"/>
              <a:buChar char="●"/>
            </a:pPr>
            <a:r>
              <a:rPr lang="en-US" sz="3300">
                <a:latin typeface="Montserrat"/>
                <a:ea typeface="Montserrat"/>
                <a:cs typeface="Montserrat"/>
                <a:sym typeface="Montserrat"/>
              </a:rPr>
              <a:t>do not give them too much context on your problem/solution</a:t>
            </a:r>
            <a:endParaRPr sz="3300">
              <a:latin typeface="Montserrat"/>
              <a:ea typeface="Montserrat"/>
              <a:cs typeface="Montserrat"/>
              <a:sym typeface="Montserrat"/>
            </a:endParaRPr>
          </a:p>
          <a:p>
            <a:pPr indent="-438150" lvl="0" marL="457200" rtl="0" algn="l">
              <a:spcBef>
                <a:spcPts val="0"/>
              </a:spcBef>
              <a:spcAft>
                <a:spcPts val="0"/>
              </a:spcAft>
              <a:buSzPts val="3300"/>
              <a:buFont typeface="Montserrat"/>
              <a:buChar char="●"/>
            </a:pPr>
            <a:r>
              <a:rPr lang="en-US" sz="3300">
                <a:latin typeface="Montserrat"/>
                <a:ea typeface="Montserrat"/>
                <a:cs typeface="Montserrat"/>
                <a:sym typeface="Montserrat"/>
              </a:rPr>
              <a:t>they might try and retrofit their examples to fit what you want. you want them to get there unprompted</a:t>
            </a:r>
            <a:endParaRPr sz="33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3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300">
                <a:latin typeface="Montserrat"/>
                <a:ea typeface="Montserrat"/>
                <a:cs typeface="Montserrat"/>
                <a:sym typeface="Montserrat"/>
              </a:rPr>
              <a:t>#9 Stories &gt; statements</a:t>
            </a:r>
            <a:endParaRPr sz="3300">
              <a:latin typeface="Montserrat"/>
              <a:ea typeface="Montserrat"/>
              <a:cs typeface="Montserrat"/>
              <a:sym typeface="Montserrat"/>
            </a:endParaRPr>
          </a:p>
          <a:p>
            <a:pPr indent="-438150" lvl="0" marL="457200" rtl="0" algn="l">
              <a:spcBef>
                <a:spcPts val="0"/>
              </a:spcBef>
              <a:spcAft>
                <a:spcPts val="0"/>
              </a:spcAft>
              <a:buSzPts val="3300"/>
              <a:buFont typeface="Montserrat"/>
              <a:buChar char="●"/>
            </a:pPr>
            <a:r>
              <a:rPr lang="en-US" sz="3300">
                <a:latin typeface="Montserrat"/>
                <a:ea typeface="Montserrat"/>
                <a:cs typeface="Montserrat"/>
                <a:sym typeface="Montserrat"/>
              </a:rPr>
              <a:t>open ended questions invites stories and tangents (keep things on track but let them guide the direction)</a:t>
            </a:r>
            <a:endParaRPr sz="3300">
              <a:latin typeface="Montserrat"/>
              <a:ea typeface="Montserrat"/>
              <a:cs typeface="Montserrat"/>
              <a:sym typeface="Montserrat"/>
            </a:endParaRPr>
          </a:p>
          <a:p>
            <a:pPr indent="-438150" lvl="0" marL="457200" rtl="0" algn="l">
              <a:spcBef>
                <a:spcPts val="0"/>
              </a:spcBef>
              <a:spcAft>
                <a:spcPts val="0"/>
              </a:spcAft>
              <a:buSzPts val="3300"/>
              <a:buFont typeface="Montserrat"/>
              <a:buChar char="●"/>
            </a:pPr>
            <a:r>
              <a:rPr lang="en-US" sz="3300">
                <a:latin typeface="Montserrat"/>
                <a:ea typeface="Montserrat"/>
                <a:cs typeface="Montserrat"/>
                <a:sym typeface="Montserrat"/>
              </a:rPr>
              <a:t>avoid binaries</a:t>
            </a:r>
            <a:endParaRPr sz="33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7" name="Google Shape;187;g200dc42bcf1_0_4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7133" y="8960826"/>
            <a:ext cx="2338077" cy="9849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" name="Google Shape;188;g200dc42bcf1_0_4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4860273" y="9035663"/>
            <a:ext cx="3199127" cy="10157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" name="Google Shape;189;g200dc42bcf1_0_43"/>
          <p:cNvPicPr preferRelativeResize="0"/>
          <p:nvPr/>
        </p:nvPicPr>
        <p:blipFill rotWithShape="1">
          <a:blip r:embed="rId5">
            <a:alphaModFix/>
          </a:blip>
          <a:srcRect b="0" l="3855" r="0" t="12056"/>
          <a:stretch/>
        </p:blipFill>
        <p:spPr>
          <a:xfrm>
            <a:off x="10443992" y="8960826"/>
            <a:ext cx="4316259" cy="1184447"/>
          </a:xfrm>
          <a:prstGeom prst="rect">
            <a:avLst/>
          </a:prstGeom>
          <a:noFill/>
          <a:ln>
            <a:noFill/>
          </a:ln>
        </p:spPr>
      </p:pic>
      <p:sp>
        <p:nvSpPr>
          <p:cNvPr id="190" name="Google Shape;190;g200dc42bcf1_0_43"/>
          <p:cNvSpPr txBox="1"/>
          <p:nvPr/>
        </p:nvSpPr>
        <p:spPr>
          <a:xfrm>
            <a:off x="564715" y="589405"/>
            <a:ext cx="105090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1" i="0" lang="en-US" sz="4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User Interviewing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1" name="Google Shape;191;g200dc42bcf1_0_43"/>
          <p:cNvSpPr txBox="1"/>
          <p:nvPr/>
        </p:nvSpPr>
        <p:spPr>
          <a:xfrm rot="-5400000">
            <a:off x="12884240" y="-2882422"/>
            <a:ext cx="10509000" cy="832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1" i="0" lang="en-US" sz="2600" u="none" cap="none" strike="noStrike">
                <a:solidFill>
                  <a:srgbClr val="FC8A17"/>
                </a:solidFill>
                <a:latin typeface="Montserrat"/>
                <a:ea typeface="Montserrat"/>
                <a:cs typeface="Montserrat"/>
                <a:sym typeface="Montserrat"/>
              </a:rPr>
              <a:t>HISS 2022/2023</a:t>
            </a:r>
            <a:endParaRPr b="1" i="0" sz="2600" u="none" cap="none" strike="noStrike">
              <a:solidFill>
                <a:srgbClr val="FC8A17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t/>
            </a:r>
            <a:endParaRPr b="1" i="0" sz="2600" u="none" cap="none" strike="noStrike">
              <a:solidFill>
                <a:srgbClr val="FC8A17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92" name="Google Shape;192;g200dc42bcf1_0_43"/>
          <p:cNvSpPr txBox="1"/>
          <p:nvPr/>
        </p:nvSpPr>
        <p:spPr>
          <a:xfrm>
            <a:off x="578200" y="1806850"/>
            <a:ext cx="16068900" cy="526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300">
                <a:latin typeface="Montserrat"/>
                <a:ea typeface="Montserrat"/>
                <a:cs typeface="Montserrat"/>
                <a:sym typeface="Montserrat"/>
              </a:rPr>
              <a:t>Good phrases to use in questions/followups</a:t>
            </a:r>
            <a:endParaRPr sz="3300">
              <a:latin typeface="Montserrat"/>
              <a:ea typeface="Montserrat"/>
              <a:cs typeface="Montserrat"/>
              <a:sym typeface="Montserrat"/>
            </a:endParaRPr>
          </a:p>
          <a:p>
            <a:pPr indent="-438150" lvl="0" marL="457200" rtl="0" algn="l">
              <a:spcBef>
                <a:spcPts val="0"/>
              </a:spcBef>
              <a:spcAft>
                <a:spcPts val="0"/>
              </a:spcAft>
              <a:buSzPts val="3300"/>
              <a:buFont typeface="Montserrat"/>
              <a:buChar char="●"/>
            </a:pPr>
            <a:r>
              <a:rPr lang="en-US" sz="3300">
                <a:latin typeface="Montserrat"/>
                <a:ea typeface="Montserrat"/>
                <a:cs typeface="Montserrat"/>
                <a:sym typeface="Montserrat"/>
              </a:rPr>
              <a:t>Tell me about the last time…</a:t>
            </a:r>
            <a:endParaRPr sz="3300">
              <a:latin typeface="Montserrat"/>
              <a:ea typeface="Montserrat"/>
              <a:cs typeface="Montserrat"/>
              <a:sym typeface="Montserrat"/>
            </a:endParaRPr>
          </a:p>
          <a:p>
            <a:pPr indent="-438150" lvl="1" marL="914400" rtl="0" algn="l">
              <a:spcBef>
                <a:spcPts val="0"/>
              </a:spcBef>
              <a:spcAft>
                <a:spcPts val="0"/>
              </a:spcAft>
              <a:buSzPts val="3300"/>
              <a:buFont typeface="Montserrat"/>
              <a:buChar char="○"/>
            </a:pPr>
            <a:r>
              <a:rPr lang="en-US" sz="3300">
                <a:latin typeface="Montserrat"/>
                <a:ea typeface="Montserrat"/>
                <a:cs typeface="Montserrat"/>
                <a:sym typeface="Montserrat"/>
              </a:rPr>
              <a:t>starting point - easy to recall</a:t>
            </a:r>
            <a:endParaRPr sz="3300">
              <a:latin typeface="Montserrat"/>
              <a:ea typeface="Montserrat"/>
              <a:cs typeface="Montserrat"/>
              <a:sym typeface="Montserrat"/>
            </a:endParaRPr>
          </a:p>
          <a:p>
            <a:pPr indent="-438150" lvl="1" marL="914400" rtl="0" algn="l">
              <a:spcBef>
                <a:spcPts val="0"/>
              </a:spcBef>
              <a:spcAft>
                <a:spcPts val="0"/>
              </a:spcAft>
              <a:buSzPts val="3300"/>
              <a:buFont typeface="Montserrat"/>
              <a:buChar char="○"/>
            </a:pPr>
            <a:r>
              <a:rPr lang="en-US" sz="3300">
                <a:latin typeface="Montserrat"/>
                <a:ea typeface="Montserrat"/>
                <a:cs typeface="Montserrat"/>
                <a:sym typeface="Montserrat"/>
              </a:rPr>
              <a:t>can inspire more relevant times</a:t>
            </a:r>
            <a:endParaRPr sz="3300">
              <a:latin typeface="Montserrat"/>
              <a:ea typeface="Montserrat"/>
              <a:cs typeface="Montserrat"/>
              <a:sym typeface="Montserrat"/>
            </a:endParaRPr>
          </a:p>
          <a:p>
            <a:pPr indent="-438150" lvl="0" marL="457200" rtl="0" algn="l">
              <a:spcBef>
                <a:spcPts val="0"/>
              </a:spcBef>
              <a:spcAft>
                <a:spcPts val="0"/>
              </a:spcAft>
              <a:buSzPts val="3300"/>
              <a:buFont typeface="Montserrat"/>
              <a:buChar char="●"/>
            </a:pPr>
            <a:r>
              <a:rPr lang="en-US" sz="3300">
                <a:latin typeface="Montserrat"/>
                <a:ea typeface="Montserrat"/>
                <a:cs typeface="Montserrat"/>
                <a:sym typeface="Montserrat"/>
              </a:rPr>
              <a:t>What do you mean by…</a:t>
            </a:r>
            <a:endParaRPr sz="3300">
              <a:latin typeface="Montserrat"/>
              <a:ea typeface="Montserrat"/>
              <a:cs typeface="Montserrat"/>
              <a:sym typeface="Montserrat"/>
            </a:endParaRPr>
          </a:p>
          <a:p>
            <a:pPr indent="-438150" lvl="0" marL="457200" rtl="0" algn="l">
              <a:spcBef>
                <a:spcPts val="0"/>
              </a:spcBef>
              <a:spcAft>
                <a:spcPts val="0"/>
              </a:spcAft>
              <a:buSzPts val="3300"/>
              <a:buFont typeface="Montserrat"/>
              <a:buChar char="●"/>
            </a:pPr>
            <a:r>
              <a:rPr lang="en-US" sz="3300">
                <a:latin typeface="Montserrat"/>
                <a:ea typeface="Montserrat"/>
                <a:cs typeface="Montserrat"/>
                <a:sym typeface="Montserrat"/>
              </a:rPr>
              <a:t>Tell me more…</a:t>
            </a:r>
            <a:endParaRPr sz="3300">
              <a:latin typeface="Montserrat"/>
              <a:ea typeface="Montserrat"/>
              <a:cs typeface="Montserrat"/>
              <a:sym typeface="Montserrat"/>
            </a:endParaRPr>
          </a:p>
          <a:p>
            <a:pPr indent="-438150" lvl="0" marL="457200" rtl="0" algn="l">
              <a:spcBef>
                <a:spcPts val="0"/>
              </a:spcBef>
              <a:spcAft>
                <a:spcPts val="0"/>
              </a:spcAft>
              <a:buSzPts val="3300"/>
              <a:buFont typeface="Montserrat"/>
              <a:buChar char="●"/>
            </a:pPr>
            <a:r>
              <a:rPr lang="en-US" sz="3300">
                <a:latin typeface="Montserrat"/>
                <a:ea typeface="Montserrat"/>
                <a:cs typeface="Montserrat"/>
                <a:sym typeface="Montserrat"/>
              </a:rPr>
              <a:t>How are you dealing with your problem now?</a:t>
            </a:r>
            <a:endParaRPr sz="3300">
              <a:latin typeface="Montserrat"/>
              <a:ea typeface="Montserrat"/>
              <a:cs typeface="Montserrat"/>
              <a:sym typeface="Montserrat"/>
            </a:endParaRPr>
          </a:p>
          <a:p>
            <a:pPr indent="-438150" lvl="0" marL="457200" rtl="0" algn="l">
              <a:spcBef>
                <a:spcPts val="0"/>
              </a:spcBef>
              <a:spcAft>
                <a:spcPts val="0"/>
              </a:spcAft>
              <a:buSzPts val="3300"/>
              <a:buFont typeface="Montserrat"/>
              <a:buChar char="●"/>
            </a:pPr>
            <a:r>
              <a:rPr lang="en-US" sz="3300">
                <a:latin typeface="Montserrat"/>
                <a:ea typeface="Montserrat"/>
                <a:cs typeface="Montserrat"/>
                <a:sym typeface="Montserrat"/>
              </a:rPr>
              <a:t>Ask why as much as you can until you get to the core of them</a:t>
            </a:r>
            <a:endParaRPr sz="33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300">
              <a:latin typeface="Montserrat"/>
              <a:ea typeface="Montserrat"/>
              <a:cs typeface="Montserrat"/>
              <a:sym typeface="Montserrat"/>
            </a:endParaRPr>
          </a:p>
          <a:p>
            <a:pPr indent="-438150" lvl="0" marL="457200" rtl="0" algn="l">
              <a:spcBef>
                <a:spcPts val="0"/>
              </a:spcBef>
              <a:spcAft>
                <a:spcPts val="0"/>
              </a:spcAft>
              <a:buSzPts val="3300"/>
              <a:buFont typeface="Montserrat"/>
              <a:buChar char="●"/>
            </a:pPr>
            <a:r>
              <a:rPr lang="en-US" sz="3300">
                <a:latin typeface="Montserrat"/>
                <a:ea typeface="Montserrat"/>
                <a:cs typeface="Montserrat"/>
                <a:sym typeface="Montserrat"/>
              </a:rPr>
              <a:t>be silent and they will be invited to say more</a:t>
            </a:r>
            <a:endParaRPr sz="33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7" name="Google Shape;197;g200dc42bcf1_0_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7133" y="8960826"/>
            <a:ext cx="2338077" cy="9849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8" name="Google Shape;198;g200dc42bcf1_0_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4860273" y="9035663"/>
            <a:ext cx="3199127" cy="10157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99" name="Google Shape;199;g200dc42bcf1_0_0"/>
          <p:cNvPicPr preferRelativeResize="0"/>
          <p:nvPr/>
        </p:nvPicPr>
        <p:blipFill rotWithShape="1">
          <a:blip r:embed="rId5">
            <a:alphaModFix/>
          </a:blip>
          <a:srcRect b="0" l="3855" r="0" t="12056"/>
          <a:stretch/>
        </p:blipFill>
        <p:spPr>
          <a:xfrm>
            <a:off x="10443992" y="8960826"/>
            <a:ext cx="4316259" cy="1184447"/>
          </a:xfrm>
          <a:prstGeom prst="rect">
            <a:avLst/>
          </a:prstGeom>
          <a:noFill/>
          <a:ln>
            <a:noFill/>
          </a:ln>
        </p:spPr>
      </p:pic>
      <p:sp>
        <p:nvSpPr>
          <p:cNvPr id="200" name="Google Shape;200;g200dc42bcf1_0_0"/>
          <p:cNvSpPr txBox="1"/>
          <p:nvPr/>
        </p:nvSpPr>
        <p:spPr>
          <a:xfrm>
            <a:off x="564715" y="589405"/>
            <a:ext cx="105090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1" i="0" lang="en-US" sz="4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User Testing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1" name="Google Shape;201;g200dc42bcf1_0_0"/>
          <p:cNvSpPr txBox="1"/>
          <p:nvPr/>
        </p:nvSpPr>
        <p:spPr>
          <a:xfrm rot="-5400000">
            <a:off x="12884240" y="-2882422"/>
            <a:ext cx="10509000" cy="832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1" i="0" lang="en-US" sz="2600" u="none" cap="none" strike="noStrike">
                <a:solidFill>
                  <a:srgbClr val="FC8A17"/>
                </a:solidFill>
                <a:latin typeface="Montserrat"/>
                <a:ea typeface="Montserrat"/>
                <a:cs typeface="Montserrat"/>
                <a:sym typeface="Montserrat"/>
              </a:rPr>
              <a:t>HISS 2022/2023</a:t>
            </a:r>
            <a:endParaRPr b="1" i="0" sz="2600" u="none" cap="none" strike="noStrike">
              <a:solidFill>
                <a:srgbClr val="FC8A17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t/>
            </a:r>
            <a:endParaRPr b="1" i="0" sz="2600" u="none" cap="none" strike="noStrike">
              <a:solidFill>
                <a:srgbClr val="FC8A17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02" name="Google Shape;202;g200dc42bcf1_0_0"/>
          <p:cNvSpPr txBox="1"/>
          <p:nvPr/>
        </p:nvSpPr>
        <p:spPr>
          <a:xfrm>
            <a:off x="564715" y="1731557"/>
            <a:ext cx="16694700" cy="5993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rPr lang="en-US" sz="3300">
                <a:latin typeface="Montserrat"/>
                <a:ea typeface="Montserrat"/>
                <a:cs typeface="Montserrat"/>
                <a:sym typeface="Montserrat"/>
              </a:rPr>
              <a:t>Testing steps</a:t>
            </a:r>
            <a:endParaRPr sz="3300">
              <a:latin typeface="Montserrat"/>
              <a:ea typeface="Montserrat"/>
              <a:cs typeface="Montserrat"/>
              <a:sym typeface="Montserrat"/>
            </a:endParaRPr>
          </a:p>
          <a:p>
            <a:pPr indent="-438150" lvl="0" marL="45720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SzPts val="3300"/>
              <a:buFont typeface="Montserrat"/>
              <a:buAutoNum type="arabicPeriod"/>
            </a:pPr>
            <a:r>
              <a:rPr lang="en-US" sz="3300">
                <a:latin typeface="Montserrat"/>
                <a:ea typeface="Montserrat"/>
                <a:cs typeface="Montserrat"/>
                <a:sym typeface="Montserrat"/>
              </a:rPr>
              <a:t>devise a metric of success or grading criteria that is standard across the people you test</a:t>
            </a:r>
            <a:endParaRPr sz="3300">
              <a:latin typeface="Montserrat"/>
              <a:ea typeface="Montserrat"/>
              <a:cs typeface="Montserrat"/>
              <a:sym typeface="Montserrat"/>
            </a:endParaRPr>
          </a:p>
          <a:p>
            <a:pPr indent="-438150" lvl="1" marL="91440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SzPts val="3300"/>
              <a:buFont typeface="Montserrat"/>
              <a:buAutoNum type="alphaLcPeriod"/>
            </a:pPr>
            <a:r>
              <a:rPr lang="en-US" sz="3300">
                <a:latin typeface="Montserrat"/>
                <a:ea typeface="Montserrat"/>
                <a:cs typeface="Montserrat"/>
                <a:sym typeface="Montserrat"/>
              </a:rPr>
              <a:t>how well out of 5 did they do ‘x’</a:t>
            </a:r>
            <a:endParaRPr sz="3300">
              <a:latin typeface="Montserrat"/>
              <a:ea typeface="Montserrat"/>
              <a:cs typeface="Montserrat"/>
              <a:sym typeface="Montserrat"/>
            </a:endParaRPr>
          </a:p>
          <a:p>
            <a:pPr indent="-438150" lvl="1" marL="91440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SzPts val="3300"/>
              <a:buFont typeface="Montserrat"/>
              <a:buAutoNum type="alphaLcPeriod"/>
            </a:pPr>
            <a:r>
              <a:rPr lang="en-US" sz="3300">
                <a:latin typeface="Montserrat"/>
                <a:ea typeface="Montserrat"/>
                <a:cs typeface="Montserrat"/>
                <a:sym typeface="Montserrat"/>
              </a:rPr>
              <a:t>what did they miss?</a:t>
            </a:r>
            <a:endParaRPr sz="33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300">
              <a:latin typeface="Montserrat"/>
              <a:ea typeface="Montserrat"/>
              <a:cs typeface="Montserrat"/>
              <a:sym typeface="Montserrat"/>
            </a:endParaRPr>
          </a:p>
          <a:p>
            <a:pPr indent="-438150" lvl="0" marL="45720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SzPts val="3300"/>
              <a:buFont typeface="Montserrat"/>
              <a:buAutoNum type="arabicPeriod"/>
            </a:pPr>
            <a:r>
              <a:rPr lang="en-US" sz="3300">
                <a:latin typeface="Montserrat"/>
                <a:ea typeface="Montserrat"/>
                <a:cs typeface="Montserrat"/>
                <a:sym typeface="Montserrat"/>
              </a:rPr>
              <a:t>testing methods</a:t>
            </a:r>
            <a:endParaRPr sz="3300">
              <a:latin typeface="Montserrat"/>
              <a:ea typeface="Montserrat"/>
              <a:cs typeface="Montserrat"/>
              <a:sym typeface="Montserrat"/>
            </a:endParaRPr>
          </a:p>
          <a:p>
            <a:pPr indent="-438150" lvl="1" marL="91440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SzPts val="3300"/>
              <a:buFont typeface="Montserrat"/>
              <a:buAutoNum type="alphaLcPeriod"/>
            </a:pPr>
            <a:r>
              <a:rPr lang="en-US" sz="3300">
                <a:latin typeface="Montserrat"/>
                <a:ea typeface="Montserrat"/>
                <a:cs typeface="Montserrat"/>
                <a:sym typeface="Montserrat"/>
              </a:rPr>
              <a:t>one on one interview</a:t>
            </a:r>
            <a:endParaRPr sz="3300">
              <a:latin typeface="Montserrat"/>
              <a:ea typeface="Montserrat"/>
              <a:cs typeface="Montserrat"/>
              <a:sym typeface="Montserrat"/>
            </a:endParaRPr>
          </a:p>
          <a:p>
            <a:pPr indent="-438150" lvl="1" marL="91440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SzPts val="3300"/>
              <a:buFont typeface="Montserrat"/>
              <a:buAutoNum type="alphaLcPeriod"/>
            </a:pPr>
            <a:r>
              <a:rPr lang="en-US" sz="3300">
                <a:latin typeface="Montserrat"/>
                <a:ea typeface="Montserrat"/>
                <a:cs typeface="Montserrat"/>
                <a:sym typeface="Montserrat"/>
              </a:rPr>
              <a:t>survey</a:t>
            </a:r>
            <a:endParaRPr sz="3300">
              <a:latin typeface="Montserrat"/>
              <a:ea typeface="Montserrat"/>
              <a:cs typeface="Montserrat"/>
              <a:sym typeface="Montserrat"/>
            </a:endParaRPr>
          </a:p>
          <a:p>
            <a:pPr indent="-438150" lvl="1" marL="91440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SzPts val="3300"/>
              <a:buFont typeface="Montserrat"/>
              <a:buAutoNum type="alphaLcPeriod"/>
            </a:pPr>
            <a:r>
              <a:rPr lang="en-US" sz="3300">
                <a:latin typeface="Montserrat"/>
                <a:ea typeface="Montserrat"/>
                <a:cs typeface="Montserrat"/>
                <a:sym typeface="Montserrat"/>
              </a:rPr>
              <a:t>focus group</a:t>
            </a:r>
            <a:endParaRPr sz="3300">
              <a:latin typeface="Montserrat"/>
              <a:ea typeface="Montserrat"/>
              <a:cs typeface="Montserrat"/>
              <a:sym typeface="Montserrat"/>
            </a:endParaRPr>
          </a:p>
          <a:p>
            <a:pPr indent="-438150" lvl="1" marL="91440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SzPts val="3300"/>
              <a:buFont typeface="Montserrat"/>
              <a:buAutoNum type="alphaLcPeriod"/>
            </a:pPr>
            <a:r>
              <a:rPr lang="en-US" sz="3300">
                <a:latin typeface="Montserrat"/>
                <a:ea typeface="Montserrat"/>
                <a:cs typeface="Montserrat"/>
                <a:sym typeface="Montserrat"/>
              </a:rPr>
              <a:t>eye-movement tracking</a:t>
            </a:r>
            <a:endParaRPr sz="33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7" name="Google Shape;207;g200dc42bcf1_0_5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7133" y="8960826"/>
            <a:ext cx="2338077" cy="98491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8" name="Google Shape;208;g200dc42bcf1_0_5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4860273" y="9035663"/>
            <a:ext cx="3199127" cy="1015723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" name="Google Shape;209;g200dc42bcf1_0_52"/>
          <p:cNvPicPr preferRelativeResize="0"/>
          <p:nvPr/>
        </p:nvPicPr>
        <p:blipFill rotWithShape="1">
          <a:blip r:embed="rId5">
            <a:alphaModFix/>
          </a:blip>
          <a:srcRect b="0" l="3855" r="0" t="12056"/>
          <a:stretch/>
        </p:blipFill>
        <p:spPr>
          <a:xfrm>
            <a:off x="10443992" y="8960826"/>
            <a:ext cx="4316259" cy="1184447"/>
          </a:xfrm>
          <a:prstGeom prst="rect">
            <a:avLst/>
          </a:prstGeom>
          <a:noFill/>
          <a:ln>
            <a:noFill/>
          </a:ln>
        </p:spPr>
      </p:pic>
      <p:sp>
        <p:nvSpPr>
          <p:cNvPr id="210" name="Google Shape;210;g200dc42bcf1_0_52"/>
          <p:cNvSpPr txBox="1"/>
          <p:nvPr/>
        </p:nvSpPr>
        <p:spPr>
          <a:xfrm>
            <a:off x="564715" y="589405"/>
            <a:ext cx="105090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1" i="0" lang="en-US" sz="4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User Testing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1" name="Google Shape;211;g200dc42bcf1_0_52"/>
          <p:cNvSpPr txBox="1"/>
          <p:nvPr/>
        </p:nvSpPr>
        <p:spPr>
          <a:xfrm rot="-5400000">
            <a:off x="12884240" y="-2882422"/>
            <a:ext cx="10509000" cy="832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1" i="0" lang="en-US" sz="2600" u="none" cap="none" strike="noStrike">
                <a:solidFill>
                  <a:srgbClr val="FC8A17"/>
                </a:solidFill>
                <a:latin typeface="Montserrat"/>
                <a:ea typeface="Montserrat"/>
                <a:cs typeface="Montserrat"/>
                <a:sym typeface="Montserrat"/>
              </a:rPr>
              <a:t>HISS 2022/2023</a:t>
            </a:r>
            <a:endParaRPr b="1" i="0" sz="2600" u="none" cap="none" strike="noStrike">
              <a:solidFill>
                <a:srgbClr val="FC8A17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t/>
            </a:r>
            <a:endParaRPr b="1" i="0" sz="2600" u="none" cap="none" strike="noStrike">
              <a:solidFill>
                <a:srgbClr val="FC8A17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12" name="Google Shape;212;g200dc42bcf1_0_52"/>
          <p:cNvSpPr txBox="1"/>
          <p:nvPr/>
        </p:nvSpPr>
        <p:spPr>
          <a:xfrm>
            <a:off x="564715" y="1731557"/>
            <a:ext cx="16694700" cy="654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rPr lang="en-US" sz="3300">
                <a:latin typeface="Montserrat"/>
                <a:ea typeface="Montserrat"/>
                <a:cs typeface="Montserrat"/>
                <a:sym typeface="Montserrat"/>
              </a:rPr>
              <a:t>Testing steps</a:t>
            </a:r>
            <a:endParaRPr sz="33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300">
                <a:latin typeface="Montserrat"/>
                <a:ea typeface="Montserrat"/>
                <a:cs typeface="Montserrat"/>
                <a:sym typeface="Montserrat"/>
              </a:rPr>
              <a:t>3.  find representative users</a:t>
            </a:r>
            <a:endParaRPr sz="3300">
              <a:latin typeface="Montserrat"/>
              <a:ea typeface="Montserrat"/>
              <a:cs typeface="Montserrat"/>
              <a:sym typeface="Montserrat"/>
            </a:endParaRPr>
          </a:p>
          <a:p>
            <a:pPr indent="-438150" lvl="1" marL="91440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SzPts val="3300"/>
              <a:buFont typeface="Montserrat"/>
              <a:buAutoNum type="alphaLcPeriod"/>
            </a:pPr>
            <a:r>
              <a:rPr lang="en-US" sz="3300">
                <a:latin typeface="Montserrat"/>
                <a:ea typeface="Montserrat"/>
                <a:cs typeface="Montserrat"/>
                <a:sym typeface="Montserrat"/>
              </a:rPr>
              <a:t>age, g</a:t>
            </a:r>
            <a:r>
              <a:rPr lang="en-US" sz="3300">
                <a:latin typeface="Montserrat"/>
                <a:ea typeface="Montserrat"/>
                <a:cs typeface="Montserrat"/>
                <a:sym typeface="Montserrat"/>
              </a:rPr>
              <a:t>ender, location, education, profession, income, technical proficiency, other characteristics specific to your product</a:t>
            </a:r>
            <a:endParaRPr sz="3300">
              <a:latin typeface="Montserrat"/>
              <a:ea typeface="Montserrat"/>
              <a:cs typeface="Montserrat"/>
              <a:sym typeface="Montserrat"/>
            </a:endParaRPr>
          </a:p>
          <a:p>
            <a:pPr indent="-438150" lvl="1" marL="91440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SzPts val="3300"/>
              <a:buFont typeface="Montserrat"/>
              <a:buAutoNum type="alphaLcPeriod"/>
            </a:pPr>
            <a:r>
              <a:rPr lang="en-US" sz="3300">
                <a:latin typeface="Montserrat"/>
                <a:ea typeface="Montserrat"/>
                <a:cs typeface="Montserrat"/>
                <a:sym typeface="Montserrat"/>
              </a:rPr>
              <a:t>find people who do not know you</a:t>
            </a:r>
            <a:endParaRPr sz="33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3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300">
                <a:latin typeface="Montserrat"/>
                <a:ea typeface="Montserrat"/>
                <a:cs typeface="Montserrat"/>
                <a:sym typeface="Montserrat"/>
              </a:rPr>
              <a:t>4.  directing testees</a:t>
            </a:r>
            <a:endParaRPr sz="3300">
              <a:latin typeface="Montserrat"/>
              <a:ea typeface="Montserrat"/>
              <a:cs typeface="Montserrat"/>
              <a:sym typeface="Montserrat"/>
            </a:endParaRPr>
          </a:p>
          <a:p>
            <a:pPr indent="-438150" lvl="1" marL="91440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SzPts val="3300"/>
              <a:buFont typeface="Montserrat"/>
              <a:buAutoNum type="alphaLcPeriod"/>
            </a:pPr>
            <a:r>
              <a:rPr lang="en-US" sz="3300">
                <a:latin typeface="Montserrat"/>
                <a:ea typeface="Montserrat"/>
                <a:cs typeface="Montserrat"/>
                <a:sym typeface="Montserrat"/>
              </a:rPr>
              <a:t>give them as little info as possible to use the product</a:t>
            </a:r>
            <a:endParaRPr sz="3300">
              <a:latin typeface="Montserrat"/>
              <a:ea typeface="Montserrat"/>
              <a:cs typeface="Montserrat"/>
              <a:sym typeface="Montserrat"/>
            </a:endParaRPr>
          </a:p>
          <a:p>
            <a:pPr indent="-438150" lvl="1" marL="91440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SzPts val="3300"/>
              <a:buFont typeface="Montserrat"/>
              <a:buAutoNum type="alphaLcPeriod"/>
            </a:pPr>
            <a:r>
              <a:rPr lang="en-US" sz="3300">
                <a:latin typeface="Montserrat"/>
                <a:ea typeface="Montserrat"/>
                <a:cs typeface="Montserrat"/>
                <a:sym typeface="Montserrat"/>
              </a:rPr>
              <a:t>i.e. only where they want to end up not how to get there</a:t>
            </a:r>
            <a:endParaRPr sz="33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3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300">
                <a:latin typeface="Montserrat"/>
                <a:ea typeface="Montserrat"/>
                <a:cs typeface="Montserrat"/>
                <a:sym typeface="Montserrat"/>
              </a:rPr>
              <a:t>5.  create a consistent testing environment</a:t>
            </a:r>
            <a:endParaRPr sz="3300">
              <a:latin typeface="Montserrat"/>
              <a:ea typeface="Montserrat"/>
              <a:cs typeface="Montserrat"/>
              <a:sym typeface="Montserrat"/>
            </a:endParaRPr>
          </a:p>
          <a:p>
            <a:pPr indent="-438150" lvl="1" marL="91440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SzPts val="3300"/>
              <a:buFont typeface="Montserrat"/>
              <a:buAutoNum type="alphaLcPeriod"/>
            </a:pPr>
            <a:r>
              <a:rPr lang="en-US" sz="3300">
                <a:latin typeface="Montserrat"/>
                <a:ea typeface="Montserrat"/>
                <a:cs typeface="Montserrat"/>
                <a:sym typeface="Montserrat"/>
              </a:rPr>
              <a:t>write a script and say as much the same as possible from test to test</a:t>
            </a:r>
            <a:endParaRPr sz="33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7" name="Google Shape;217;g200dc42bcf1_0_6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7133" y="8960826"/>
            <a:ext cx="2338077" cy="98491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8" name="Google Shape;218;g200dc42bcf1_0_6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4860273" y="9035663"/>
            <a:ext cx="3199127" cy="1015723"/>
          </a:xfrm>
          <a:prstGeom prst="rect">
            <a:avLst/>
          </a:prstGeom>
          <a:noFill/>
          <a:ln>
            <a:noFill/>
          </a:ln>
        </p:spPr>
      </p:pic>
      <p:pic>
        <p:nvPicPr>
          <p:cNvPr id="219" name="Google Shape;219;g200dc42bcf1_0_62"/>
          <p:cNvPicPr preferRelativeResize="0"/>
          <p:nvPr/>
        </p:nvPicPr>
        <p:blipFill rotWithShape="1">
          <a:blip r:embed="rId5">
            <a:alphaModFix/>
          </a:blip>
          <a:srcRect b="0" l="3855" r="0" t="12056"/>
          <a:stretch/>
        </p:blipFill>
        <p:spPr>
          <a:xfrm>
            <a:off x="10443992" y="8960826"/>
            <a:ext cx="4316259" cy="1184447"/>
          </a:xfrm>
          <a:prstGeom prst="rect">
            <a:avLst/>
          </a:prstGeom>
          <a:noFill/>
          <a:ln>
            <a:noFill/>
          </a:ln>
        </p:spPr>
      </p:pic>
      <p:sp>
        <p:nvSpPr>
          <p:cNvPr id="220" name="Google Shape;220;g200dc42bcf1_0_62"/>
          <p:cNvSpPr txBox="1"/>
          <p:nvPr/>
        </p:nvSpPr>
        <p:spPr>
          <a:xfrm>
            <a:off x="564715" y="589405"/>
            <a:ext cx="105090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1" i="0" lang="en-US" sz="4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User Testing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1" name="Google Shape;221;g200dc42bcf1_0_62"/>
          <p:cNvSpPr txBox="1"/>
          <p:nvPr/>
        </p:nvSpPr>
        <p:spPr>
          <a:xfrm rot="-5400000">
            <a:off x="12884240" y="-2882422"/>
            <a:ext cx="10509000" cy="832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1" i="0" lang="en-US" sz="2600" u="none" cap="none" strike="noStrike">
                <a:solidFill>
                  <a:srgbClr val="FC8A17"/>
                </a:solidFill>
                <a:latin typeface="Montserrat"/>
                <a:ea typeface="Montserrat"/>
                <a:cs typeface="Montserrat"/>
                <a:sym typeface="Montserrat"/>
              </a:rPr>
              <a:t>HISS 2022/2023</a:t>
            </a:r>
            <a:endParaRPr b="1" i="0" sz="2600" u="none" cap="none" strike="noStrike">
              <a:solidFill>
                <a:srgbClr val="FC8A17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t/>
            </a:r>
            <a:endParaRPr b="1" i="0" sz="2600" u="none" cap="none" strike="noStrike">
              <a:solidFill>
                <a:srgbClr val="FC8A17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22" name="Google Shape;222;g200dc42bcf1_0_62"/>
          <p:cNvSpPr txBox="1"/>
          <p:nvPr/>
        </p:nvSpPr>
        <p:spPr>
          <a:xfrm>
            <a:off x="564715" y="1731557"/>
            <a:ext cx="16694700" cy="270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rPr lang="en-US" sz="3300">
                <a:latin typeface="Montserrat"/>
                <a:ea typeface="Montserrat"/>
                <a:cs typeface="Montserrat"/>
                <a:sym typeface="Montserrat"/>
              </a:rPr>
              <a:t>Testing steps</a:t>
            </a:r>
            <a:endParaRPr sz="33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300">
                <a:latin typeface="Montserrat"/>
                <a:ea typeface="Montserrat"/>
                <a:cs typeface="Montserrat"/>
                <a:sym typeface="Montserrat"/>
              </a:rPr>
              <a:t>6.  analyse your results</a:t>
            </a:r>
            <a:endParaRPr sz="3300">
              <a:latin typeface="Montserrat"/>
              <a:ea typeface="Montserrat"/>
              <a:cs typeface="Montserrat"/>
              <a:sym typeface="Montserrat"/>
            </a:endParaRPr>
          </a:p>
          <a:p>
            <a:pPr indent="-438150" lvl="0" marL="91440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SzPts val="3300"/>
              <a:buFont typeface="Montserrat"/>
              <a:buAutoNum type="alphaLcPeriod"/>
            </a:pPr>
            <a:r>
              <a:rPr lang="en-US" sz="3300">
                <a:latin typeface="Montserrat"/>
                <a:ea typeface="Montserrat"/>
                <a:cs typeface="Montserrat"/>
                <a:sym typeface="Montserrat"/>
              </a:rPr>
              <a:t>debrief them all</a:t>
            </a:r>
            <a:endParaRPr sz="3300">
              <a:latin typeface="Montserrat"/>
              <a:ea typeface="Montserrat"/>
              <a:cs typeface="Montserrat"/>
              <a:sym typeface="Montserrat"/>
            </a:endParaRPr>
          </a:p>
          <a:p>
            <a:pPr indent="-438150" lvl="0" marL="91440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SzPts val="3300"/>
              <a:buFont typeface="Montserrat"/>
              <a:buAutoNum type="alphaLcPeriod"/>
            </a:pPr>
            <a:r>
              <a:rPr lang="en-US" sz="3300">
                <a:latin typeface="Montserrat"/>
                <a:ea typeface="Montserrat"/>
                <a:cs typeface="Montserrat"/>
                <a:sym typeface="Montserrat"/>
              </a:rPr>
              <a:t>summarise the insights found</a:t>
            </a:r>
            <a:endParaRPr sz="3300">
              <a:latin typeface="Montserrat"/>
              <a:ea typeface="Montserrat"/>
              <a:cs typeface="Montserrat"/>
              <a:sym typeface="Montserrat"/>
            </a:endParaRPr>
          </a:p>
          <a:p>
            <a:pPr indent="-438150" lvl="0" marL="91440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SzPts val="3300"/>
              <a:buFont typeface="Montserrat"/>
              <a:buAutoNum type="alphaLcPeriod"/>
            </a:pPr>
            <a:r>
              <a:rPr lang="en-US" sz="3300">
                <a:latin typeface="Montserrat"/>
                <a:ea typeface="Montserrat"/>
                <a:cs typeface="Montserrat"/>
                <a:sym typeface="Montserrat"/>
              </a:rPr>
              <a:t>note how it will inform your direction going forward</a:t>
            </a:r>
            <a:endParaRPr sz="33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7" name="Google Shape;227;g200dc42bcf1_0_7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7133" y="8960826"/>
            <a:ext cx="2338077" cy="98491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8" name="Google Shape;228;g200dc42bcf1_0_7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4860273" y="9035663"/>
            <a:ext cx="3199127" cy="1015723"/>
          </a:xfrm>
          <a:prstGeom prst="rect">
            <a:avLst/>
          </a:prstGeom>
          <a:noFill/>
          <a:ln>
            <a:noFill/>
          </a:ln>
        </p:spPr>
      </p:pic>
      <p:pic>
        <p:nvPicPr>
          <p:cNvPr id="229" name="Google Shape;229;g200dc42bcf1_0_71"/>
          <p:cNvPicPr preferRelativeResize="0"/>
          <p:nvPr/>
        </p:nvPicPr>
        <p:blipFill rotWithShape="1">
          <a:blip r:embed="rId5">
            <a:alphaModFix/>
          </a:blip>
          <a:srcRect b="0" l="3855" r="0" t="12056"/>
          <a:stretch/>
        </p:blipFill>
        <p:spPr>
          <a:xfrm>
            <a:off x="10443992" y="8960826"/>
            <a:ext cx="4316259" cy="1184447"/>
          </a:xfrm>
          <a:prstGeom prst="rect">
            <a:avLst/>
          </a:prstGeom>
          <a:noFill/>
          <a:ln>
            <a:noFill/>
          </a:ln>
        </p:spPr>
      </p:pic>
      <p:sp>
        <p:nvSpPr>
          <p:cNvPr id="230" name="Google Shape;230;g200dc42bcf1_0_71"/>
          <p:cNvSpPr txBox="1"/>
          <p:nvPr/>
        </p:nvSpPr>
        <p:spPr>
          <a:xfrm>
            <a:off x="564715" y="589405"/>
            <a:ext cx="105090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1" i="0" lang="en-US" sz="4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User Interviewing and Testing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1" name="Google Shape;231;g200dc42bcf1_0_71"/>
          <p:cNvSpPr txBox="1"/>
          <p:nvPr/>
        </p:nvSpPr>
        <p:spPr>
          <a:xfrm rot="-5400000">
            <a:off x="12884240" y="-2882422"/>
            <a:ext cx="10509000" cy="832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1" i="0" lang="en-US" sz="2600" u="none" cap="none" strike="noStrike">
                <a:solidFill>
                  <a:srgbClr val="FC8A17"/>
                </a:solidFill>
                <a:latin typeface="Montserrat"/>
                <a:ea typeface="Montserrat"/>
                <a:cs typeface="Montserrat"/>
                <a:sym typeface="Montserrat"/>
              </a:rPr>
              <a:t>HISS 2022/2023</a:t>
            </a:r>
            <a:endParaRPr b="1" i="0" sz="2600" u="none" cap="none" strike="noStrike">
              <a:solidFill>
                <a:srgbClr val="FC8A17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t/>
            </a:r>
            <a:endParaRPr b="1" i="0" sz="2600" u="none" cap="none" strike="noStrike">
              <a:solidFill>
                <a:srgbClr val="FC8A17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32" name="Google Shape;232;g200dc42bcf1_0_71"/>
          <p:cNvSpPr txBox="1"/>
          <p:nvPr/>
        </p:nvSpPr>
        <p:spPr>
          <a:xfrm>
            <a:off x="564715" y="1731557"/>
            <a:ext cx="16694700" cy="5993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438150" lvl="0" marL="45720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SzPts val="3300"/>
              <a:buFont typeface="Montserrat"/>
              <a:buChar char="●"/>
            </a:pPr>
            <a:r>
              <a:rPr lang="en-US" sz="3300">
                <a:latin typeface="Montserrat"/>
                <a:ea typeface="Montserrat"/>
                <a:cs typeface="Montserrat"/>
                <a:sym typeface="Montserrat"/>
              </a:rPr>
              <a:t>Similar principles:</a:t>
            </a:r>
            <a:endParaRPr sz="3300">
              <a:latin typeface="Montserrat"/>
              <a:ea typeface="Montserrat"/>
              <a:cs typeface="Montserrat"/>
              <a:sym typeface="Montserrat"/>
            </a:endParaRPr>
          </a:p>
          <a:p>
            <a:pPr indent="-438150" lvl="1" marL="91440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SzPts val="3300"/>
              <a:buFont typeface="Montserrat"/>
              <a:buChar char="○"/>
            </a:pPr>
            <a:r>
              <a:rPr lang="en-US" sz="3300">
                <a:latin typeface="Montserrat"/>
                <a:ea typeface="Montserrat"/>
                <a:cs typeface="Montserrat"/>
                <a:sym typeface="Montserrat"/>
              </a:rPr>
              <a:t>avoid leading or giving too much context</a:t>
            </a:r>
            <a:endParaRPr sz="33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91440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300">
              <a:latin typeface="Montserrat"/>
              <a:ea typeface="Montserrat"/>
              <a:cs typeface="Montserrat"/>
              <a:sym typeface="Montserrat"/>
            </a:endParaRPr>
          </a:p>
          <a:p>
            <a:pPr indent="-438150" lvl="1" marL="91440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SzPts val="3300"/>
              <a:buFont typeface="Montserrat"/>
              <a:buChar char="○"/>
            </a:pPr>
            <a:r>
              <a:rPr lang="en-US" sz="3300">
                <a:latin typeface="Montserrat"/>
                <a:ea typeface="Montserrat"/>
                <a:cs typeface="Montserrat"/>
                <a:sym typeface="Montserrat"/>
              </a:rPr>
              <a:t>do not expect interviewees to describe themselves - infer things about what they are like from the stories they tell or the actions they make</a:t>
            </a:r>
            <a:endParaRPr sz="33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91440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300">
              <a:latin typeface="Montserrat"/>
              <a:ea typeface="Montserrat"/>
              <a:cs typeface="Montserrat"/>
              <a:sym typeface="Montserrat"/>
            </a:endParaRPr>
          </a:p>
          <a:p>
            <a:pPr indent="-438150" lvl="1" marL="91440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SzPts val="3300"/>
              <a:buFont typeface="Montserrat"/>
              <a:buChar char="○"/>
            </a:pPr>
            <a:r>
              <a:rPr lang="en-US" sz="3300">
                <a:latin typeface="Montserrat"/>
                <a:ea typeface="Montserrat"/>
                <a:cs typeface="Montserrat"/>
                <a:sym typeface="Montserrat"/>
              </a:rPr>
              <a:t>do not have users give design or functionality suggestions</a:t>
            </a:r>
            <a:endParaRPr sz="3300">
              <a:latin typeface="Montserrat"/>
              <a:ea typeface="Montserrat"/>
              <a:cs typeface="Montserrat"/>
              <a:sym typeface="Montserrat"/>
            </a:endParaRPr>
          </a:p>
          <a:p>
            <a:pPr indent="-438150" lvl="2" marL="137160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SzPts val="3300"/>
              <a:buFont typeface="Montserrat"/>
              <a:buChar char="■"/>
            </a:pPr>
            <a:r>
              <a:rPr lang="en-US" sz="3300">
                <a:latin typeface="Montserrat"/>
                <a:ea typeface="Montserrat"/>
                <a:cs typeface="Montserrat"/>
                <a:sym typeface="Montserrat"/>
              </a:rPr>
              <a:t>users are good at identifying problems but not solutions</a:t>
            </a:r>
            <a:endParaRPr sz="3300">
              <a:latin typeface="Montserrat"/>
              <a:ea typeface="Montserrat"/>
              <a:cs typeface="Montserrat"/>
              <a:sym typeface="Montserrat"/>
            </a:endParaRPr>
          </a:p>
          <a:p>
            <a:pPr indent="-438150" lvl="2" marL="137160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SzPts val="3300"/>
              <a:buFont typeface="Montserrat"/>
              <a:buChar char="■"/>
            </a:pPr>
            <a:r>
              <a:rPr lang="en-US" sz="3300">
                <a:latin typeface="Montserrat"/>
                <a:ea typeface="Montserrat"/>
                <a:cs typeface="Montserrat"/>
                <a:sym typeface="Montserrat"/>
              </a:rPr>
              <a:t>Neil Gaiman on feedback from readers</a:t>
            </a:r>
            <a:endParaRPr sz="33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137160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300">
              <a:latin typeface="Montserrat"/>
              <a:ea typeface="Montserrat"/>
              <a:cs typeface="Montserrat"/>
              <a:sym typeface="Montserrat"/>
            </a:endParaRPr>
          </a:p>
          <a:p>
            <a:pPr indent="-438150" lvl="1" marL="91440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SzPts val="3300"/>
              <a:buFont typeface="Montserrat"/>
              <a:buChar char="○"/>
            </a:pPr>
            <a:r>
              <a:rPr lang="en-US" sz="3300">
                <a:latin typeface="Montserrat"/>
                <a:ea typeface="Montserrat"/>
                <a:cs typeface="Montserrat"/>
                <a:sym typeface="Montserrat"/>
              </a:rPr>
              <a:t>you are the designer/innovator</a:t>
            </a:r>
            <a:endParaRPr sz="33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7" name="Google Shape;237;g1fdd0843af8_0_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7133" y="8960826"/>
            <a:ext cx="2338077" cy="98491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8" name="Google Shape;238;g1fdd0843af8_0_1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4860273" y="9035663"/>
            <a:ext cx="3199127" cy="1015723"/>
          </a:xfrm>
          <a:prstGeom prst="rect">
            <a:avLst/>
          </a:prstGeom>
          <a:noFill/>
          <a:ln>
            <a:noFill/>
          </a:ln>
        </p:spPr>
      </p:pic>
      <p:pic>
        <p:nvPicPr>
          <p:cNvPr id="239" name="Google Shape;239;g1fdd0843af8_0_11"/>
          <p:cNvPicPr preferRelativeResize="0"/>
          <p:nvPr/>
        </p:nvPicPr>
        <p:blipFill rotWithShape="1">
          <a:blip r:embed="rId5">
            <a:alphaModFix/>
          </a:blip>
          <a:srcRect b="0" l="3855" r="0" t="12056"/>
          <a:stretch/>
        </p:blipFill>
        <p:spPr>
          <a:xfrm>
            <a:off x="10443992" y="8960826"/>
            <a:ext cx="4316259" cy="1184447"/>
          </a:xfrm>
          <a:prstGeom prst="rect">
            <a:avLst/>
          </a:prstGeom>
          <a:noFill/>
          <a:ln>
            <a:noFill/>
          </a:ln>
        </p:spPr>
      </p:pic>
      <p:sp>
        <p:nvSpPr>
          <p:cNvPr id="240" name="Google Shape;240;g1fdd0843af8_0_11"/>
          <p:cNvSpPr txBox="1"/>
          <p:nvPr/>
        </p:nvSpPr>
        <p:spPr>
          <a:xfrm>
            <a:off x="564715" y="589405"/>
            <a:ext cx="105090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1" i="0" lang="en-US" sz="4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Deliverables Due Thursday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1" name="Google Shape;241;g1fdd0843af8_0_11"/>
          <p:cNvSpPr txBox="1"/>
          <p:nvPr/>
        </p:nvSpPr>
        <p:spPr>
          <a:xfrm rot="-5400000">
            <a:off x="12884240" y="-2882422"/>
            <a:ext cx="10509000" cy="832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1" i="0" lang="en-US" sz="2600" u="none" cap="none" strike="noStrike">
                <a:solidFill>
                  <a:srgbClr val="FC8A17"/>
                </a:solidFill>
                <a:latin typeface="Montserrat"/>
                <a:ea typeface="Montserrat"/>
                <a:cs typeface="Montserrat"/>
                <a:sym typeface="Montserrat"/>
              </a:rPr>
              <a:t>HISS 2022/2023</a:t>
            </a:r>
            <a:endParaRPr b="1" i="0" sz="2600" u="none" cap="none" strike="noStrike">
              <a:solidFill>
                <a:srgbClr val="FC8A17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t/>
            </a:r>
            <a:endParaRPr b="1" i="0" sz="2600" u="none" cap="none" strike="noStrike">
              <a:solidFill>
                <a:srgbClr val="FC8A17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42" name="Google Shape;242;g1fdd0843af8_0_11"/>
          <p:cNvSpPr txBox="1"/>
          <p:nvPr/>
        </p:nvSpPr>
        <p:spPr>
          <a:xfrm>
            <a:off x="564715" y="1996032"/>
            <a:ext cx="16694700" cy="270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438150" lvl="0" marL="45720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Montserrat"/>
              <a:buChar char="●"/>
            </a:pPr>
            <a:r>
              <a:rPr b="0" i="0" lang="en-US" sz="33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Classify your medical device</a:t>
            </a:r>
            <a:endParaRPr b="0" i="0" sz="33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t/>
            </a:r>
            <a:endParaRPr b="0" i="0" sz="33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438150" lvl="0" marL="45720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Montserrat"/>
              <a:buChar char="●"/>
            </a:pPr>
            <a:r>
              <a:rPr b="0" i="0" lang="en-US" sz="33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Risk and hazard analysis - follow the steps and make a table + ex</a:t>
            </a:r>
            <a:r>
              <a:rPr lang="en-US" sz="3300">
                <a:latin typeface="Montserrat"/>
                <a:ea typeface="Montserrat"/>
                <a:cs typeface="Montserrat"/>
                <a:sym typeface="Montserrat"/>
              </a:rPr>
              <a:t>planations</a:t>
            </a:r>
            <a:endParaRPr b="0" i="0" sz="33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t/>
            </a:r>
            <a:endParaRPr b="0" i="0" sz="33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438150" lvl="0" marL="45720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Montserrat"/>
              <a:buChar char="●"/>
            </a:pPr>
            <a:r>
              <a:rPr lang="en-US" sz="3300">
                <a:latin typeface="Montserrat"/>
                <a:ea typeface="Montserrat"/>
                <a:cs typeface="Montserrat"/>
                <a:sym typeface="Montserrat"/>
              </a:rPr>
              <a:t>Present any </a:t>
            </a:r>
            <a:r>
              <a:rPr b="0" i="0" lang="en-US" sz="33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insights gathered from user interviews/testing</a:t>
            </a:r>
            <a:endParaRPr b="0" i="0" sz="33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2006-08-16T00:00:00Z</dcterms:created>
</cp:coreProperties>
</file>