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10287000" cx="18288000"/>
  <p:notesSz cx="6858000" cy="9144000"/>
  <p:embeddedFontLst>
    <p:embeddedFont>
      <p:font typeface="Montserrat"/>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33" roundtripDataSignature="AMtx7mg/iSGjGP01rcRLEFCKE8nv2ImaE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italic.fntdata"/><Relationship Id="rId30" Type="http://schemas.openxmlformats.org/officeDocument/2006/relationships/font" Target="fonts/Montserrat-bold.fntdata"/><Relationship Id="rId11" Type="http://schemas.openxmlformats.org/officeDocument/2006/relationships/slide" Target="slides/slide6.xml"/><Relationship Id="rId33" Type="http://customschemas.google.com/relationships/presentationmetadata" Target="metadata"/><Relationship Id="rId10" Type="http://schemas.openxmlformats.org/officeDocument/2006/relationships/slide" Target="slides/slide5.xml"/><Relationship Id="rId32" Type="http://schemas.openxmlformats.org/officeDocument/2006/relationships/font" Target="fonts/Montserrat-bold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Program deliverables can look different for each project. Depends on the type of project and what the end goal is. This is what HCD is.</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 name="Google Shape;11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Powerpoint is shared with you guys on the drive. </a:t>
            </a:r>
            <a:endParaRPr/>
          </a:p>
        </p:txBody>
      </p:sp>
      <p:sp>
        <p:nvSpPr>
          <p:cNvPr id="124" name="Google Shape;12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Open biodesign textbook. Read through pages … </a:t>
            </a:r>
            <a:endParaRPr/>
          </a:p>
          <a:p>
            <a:pPr indent="0" lvl="0" marL="0" rtl="0" algn="l">
              <a:lnSpc>
                <a:spcPct val="100000"/>
              </a:lnSpc>
              <a:spcBef>
                <a:spcPts val="0"/>
              </a:spcBef>
              <a:spcAft>
                <a:spcPts val="0"/>
              </a:spcAft>
              <a:buSzPts val="1100"/>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 name="Google Shape;145;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Program is divided into Sprints. You will unpack the problem with your clinicians. The goal is to understand your problem so you can pitch it to people to support you. The executive summary is something that is valuable and you will show this to others. It will be used in the future. Executive summary should be done to a high quality. Ask for feedback from CC or us all the time if you are unsure. Every Friday will be a presentation of your deliverable and you will get feedback from everyone. </a:t>
            </a:r>
            <a:endParaRPr/>
          </a:p>
        </p:txBody>
      </p:sp>
      <p:sp>
        <p:nvSpPr>
          <p:cNvPr id="156" name="Google Shape;15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This is where the deliverables will change depending on the project. Some will be a lit review with info or solutions and creating prototypes.</a:t>
            </a:r>
            <a:endParaRPr/>
          </a:p>
          <a:p>
            <a:pPr indent="0" lvl="0" marL="0" rtl="0" algn="l">
              <a:lnSpc>
                <a:spcPct val="100000"/>
              </a:lnSpc>
              <a:spcBef>
                <a:spcPts val="0"/>
              </a:spcBef>
              <a:spcAft>
                <a:spcPts val="0"/>
              </a:spcAft>
              <a:buSzPts val="1100"/>
              <a:buNone/>
            </a:pPr>
            <a:r>
              <a:t/>
            </a:r>
            <a:endParaRPr/>
          </a:p>
        </p:txBody>
      </p:sp>
      <p:sp>
        <p:nvSpPr>
          <p:cNvPr id="168" name="Google Shape;16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Everyone’s sprint is different. Although initial approach was to create a technological solution, my directions hanged because of what I found out about my problem and how many layers and people were involved. </a:t>
            </a:r>
            <a:endParaRPr/>
          </a:p>
          <a:p>
            <a:pPr indent="0" lvl="0" marL="0" rtl="0" algn="l">
              <a:lnSpc>
                <a:spcPct val="100000"/>
              </a:lnSpc>
              <a:spcBef>
                <a:spcPts val="0"/>
              </a:spcBef>
              <a:spcAft>
                <a:spcPts val="0"/>
              </a:spcAft>
              <a:buSzPts val="1100"/>
              <a:buNone/>
            </a:pPr>
            <a:r>
              <a:rPr lang="en-US"/>
              <a:t>MVP will be different depending on CC and project. </a:t>
            </a:r>
            <a:endParaRPr/>
          </a:p>
        </p:txBody>
      </p:sp>
      <p:sp>
        <p:nvSpPr>
          <p:cNvPr id="179" name="Google Shape;17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Putting solution into practice. How do the end users feel about what you made? User interviews come into play and the importance of it is stated. You should be speaking to at least 25 people throughout the program. In the implement phase you should have these deep conversations and build a rapport with them. These are the people who will use it or be involved. </a:t>
            </a:r>
            <a:endParaRPr/>
          </a:p>
        </p:txBody>
      </p:sp>
      <p:sp>
        <p:nvSpPr>
          <p:cNvPr id="192" name="Google Shape;19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End of the program. You’ve had feedback on your solution through user interviews and your CC but how do you present it to the greater public. You were really focused on the area you were working in but how does this relate to everyone. How can you pitch your problem and solution to people who don’t have any expertise in this area and get them all invested. You will have major stakeholders at the final showcase for you to pitch to who could invest in your idea. You need to pitch it in a way that they will remember your problem and then realise how important it is to solve. </a:t>
            </a:r>
            <a:endParaRPr/>
          </a:p>
        </p:txBody>
      </p:sp>
      <p:sp>
        <p:nvSpPr>
          <p:cNvPr id="203" name="Google Shape;20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You could be incubated under MYMI Projects and apply for HISS Phase 2 funding.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TuCann have more then 500k for their project and have patented it.</a:t>
            </a:r>
            <a:endParaRPr/>
          </a:p>
          <a:p>
            <a:pPr indent="0" lvl="0" marL="0" rtl="0" algn="l">
              <a:lnSpc>
                <a:spcPct val="100000"/>
              </a:lnSpc>
              <a:spcBef>
                <a:spcPts val="0"/>
              </a:spcBef>
              <a:spcAft>
                <a:spcPts val="0"/>
              </a:spcAft>
              <a:buSzPts val="1100"/>
              <a:buNone/>
            </a:pPr>
            <a:r>
              <a:rPr lang="en-US"/>
              <a:t>This is a great success story but it takes about 10-15 years to really get a medtech product to market.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Project QWERTY aimed to help people with aphasia after a stroke to regain mobility in typing and help find jobs. Has then gone to an aphasia group to utilise. </a:t>
            </a:r>
            <a:endParaRPr/>
          </a:p>
        </p:txBody>
      </p:sp>
      <p:sp>
        <p:nvSpPr>
          <p:cNvPr id="214" name="Google Shape;21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Medical Research Future Fund: from government to transform health and medical research and innovation to improve lives and help sustainability. Basically the government has 20 billion dollars to give to great projects that help people.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Project Cyclops was a project that aimed to make eye testing digital. Used existing tech but repurposed it to get a solution for the problem. Used matlab in new way. Basically really successful projects don’t reinvent the wheel but they use existing code and repurposed it and innovated it to suit their problem. It’s not about creating something new but using new ways to create something.</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PersonalGDM - Saad made this during HISS. Made by student from tech background and research background working together. So this is an example of what you all could make. Was part of the application for a 2.5 million mrff grant. CC used a new way to calculate adverse risks in pregnancies. It can be used to calculate the probability that an individual woman affected by gestational diabetes will experience an adverse pregnancy outcome. Student made a paper based solution digital so more people can access it. They didn’t make the formula but made it more accessible to people.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Project Lexicon - help with clinical decision making. Entered a couple of accelerator programs and funding. Currently in discussions with people in Singapore to create a bigger reach for the app. Found a new way to categorize data to make it easier to search medical information.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226" name="Google Shape;226;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fc839628b8_0_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speed dating.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name</a:t>
            </a:r>
            <a:endParaRPr/>
          </a:p>
          <a:p>
            <a:pPr indent="0" lvl="0" marL="0" rtl="0" algn="l">
              <a:lnSpc>
                <a:spcPct val="100000"/>
              </a:lnSpc>
              <a:spcBef>
                <a:spcPts val="0"/>
              </a:spcBef>
              <a:spcAft>
                <a:spcPts val="0"/>
              </a:spcAft>
              <a:buSzPts val="1100"/>
              <a:buNone/>
            </a:pPr>
            <a:r>
              <a:rPr lang="en-US"/>
              <a:t>studying</a:t>
            </a:r>
            <a:endParaRPr/>
          </a:p>
          <a:p>
            <a:pPr indent="0" lvl="0" marL="0" rtl="0" algn="l">
              <a:lnSpc>
                <a:spcPct val="100000"/>
              </a:lnSpc>
              <a:spcBef>
                <a:spcPts val="0"/>
              </a:spcBef>
              <a:spcAft>
                <a:spcPts val="0"/>
              </a:spcAft>
              <a:buSzPts val="1100"/>
              <a:buNone/>
            </a:pPr>
            <a:r>
              <a:rPr lang="en-US"/>
              <a:t>fave colour</a:t>
            </a:r>
            <a:endParaRPr/>
          </a:p>
          <a:p>
            <a:pPr indent="0" lvl="0" marL="0" rtl="0" algn="l">
              <a:lnSpc>
                <a:spcPct val="100000"/>
              </a:lnSpc>
              <a:spcBef>
                <a:spcPts val="0"/>
              </a:spcBef>
              <a:spcAft>
                <a:spcPts val="0"/>
              </a:spcAft>
              <a:buSzPts val="1100"/>
              <a:buNone/>
            </a:pPr>
            <a:r>
              <a:rPr lang="en-US"/>
              <a:t>interesting fact</a:t>
            </a:r>
            <a:endParaRPr/>
          </a:p>
          <a:p>
            <a:pPr indent="0" lvl="0" marL="0" rtl="0" algn="l">
              <a:lnSpc>
                <a:spcPct val="100000"/>
              </a:lnSpc>
              <a:spcBef>
                <a:spcPts val="0"/>
              </a:spcBef>
              <a:spcAft>
                <a:spcPts val="0"/>
              </a:spcAft>
              <a:buSzPts val="1100"/>
              <a:buNone/>
            </a:pPr>
            <a:r>
              <a:rPr lang="en-US"/>
              <a:t>why you are interested in medtech</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
        <p:nvSpPr>
          <p:cNvPr id="252" name="Google Shape;252;gfc839628b8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fc839628b8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1" name="Google Shape;261;gfc839628b8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fc839628b8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48hr response turn around?</a:t>
            </a:r>
            <a:endParaRPr/>
          </a:p>
        </p:txBody>
      </p:sp>
      <p:sp>
        <p:nvSpPr>
          <p:cNvPr id="271" name="Google Shape;271;gfc839628b8_0_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fc839628b8_0_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site visitations,</a:t>
            </a:r>
            <a:endParaRPr/>
          </a:p>
        </p:txBody>
      </p:sp>
      <p:sp>
        <p:nvSpPr>
          <p:cNvPr id="281" name="Google Shape;281;gfc839628b8_0_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fc839628b8_0_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gfc839628b8_0_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Identify problems quickly</a:t>
            </a:r>
            <a:endParaRPr/>
          </a:p>
          <a:p>
            <a:pPr indent="-298450" lvl="0" marL="457200" rtl="0" algn="l">
              <a:lnSpc>
                <a:spcPct val="100000"/>
              </a:lnSpc>
              <a:spcBef>
                <a:spcPts val="0"/>
              </a:spcBef>
              <a:spcAft>
                <a:spcPts val="0"/>
              </a:spcAft>
              <a:buSzPts val="1100"/>
              <a:buChar char="●"/>
            </a:pPr>
            <a:r>
              <a:rPr lang="en-US"/>
              <a:t>Keep the team updated on your progress</a:t>
            </a:r>
            <a:endParaRPr/>
          </a:p>
          <a:p>
            <a:pPr indent="-298450" lvl="0" marL="457200" rtl="0" algn="l">
              <a:lnSpc>
                <a:spcPct val="100000"/>
              </a:lnSpc>
              <a:spcBef>
                <a:spcPts val="0"/>
              </a:spcBef>
              <a:spcAft>
                <a:spcPts val="0"/>
              </a:spcAft>
              <a:buSzPts val="1100"/>
              <a:buChar char="●"/>
            </a:pPr>
            <a:r>
              <a:rPr lang="en-US"/>
              <a:t>Keep each team member motivated as they see their teammates dominating. </a:t>
            </a:r>
            <a:endParaRPr/>
          </a:p>
        </p:txBody>
      </p:sp>
      <p:sp>
        <p:nvSpPr>
          <p:cNvPr id="292" name="Google Shape;292;gfc839628b8_0_7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fc839628b8_0_1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gfc839628b8_0_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State your project name and how you come up with it</a:t>
            </a:r>
            <a:endParaRPr/>
          </a:p>
          <a:p>
            <a:pPr indent="-298450" lvl="0" marL="457200" rtl="0" algn="l">
              <a:lnSpc>
                <a:spcPct val="100000"/>
              </a:lnSpc>
              <a:spcBef>
                <a:spcPts val="0"/>
              </a:spcBef>
              <a:spcAft>
                <a:spcPts val="0"/>
              </a:spcAft>
              <a:buSzPts val="1100"/>
              <a:buChar char="●"/>
            </a:pPr>
            <a:r>
              <a:rPr lang="en-US"/>
              <a:t>Mission statement</a:t>
            </a:r>
            <a:endParaRPr/>
          </a:p>
          <a:p>
            <a:pPr indent="-298450" lvl="0" marL="457200" rtl="0" algn="l">
              <a:lnSpc>
                <a:spcPct val="100000"/>
              </a:lnSpc>
              <a:spcBef>
                <a:spcPts val="0"/>
              </a:spcBef>
              <a:spcAft>
                <a:spcPts val="0"/>
              </a:spcAft>
              <a:buSzPts val="1100"/>
              <a:buChar char="●"/>
            </a:pPr>
            <a:r>
              <a:rPr lang="en-US"/>
              <a:t>Needs statement</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What you need to finish next week</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Problems encountered</a:t>
            </a:r>
            <a:endParaRPr/>
          </a:p>
          <a:p>
            <a:pPr indent="-298450" lvl="0" marL="457200" rtl="0" algn="l">
              <a:lnSpc>
                <a:spcPct val="100000"/>
              </a:lnSpc>
              <a:spcBef>
                <a:spcPts val="0"/>
              </a:spcBef>
              <a:spcAft>
                <a:spcPts val="0"/>
              </a:spcAft>
              <a:buSzPts val="1100"/>
              <a:buChar char="●"/>
            </a:pPr>
            <a:r>
              <a:rPr lang="en-US"/>
              <a:t>Something surprising you learnt</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
        <p:nvSpPr>
          <p:cNvPr id="316" name="Google Shape;316;gfc839628b8_0_13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fc839628b8_0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8" name="Google Shape;338;gfc839628b8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US"/>
              <a:t>State your project name and how you come up with it</a:t>
            </a:r>
            <a:endParaRPr/>
          </a:p>
          <a:p>
            <a:pPr indent="-298450" lvl="0" marL="457200" rtl="0" algn="l">
              <a:lnSpc>
                <a:spcPct val="100000"/>
              </a:lnSpc>
              <a:spcBef>
                <a:spcPts val="0"/>
              </a:spcBef>
              <a:spcAft>
                <a:spcPts val="0"/>
              </a:spcAft>
              <a:buSzPts val="1100"/>
              <a:buChar char="●"/>
            </a:pPr>
            <a:r>
              <a:rPr lang="en-US"/>
              <a:t>Mission statement</a:t>
            </a:r>
            <a:endParaRPr/>
          </a:p>
          <a:p>
            <a:pPr indent="-298450" lvl="0" marL="457200" rtl="0" algn="l">
              <a:lnSpc>
                <a:spcPct val="100000"/>
              </a:lnSpc>
              <a:spcBef>
                <a:spcPts val="0"/>
              </a:spcBef>
              <a:spcAft>
                <a:spcPts val="0"/>
              </a:spcAft>
              <a:buSzPts val="1100"/>
              <a:buChar char="●"/>
            </a:pPr>
            <a:r>
              <a:rPr lang="en-US"/>
              <a:t>Needs statement</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What you need to finish next week</a:t>
            </a:r>
            <a:endParaRPr/>
          </a:p>
          <a:p>
            <a:pPr indent="-228600" lvl="0" marL="45720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en-US"/>
              <a:t>Problems encountered</a:t>
            </a:r>
            <a:endParaRPr/>
          </a:p>
          <a:p>
            <a:pPr indent="-298450" lvl="0" marL="457200" rtl="0" algn="l">
              <a:lnSpc>
                <a:spcPct val="100000"/>
              </a:lnSpc>
              <a:spcBef>
                <a:spcPts val="0"/>
              </a:spcBef>
              <a:spcAft>
                <a:spcPts val="0"/>
              </a:spcAft>
              <a:buSzPts val="1100"/>
              <a:buChar char="●"/>
            </a:pPr>
            <a:r>
              <a:rPr lang="en-US"/>
              <a:t>Something surprising you learnt</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a:p>
            <a:pPr indent="-228600" lvl="0" marL="457200" rtl="0" algn="l">
              <a:lnSpc>
                <a:spcPct val="100000"/>
              </a:lnSpc>
              <a:spcBef>
                <a:spcPts val="0"/>
              </a:spcBef>
              <a:spcAft>
                <a:spcPts val="0"/>
              </a:spcAft>
              <a:buSzPts val="1100"/>
              <a:buNone/>
            </a:pPr>
            <a:r>
              <a:t/>
            </a:r>
            <a:endParaRPr/>
          </a:p>
        </p:txBody>
      </p:sp>
      <p:sp>
        <p:nvSpPr>
          <p:cNvPr id="339" name="Google Shape;339;gfc839628b8_0_20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fc839628b8_0_2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1" name="Google Shape;361;gfc839628b8_0_2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 name="Google Shape;18;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4" name="Google Shape;24;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2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2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2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2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p:nvPr>
            <p:ph idx="2" type="pic"/>
          </p:nvPr>
        </p:nvSpPr>
        <p:spPr>
          <a:xfrm>
            <a:off x="1792288" y="612775"/>
            <a:ext cx="5486400" cy="4114800"/>
          </a:xfrm>
          <a:prstGeom prst="rect">
            <a:avLst/>
          </a:prstGeom>
          <a:noFill/>
          <a:ln>
            <a:noFill/>
          </a:ln>
        </p:spPr>
      </p:sp>
      <p:sp>
        <p:nvSpPr>
          <p:cNvPr id="64" name="Google Shape;64;p2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7"/>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8.jpg"/><Relationship Id="rId5" Type="http://schemas.openxmlformats.org/officeDocument/2006/relationships/image" Target="../media/image4.png"/><Relationship Id="rId6"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mailto:kim.dao@monash.edu" TargetMode="External"/><Relationship Id="rId4" Type="http://schemas.openxmlformats.org/officeDocument/2006/relationships/hyperlink" Target="mailto:jason.brenker@monash.edu" TargetMode="External"/><Relationship Id="rId11" Type="http://schemas.openxmlformats.org/officeDocument/2006/relationships/image" Target="../media/image8.jpg"/><Relationship Id="rId10" Type="http://schemas.openxmlformats.org/officeDocument/2006/relationships/image" Target="../media/image5.jpg"/><Relationship Id="rId9" Type="http://schemas.openxmlformats.org/officeDocument/2006/relationships/image" Target="../media/image4.png"/><Relationship Id="rId5" Type="http://schemas.openxmlformats.org/officeDocument/2006/relationships/hyperlink" Target="mailto:dwim0001@student.monash.edu" TargetMode="External"/><Relationship Id="rId6" Type="http://schemas.openxmlformats.org/officeDocument/2006/relationships/hyperlink" Target="mailto:tsha0024@student.monash.edu" TargetMode="External"/><Relationship Id="rId7" Type="http://schemas.openxmlformats.org/officeDocument/2006/relationships/hyperlink" Target="mailto:dex1@student.unimelb.edu.au" TargetMode="External"/><Relationship Id="rId8" Type="http://schemas.openxmlformats.org/officeDocument/2006/relationships/hyperlink" Target="mailto:ystr0001@student.monash.edu"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12.png"/><Relationship Id="rId7"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26.png"/><Relationship Id="rId7" Type="http://schemas.openxmlformats.org/officeDocument/2006/relationships/image" Target="../media/image20.png"/><Relationship Id="rId8"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18.png"/><Relationship Id="rId7"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png"/><Relationship Id="rId4" Type="http://schemas.openxmlformats.org/officeDocument/2006/relationships/image" Target="../media/image24.png"/><Relationship Id="rId5" Type="http://schemas.openxmlformats.org/officeDocument/2006/relationships/image" Target="../media/image15.png"/><Relationship Id="rId6" Type="http://schemas.openxmlformats.org/officeDocument/2006/relationships/image" Target="../media/image4.png"/><Relationship Id="rId7" Type="http://schemas.openxmlformats.org/officeDocument/2006/relationships/image" Target="../media/image5.jpg"/><Relationship Id="rId8"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14.png"/><Relationship Id="rId5" Type="http://schemas.openxmlformats.org/officeDocument/2006/relationships/image" Target="../media/image27.png"/><Relationship Id="rId6" Type="http://schemas.openxmlformats.org/officeDocument/2006/relationships/image" Target="../media/image4.png"/><Relationship Id="rId7" Type="http://schemas.openxmlformats.org/officeDocument/2006/relationships/image" Target="../media/image5.jpg"/><Relationship Id="rId8" Type="http://schemas.openxmlformats.org/officeDocument/2006/relationships/image" Target="../media/image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 Id="rId4" Type="http://schemas.openxmlformats.org/officeDocument/2006/relationships/image" Target="../media/image14.png"/><Relationship Id="rId5" Type="http://schemas.openxmlformats.org/officeDocument/2006/relationships/image" Target="../media/image27.png"/><Relationship Id="rId6" Type="http://schemas.openxmlformats.org/officeDocument/2006/relationships/image" Target="../media/image4.png"/><Relationship Id="rId7" Type="http://schemas.openxmlformats.org/officeDocument/2006/relationships/image" Target="../media/image5.jpg"/><Relationship Id="rId8" Type="http://schemas.openxmlformats.org/officeDocument/2006/relationships/image" Target="../media/image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5.jpg"/><Relationship Id="rId5"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7602474" y="711613"/>
            <a:ext cx="3199127" cy="1015723"/>
          </a:xfrm>
          <a:prstGeom prst="rect">
            <a:avLst/>
          </a:prstGeom>
          <a:noFill/>
          <a:ln>
            <a:noFill/>
          </a:ln>
        </p:spPr>
      </p:pic>
      <p:pic>
        <p:nvPicPr>
          <p:cNvPr id="85" name="Google Shape;85;p1"/>
          <p:cNvPicPr preferRelativeResize="0"/>
          <p:nvPr/>
        </p:nvPicPr>
        <p:blipFill rotWithShape="1">
          <a:blip r:embed="rId4">
            <a:alphaModFix/>
          </a:blip>
          <a:srcRect b="0" l="3858" r="0" t="12058"/>
          <a:stretch/>
        </p:blipFill>
        <p:spPr>
          <a:xfrm>
            <a:off x="3186193" y="636776"/>
            <a:ext cx="4316259" cy="1184447"/>
          </a:xfrm>
          <a:prstGeom prst="rect">
            <a:avLst/>
          </a:prstGeom>
          <a:noFill/>
          <a:ln>
            <a:noFill/>
          </a:ln>
        </p:spPr>
      </p:pic>
      <p:pic>
        <p:nvPicPr>
          <p:cNvPr id="86" name="Google Shape;86;p1"/>
          <p:cNvPicPr preferRelativeResize="0"/>
          <p:nvPr/>
        </p:nvPicPr>
        <p:blipFill rotWithShape="1">
          <a:blip r:embed="rId5">
            <a:alphaModFix/>
          </a:blip>
          <a:srcRect b="0" l="0" r="0" t="0"/>
          <a:stretch/>
        </p:blipFill>
        <p:spPr>
          <a:xfrm>
            <a:off x="543957" y="636776"/>
            <a:ext cx="2338077" cy="984915"/>
          </a:xfrm>
          <a:prstGeom prst="rect">
            <a:avLst/>
          </a:prstGeom>
          <a:noFill/>
          <a:ln>
            <a:noFill/>
          </a:ln>
        </p:spPr>
      </p:pic>
      <p:pic>
        <p:nvPicPr>
          <p:cNvPr id="87" name="Google Shape;87;p1"/>
          <p:cNvPicPr preferRelativeResize="0"/>
          <p:nvPr/>
        </p:nvPicPr>
        <p:blipFill rotWithShape="1">
          <a:blip r:embed="rId6">
            <a:alphaModFix/>
          </a:blip>
          <a:srcRect b="0" l="0" r="0" t="0"/>
          <a:stretch/>
        </p:blipFill>
        <p:spPr>
          <a:xfrm>
            <a:off x="11215445" y="-227132"/>
            <a:ext cx="15949847" cy="10613293"/>
          </a:xfrm>
          <a:prstGeom prst="rect">
            <a:avLst/>
          </a:prstGeom>
          <a:noFill/>
          <a:ln>
            <a:noFill/>
          </a:ln>
        </p:spPr>
      </p:pic>
      <p:sp>
        <p:nvSpPr>
          <p:cNvPr id="88" name="Google Shape;88;p1"/>
          <p:cNvSpPr txBox="1"/>
          <p:nvPr/>
        </p:nvSpPr>
        <p:spPr>
          <a:xfrm>
            <a:off x="543957" y="4271206"/>
            <a:ext cx="10509000" cy="248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5100"/>
              <a:buFont typeface="Arial"/>
              <a:buNone/>
            </a:pPr>
            <a:r>
              <a:rPr b="1" i="0" lang="en-US" sz="5100" u="none" cap="none" strike="noStrike">
                <a:solidFill>
                  <a:srgbClr val="000000"/>
                </a:solidFill>
                <a:latin typeface="Montserrat"/>
                <a:ea typeface="Montserrat"/>
                <a:cs typeface="Montserrat"/>
                <a:sym typeface="Montserrat"/>
              </a:rPr>
              <a:t>Monash Healthcare Innovation Summer Scholarships 202</a:t>
            </a:r>
            <a:r>
              <a:rPr b="1" lang="en-US" sz="5100">
                <a:latin typeface="Montserrat"/>
                <a:ea typeface="Montserrat"/>
                <a:cs typeface="Montserrat"/>
                <a:sym typeface="Montserrat"/>
              </a:rPr>
              <a:t>2</a:t>
            </a:r>
            <a:r>
              <a:rPr b="1" i="0" lang="en-US" sz="5100" u="none" cap="none" strike="noStrike">
                <a:solidFill>
                  <a:srgbClr val="000000"/>
                </a:solidFill>
                <a:latin typeface="Montserrat"/>
                <a:ea typeface="Montserrat"/>
                <a:cs typeface="Montserrat"/>
                <a:sym typeface="Montserrat"/>
              </a:rPr>
              <a:t>/202</a:t>
            </a:r>
            <a:r>
              <a:rPr b="1" lang="en-US" sz="5100">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543957" y="7067014"/>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0" i="0" lang="en-US" sz="4800" u="none" cap="none" strike="noStrike">
                <a:solidFill>
                  <a:srgbClr val="000000"/>
                </a:solidFill>
                <a:latin typeface="Montserrat"/>
                <a:ea typeface="Montserrat"/>
                <a:cs typeface="Montserrat"/>
                <a:sym typeface="Montserrat"/>
              </a:rPr>
              <a:t>Welcome to Program</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543982" y="8055386"/>
            <a:ext cx="10509000" cy="1892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900"/>
              <a:buFont typeface="Arial"/>
              <a:buNone/>
            </a:pPr>
            <a:r>
              <a:rPr b="0" i="0" lang="en-US" sz="2900" u="none" cap="none" strike="noStrike">
                <a:solidFill>
                  <a:srgbClr val="000000"/>
                </a:solidFill>
                <a:latin typeface="Montserrat"/>
                <a:ea typeface="Montserrat"/>
                <a:cs typeface="Montserrat"/>
                <a:sym typeface="Montserrat"/>
              </a:rPr>
              <a:t>Julie Dao</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2900"/>
              <a:buFont typeface="Arial"/>
              <a:buNone/>
            </a:pPr>
            <a:r>
              <a:rPr lang="en-US" sz="2900">
                <a:latin typeface="Montserrat"/>
                <a:ea typeface="Montserrat"/>
                <a:cs typeface="Montserrat"/>
                <a:sym typeface="Montserrat"/>
              </a:rPr>
              <a:t>Jason Brenker</a:t>
            </a:r>
            <a:endParaRPr sz="29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2900"/>
              <a:buFont typeface="Arial"/>
              <a:buNone/>
            </a:pPr>
            <a:r>
              <a:rPr lang="en-US" sz="2900">
                <a:latin typeface="Montserrat"/>
                <a:ea typeface="Montserrat"/>
                <a:cs typeface="Montserrat"/>
                <a:sym typeface="Montserrat"/>
              </a:rPr>
              <a:t>Tanushree Sharma</a:t>
            </a:r>
            <a:endParaRPr sz="29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2900"/>
              <a:buFont typeface="Arial"/>
              <a:buNone/>
            </a:pPr>
            <a:r>
              <a:rPr lang="en-US" sz="2900">
                <a:latin typeface="Montserrat"/>
                <a:ea typeface="Montserrat"/>
                <a:cs typeface="Montserrat"/>
                <a:sym typeface="Montserrat"/>
              </a:rPr>
              <a:t>Andrew Xu</a:t>
            </a:r>
            <a:endParaRPr sz="2900">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0" r="0" t="0"/>
          <a:stretch/>
        </p:blipFill>
        <p:spPr>
          <a:xfrm>
            <a:off x="564715" y="3163685"/>
            <a:ext cx="1370247" cy="442015"/>
          </a:xfrm>
          <a:prstGeom prst="rect">
            <a:avLst/>
          </a:prstGeom>
          <a:noFill/>
          <a:ln>
            <a:noFill/>
          </a:ln>
        </p:spPr>
      </p:pic>
      <p:sp>
        <p:nvSpPr>
          <p:cNvPr id="96" name="Google Shape;96;p2"/>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Acknowledgement of Country</a:t>
            </a:r>
            <a:endParaRPr b="0" i="0" sz="1400" u="none" cap="none" strike="noStrike">
              <a:solidFill>
                <a:srgbClr val="000000"/>
              </a:solidFill>
              <a:latin typeface="Arial"/>
              <a:ea typeface="Arial"/>
              <a:cs typeface="Arial"/>
              <a:sym typeface="Arial"/>
            </a:endParaRPr>
          </a:p>
        </p:txBody>
      </p:sp>
      <p:sp>
        <p:nvSpPr>
          <p:cNvPr id="97" name="Google Shape;97;p2"/>
          <p:cNvSpPr txBox="1"/>
          <p:nvPr/>
        </p:nvSpPr>
        <p:spPr>
          <a:xfrm>
            <a:off x="564715" y="1581796"/>
            <a:ext cx="17110150" cy="1802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We wish to acknowledge the Traditional Owners of the land whose Monash University campuses share, the Wurundjeri People of the Kulin Nation and pay respects to Elders past and present</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98" name="Google Shape;98;p2"/>
          <p:cNvPicPr preferRelativeResize="0"/>
          <p:nvPr/>
        </p:nvPicPr>
        <p:blipFill rotWithShape="1">
          <a:blip r:embed="rId4">
            <a:alphaModFix/>
          </a:blip>
          <a:srcRect b="0" l="0" r="0" t="0"/>
          <a:stretch/>
        </p:blipFill>
        <p:spPr>
          <a:xfrm>
            <a:off x="357133" y="8960826"/>
            <a:ext cx="2338077" cy="984915"/>
          </a:xfrm>
          <a:prstGeom prst="rect">
            <a:avLst/>
          </a:prstGeom>
          <a:noFill/>
          <a:ln>
            <a:noFill/>
          </a:ln>
        </p:spPr>
      </p:pic>
      <p:pic>
        <p:nvPicPr>
          <p:cNvPr id="99" name="Google Shape;99;p2"/>
          <p:cNvPicPr preferRelativeResize="0"/>
          <p:nvPr/>
        </p:nvPicPr>
        <p:blipFill rotWithShape="1">
          <a:blip r:embed="rId5">
            <a:alphaModFix/>
          </a:blip>
          <a:srcRect b="0" l="0" r="0" t="0"/>
          <a:stretch/>
        </p:blipFill>
        <p:spPr>
          <a:xfrm>
            <a:off x="14860273" y="9035663"/>
            <a:ext cx="3199127" cy="1015723"/>
          </a:xfrm>
          <a:prstGeom prst="rect">
            <a:avLst/>
          </a:prstGeom>
          <a:noFill/>
          <a:ln>
            <a:noFill/>
          </a:ln>
        </p:spPr>
      </p:pic>
      <p:pic>
        <p:nvPicPr>
          <p:cNvPr id="100" name="Google Shape;100;p2"/>
          <p:cNvPicPr preferRelativeResize="0"/>
          <p:nvPr/>
        </p:nvPicPr>
        <p:blipFill rotWithShape="1">
          <a:blip r:embed="rId6">
            <a:alphaModFix/>
          </a:blip>
          <a:srcRect b="0" l="3858" r="0" t="12058"/>
          <a:stretch/>
        </p:blipFill>
        <p:spPr>
          <a:xfrm>
            <a:off x="10443992" y="8960826"/>
            <a:ext cx="4316259" cy="1184447"/>
          </a:xfrm>
          <a:prstGeom prst="rect">
            <a:avLst/>
          </a:prstGeom>
          <a:noFill/>
          <a:ln>
            <a:noFill/>
          </a:ln>
        </p:spPr>
      </p:pic>
      <p:sp>
        <p:nvSpPr>
          <p:cNvPr id="101" name="Google Shape;101;p2"/>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3"/>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Outline</a:t>
            </a:r>
            <a:endParaRPr b="0" i="0" sz="1400" u="none" cap="none" strike="noStrike">
              <a:solidFill>
                <a:srgbClr val="000000"/>
              </a:solidFill>
              <a:latin typeface="Arial"/>
              <a:ea typeface="Arial"/>
              <a:cs typeface="Arial"/>
              <a:sym typeface="Arial"/>
            </a:endParaRPr>
          </a:p>
        </p:txBody>
      </p:sp>
      <p:sp>
        <p:nvSpPr>
          <p:cNvPr id="107" name="Google Shape;107;p3"/>
          <p:cNvSpPr txBox="1"/>
          <p:nvPr/>
        </p:nvSpPr>
        <p:spPr>
          <a:xfrm>
            <a:off x="588925" y="1463507"/>
            <a:ext cx="17110150" cy="3145921"/>
          </a:xfrm>
          <a:prstGeom prst="rect">
            <a:avLst/>
          </a:prstGeom>
          <a:noFill/>
          <a:ln>
            <a:noFill/>
          </a:ln>
        </p:spPr>
        <p:txBody>
          <a:bodyPr anchorCtr="0" anchor="t" bIns="0" lIns="0" spcFirstLastPara="1" rIns="0" wrap="square" tIns="0">
            <a:spAutoFit/>
          </a:bodyPr>
          <a:lstStyle/>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Purpose</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Team</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Program Outcome</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Program Deliverables</a:t>
            </a:r>
            <a:endParaRPr b="0" i="0" sz="1400" u="none" cap="none" strike="noStrike">
              <a:solidFill>
                <a:srgbClr val="000000"/>
              </a:solidFill>
              <a:latin typeface="Arial"/>
              <a:ea typeface="Arial"/>
              <a:cs typeface="Arial"/>
              <a:sym typeface="Arial"/>
            </a:endParaRPr>
          </a:p>
        </p:txBody>
      </p:sp>
      <p:pic>
        <p:nvPicPr>
          <p:cNvPr id="108" name="Google Shape;108;p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09" name="Google Shape;109;p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10" name="Google Shape;110;p3"/>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11" name="Google Shape;111;p3"/>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Purpose</a:t>
            </a:r>
            <a:endParaRPr b="0" i="0" sz="1400" u="none" cap="none" strike="noStrike">
              <a:solidFill>
                <a:srgbClr val="000000"/>
              </a:solidFill>
              <a:latin typeface="Arial"/>
              <a:ea typeface="Arial"/>
              <a:cs typeface="Arial"/>
              <a:sym typeface="Arial"/>
            </a:endParaRPr>
          </a:p>
        </p:txBody>
      </p:sp>
      <p:sp>
        <p:nvSpPr>
          <p:cNvPr id="117" name="Google Shape;117;p4"/>
          <p:cNvSpPr txBox="1"/>
          <p:nvPr/>
        </p:nvSpPr>
        <p:spPr>
          <a:xfrm>
            <a:off x="564715" y="1550876"/>
            <a:ext cx="16881811" cy="53842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Connecting students from across faculties and disciplines to evaluate concepts for new technologies and create proof-of-concepts for real world problems.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Demonstrating to Monash the untapped student innovation ecosystem (all aspects of society are involved in the creation of a healthier and kinder Australia).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We want to create a proactive arena for students, where they are considered equal, and can be active in decision making when addressing important clinical problems.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We want to reduce deaths and increase overall health-outcomes.</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18" name="Google Shape;118;p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19" name="Google Shape;119;p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20" name="Google Shape;120;p4"/>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21" name="Google Shape;121;p4"/>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5"/>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lang="en-US" sz="4800">
                <a:latin typeface="Montserrat"/>
                <a:ea typeface="Montserrat"/>
                <a:cs typeface="Montserrat"/>
                <a:sym typeface="Montserrat"/>
              </a:rPr>
              <a:t>Organising </a:t>
            </a:r>
            <a:r>
              <a:rPr b="1" i="0" lang="en-US" sz="4800" u="none" cap="none" strike="noStrike">
                <a:solidFill>
                  <a:srgbClr val="000000"/>
                </a:solidFill>
                <a:latin typeface="Montserrat"/>
                <a:ea typeface="Montserrat"/>
                <a:cs typeface="Montserrat"/>
                <a:sym typeface="Montserrat"/>
              </a:rPr>
              <a:t>Team</a:t>
            </a:r>
            <a:endParaRPr b="0" i="0" sz="1400" u="none" cap="none" strike="noStrike">
              <a:solidFill>
                <a:srgbClr val="000000"/>
              </a:solidFill>
              <a:latin typeface="Arial"/>
              <a:ea typeface="Arial"/>
              <a:cs typeface="Arial"/>
              <a:sym typeface="Arial"/>
            </a:endParaRPr>
          </a:p>
        </p:txBody>
      </p:sp>
      <p:sp>
        <p:nvSpPr>
          <p:cNvPr id="127" name="Google Shape;127;p5"/>
          <p:cNvSpPr txBox="1"/>
          <p:nvPr/>
        </p:nvSpPr>
        <p:spPr>
          <a:xfrm>
            <a:off x="564725" y="1532879"/>
            <a:ext cx="16881900" cy="6542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lang="en-US" sz="3300">
                <a:latin typeface="Montserrat"/>
                <a:ea typeface="Montserrat"/>
                <a:cs typeface="Montserrat"/>
                <a:sym typeface="Montserrat"/>
              </a:rPr>
              <a:t>Julie Dao: </a:t>
            </a:r>
            <a:r>
              <a:rPr b="1" lang="en-US" sz="3300" u="sng">
                <a:solidFill>
                  <a:schemeClr val="hlink"/>
                </a:solidFill>
                <a:latin typeface="Montserrat"/>
                <a:ea typeface="Montserrat"/>
                <a:cs typeface="Montserrat"/>
                <a:sym typeface="Montserrat"/>
                <a:hlinkClick r:id="rId3"/>
              </a:rPr>
              <a:t>kim.dao@monash.edu</a:t>
            </a:r>
            <a:r>
              <a:rPr b="1" lang="en-US" sz="3300">
                <a:latin typeface="Montserrat"/>
                <a:ea typeface="Montserrat"/>
                <a:cs typeface="Montserrat"/>
                <a:sym typeface="Montserrat"/>
              </a:rPr>
              <a:t>, 0433838221</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lang="en-US" sz="3300">
                <a:latin typeface="Montserrat"/>
                <a:ea typeface="Montserrat"/>
                <a:cs typeface="Montserrat"/>
                <a:sym typeface="Montserrat"/>
              </a:rPr>
              <a:t>Jason Brenker: </a:t>
            </a:r>
            <a:r>
              <a:rPr b="1" lang="en-US" sz="3300" u="sng">
                <a:solidFill>
                  <a:schemeClr val="hlink"/>
                </a:solidFill>
                <a:latin typeface="Montserrat"/>
                <a:ea typeface="Montserrat"/>
                <a:cs typeface="Montserrat"/>
                <a:sym typeface="Montserrat"/>
                <a:hlinkClick r:id="rId4"/>
              </a:rPr>
              <a:t>jason.brenker@monash.edu</a:t>
            </a:r>
            <a:r>
              <a:rPr b="1" lang="en-US" sz="3300">
                <a:latin typeface="Montserrat"/>
                <a:ea typeface="Montserrat"/>
                <a:cs typeface="Montserrat"/>
                <a:sym typeface="Montserrat"/>
              </a:rPr>
              <a:t>, 0399050420</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chemeClr val="dk1"/>
              </a:buClr>
              <a:buSzPts val="1100"/>
              <a:buFont typeface="Arial"/>
              <a:buNone/>
            </a:pPr>
            <a:r>
              <a:rPr b="1" lang="en-US" sz="3300">
                <a:latin typeface="Montserrat"/>
                <a:ea typeface="Montserrat"/>
                <a:cs typeface="Montserrat"/>
                <a:sym typeface="Montserrat"/>
              </a:rPr>
              <a:t>Dinasha Wimalasiri: </a:t>
            </a:r>
            <a:r>
              <a:rPr b="1" lang="en-US" sz="3300" u="sng">
                <a:solidFill>
                  <a:schemeClr val="hlink"/>
                </a:solidFill>
                <a:latin typeface="Montserrat"/>
                <a:ea typeface="Montserrat"/>
                <a:cs typeface="Montserrat"/>
                <a:sym typeface="Montserrat"/>
                <a:hlinkClick r:id="rId5"/>
              </a:rPr>
              <a:t>dwim0001@student.monash.edu</a:t>
            </a:r>
            <a:r>
              <a:rPr b="1" lang="en-US" sz="3300">
                <a:latin typeface="Montserrat"/>
                <a:ea typeface="Montserrat"/>
                <a:cs typeface="Montserrat"/>
                <a:sym typeface="Montserrat"/>
              </a:rPr>
              <a:t>, 0433456588</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lang="en-US" sz="3300">
                <a:latin typeface="Montserrat"/>
                <a:ea typeface="Montserrat"/>
                <a:cs typeface="Montserrat"/>
                <a:sym typeface="Montserrat"/>
              </a:rPr>
              <a:t>Tanushree Sharma: </a:t>
            </a:r>
            <a:r>
              <a:rPr b="1" lang="en-US" sz="3300" u="sng">
                <a:solidFill>
                  <a:schemeClr val="hlink"/>
                </a:solidFill>
                <a:latin typeface="Montserrat"/>
                <a:ea typeface="Montserrat"/>
                <a:cs typeface="Montserrat"/>
                <a:sym typeface="Montserrat"/>
                <a:hlinkClick r:id="rId6"/>
              </a:rPr>
              <a:t>tsha0024@student.monash.edu</a:t>
            </a:r>
            <a:r>
              <a:rPr b="1" lang="en-US" sz="3300">
                <a:latin typeface="Montserrat"/>
                <a:ea typeface="Montserrat"/>
                <a:cs typeface="Montserrat"/>
                <a:sym typeface="Montserrat"/>
              </a:rPr>
              <a:t>, 0458867931</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lang="en-US" sz="3300">
                <a:latin typeface="Montserrat"/>
                <a:ea typeface="Montserrat"/>
                <a:cs typeface="Montserrat"/>
                <a:sym typeface="Montserrat"/>
              </a:rPr>
              <a:t>Andrew Xu: </a:t>
            </a:r>
            <a:r>
              <a:rPr b="1" lang="en-US" sz="3300" u="sng">
                <a:solidFill>
                  <a:schemeClr val="hlink"/>
                </a:solidFill>
                <a:latin typeface="Montserrat"/>
                <a:ea typeface="Montserrat"/>
                <a:cs typeface="Montserrat"/>
                <a:sym typeface="Montserrat"/>
                <a:hlinkClick r:id="rId7"/>
              </a:rPr>
              <a:t>dex1@student.unimelb.edu.au</a:t>
            </a:r>
            <a:r>
              <a:rPr b="1" lang="en-US" sz="3300">
                <a:latin typeface="Montserrat"/>
                <a:ea typeface="Montserrat"/>
                <a:cs typeface="Montserrat"/>
                <a:sym typeface="Montserrat"/>
              </a:rPr>
              <a:t>, 0426837667</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1" sz="3300">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lang="en-US" sz="3300">
                <a:latin typeface="Montserrat"/>
                <a:ea typeface="Montserrat"/>
                <a:cs typeface="Montserrat"/>
                <a:sym typeface="Montserrat"/>
              </a:rPr>
              <a:t>Yvonne Strover: </a:t>
            </a:r>
            <a:r>
              <a:rPr b="1" lang="en-US" sz="3300" u="sng">
                <a:solidFill>
                  <a:schemeClr val="hlink"/>
                </a:solidFill>
                <a:latin typeface="Montserrat"/>
                <a:ea typeface="Montserrat"/>
                <a:cs typeface="Montserrat"/>
                <a:sym typeface="Montserrat"/>
                <a:hlinkClick r:id="rId8"/>
              </a:rPr>
              <a:t>ystr0001@student.monash.edu</a:t>
            </a:r>
            <a:r>
              <a:rPr b="1" lang="en-US" sz="3300">
                <a:latin typeface="Montserrat"/>
                <a:ea typeface="Montserrat"/>
                <a:cs typeface="Montserrat"/>
                <a:sym typeface="Montserrat"/>
              </a:rPr>
              <a:t>. 0432790541</a:t>
            </a:r>
            <a:endParaRPr b="1" sz="3300">
              <a:latin typeface="Montserrat"/>
              <a:ea typeface="Montserrat"/>
              <a:cs typeface="Montserrat"/>
              <a:sym typeface="Montserrat"/>
            </a:endParaRPr>
          </a:p>
        </p:txBody>
      </p:sp>
      <p:pic>
        <p:nvPicPr>
          <p:cNvPr id="128" name="Google Shape;128;p5"/>
          <p:cNvPicPr preferRelativeResize="0"/>
          <p:nvPr/>
        </p:nvPicPr>
        <p:blipFill rotWithShape="1">
          <a:blip r:embed="rId9">
            <a:alphaModFix/>
          </a:blip>
          <a:srcRect b="0" l="0" r="0" t="0"/>
          <a:stretch/>
        </p:blipFill>
        <p:spPr>
          <a:xfrm>
            <a:off x="357133" y="8960826"/>
            <a:ext cx="2338077" cy="984915"/>
          </a:xfrm>
          <a:prstGeom prst="rect">
            <a:avLst/>
          </a:prstGeom>
          <a:noFill/>
          <a:ln>
            <a:noFill/>
          </a:ln>
        </p:spPr>
      </p:pic>
      <p:pic>
        <p:nvPicPr>
          <p:cNvPr id="129" name="Google Shape;129;p5"/>
          <p:cNvPicPr preferRelativeResize="0"/>
          <p:nvPr/>
        </p:nvPicPr>
        <p:blipFill rotWithShape="1">
          <a:blip r:embed="rId10">
            <a:alphaModFix/>
          </a:blip>
          <a:srcRect b="0" l="0" r="0" t="0"/>
          <a:stretch/>
        </p:blipFill>
        <p:spPr>
          <a:xfrm>
            <a:off x="14860273" y="9035663"/>
            <a:ext cx="3199127" cy="1015723"/>
          </a:xfrm>
          <a:prstGeom prst="rect">
            <a:avLst/>
          </a:prstGeom>
          <a:noFill/>
          <a:ln>
            <a:noFill/>
          </a:ln>
        </p:spPr>
      </p:pic>
      <p:pic>
        <p:nvPicPr>
          <p:cNvPr id="130" name="Google Shape;130;p5"/>
          <p:cNvPicPr preferRelativeResize="0"/>
          <p:nvPr/>
        </p:nvPicPr>
        <p:blipFill rotWithShape="1">
          <a:blip r:embed="rId11">
            <a:alphaModFix/>
          </a:blip>
          <a:srcRect b="0" l="3858" r="0" t="12058"/>
          <a:stretch/>
        </p:blipFill>
        <p:spPr>
          <a:xfrm>
            <a:off x="10443992" y="8960826"/>
            <a:ext cx="4316259" cy="1184447"/>
          </a:xfrm>
          <a:prstGeom prst="rect">
            <a:avLst/>
          </a:prstGeom>
          <a:noFill/>
          <a:ln>
            <a:noFill/>
          </a:ln>
        </p:spPr>
      </p:pic>
      <p:sp>
        <p:nvSpPr>
          <p:cNvPr id="131" name="Google Shape;131;p5"/>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6"/>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37" name="Google Shape;137;p6"/>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38" name="Google Shape;138;p6"/>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pic>
        <p:nvPicPr>
          <p:cNvPr id="139" name="Google Shape;139;p6"/>
          <p:cNvPicPr preferRelativeResize="0"/>
          <p:nvPr/>
        </p:nvPicPr>
        <p:blipFill rotWithShape="1">
          <a:blip r:embed="rId6">
            <a:alphaModFix/>
          </a:blip>
          <a:srcRect b="0" l="0" r="0" t="0"/>
          <a:stretch/>
        </p:blipFill>
        <p:spPr>
          <a:xfrm>
            <a:off x="2695209" y="3115657"/>
            <a:ext cx="12979247" cy="5463160"/>
          </a:xfrm>
          <a:prstGeom prst="rect">
            <a:avLst/>
          </a:prstGeom>
          <a:noFill/>
          <a:ln>
            <a:noFill/>
          </a:ln>
        </p:spPr>
      </p:pic>
      <p:sp>
        <p:nvSpPr>
          <p:cNvPr id="140" name="Google Shape;140;p6"/>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141" name="Google Shape;141;p6"/>
          <p:cNvSpPr txBox="1"/>
          <p:nvPr/>
        </p:nvSpPr>
        <p:spPr>
          <a:xfrm>
            <a:off x="564715" y="1499586"/>
            <a:ext cx="16881811" cy="180289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The 12-week scholarship program is divided up into three distinct phases to help guide you as scholars through the process of validating and creating innovative tech-agnostic solutions to address a clinical need</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sp>
        <p:nvSpPr>
          <p:cNvPr id="142" name="Google Shape;142;p6"/>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7"/>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48" name="Google Shape;148;p7"/>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49" name="Google Shape;149;p7"/>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pic>
        <p:nvPicPr>
          <p:cNvPr id="150" name="Google Shape;150;p7"/>
          <p:cNvPicPr preferRelativeResize="0"/>
          <p:nvPr/>
        </p:nvPicPr>
        <p:blipFill rotWithShape="1">
          <a:blip r:embed="rId6">
            <a:alphaModFix/>
          </a:blip>
          <a:srcRect b="0" l="0" r="66707" t="24768"/>
          <a:stretch/>
        </p:blipFill>
        <p:spPr>
          <a:xfrm>
            <a:off x="6845084" y="4240517"/>
            <a:ext cx="4321072" cy="4109960"/>
          </a:xfrm>
          <a:prstGeom prst="rect">
            <a:avLst/>
          </a:prstGeom>
          <a:noFill/>
          <a:ln>
            <a:noFill/>
          </a:ln>
        </p:spPr>
      </p:pic>
      <p:sp>
        <p:nvSpPr>
          <p:cNvPr id="151" name="Google Shape;151;p7"/>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152" name="Google Shape;152;p7"/>
          <p:cNvSpPr txBox="1"/>
          <p:nvPr/>
        </p:nvSpPr>
        <p:spPr>
          <a:xfrm>
            <a:off x="564715" y="1458255"/>
            <a:ext cx="16881900" cy="29583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The </a:t>
            </a:r>
            <a:r>
              <a:rPr b="1" i="0" lang="en-US" sz="3300" u="none" cap="none" strike="noStrike">
                <a:solidFill>
                  <a:srgbClr val="000000"/>
                </a:solidFill>
                <a:latin typeface="Montserrat"/>
                <a:ea typeface="Montserrat"/>
                <a:cs typeface="Montserrat"/>
                <a:sym typeface="Montserrat"/>
              </a:rPr>
              <a:t>IDENTIFY</a:t>
            </a:r>
            <a:r>
              <a:rPr b="0" i="0" lang="en-US" sz="3300" u="none" cap="none" strike="noStrike">
                <a:solidFill>
                  <a:srgbClr val="000000"/>
                </a:solidFill>
                <a:latin typeface="Montserrat"/>
                <a:ea typeface="Montserrat"/>
                <a:cs typeface="Montserrat"/>
                <a:sym typeface="Montserrat"/>
              </a:rPr>
              <a:t> phase focuses on understanding a promising unmet clinical need presented to you by your clinical champion, and screening the characteristics and context that the problem exists in</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Week 1 to Week 3</a:t>
            </a:r>
            <a:r>
              <a:rPr b="0" i="0" lang="en-US" sz="3300" u="none" cap="none" strike="noStrike">
                <a:solidFill>
                  <a:srgbClr val="000000"/>
                </a:solidFill>
                <a:latin typeface="Montserrat"/>
                <a:ea typeface="Montserrat"/>
                <a:cs typeface="Montserrat"/>
                <a:sym typeface="Montserrat"/>
              </a:rPr>
              <a:t>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7"/>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8"/>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59" name="Google Shape;159;p8"/>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60" name="Google Shape;160;p8"/>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pic>
        <p:nvPicPr>
          <p:cNvPr id="161" name="Google Shape;161;p8"/>
          <p:cNvPicPr preferRelativeResize="0"/>
          <p:nvPr/>
        </p:nvPicPr>
        <p:blipFill rotWithShape="1">
          <a:blip r:embed="rId6">
            <a:alphaModFix/>
          </a:blip>
          <a:srcRect b="0" l="0" r="0" t="0"/>
          <a:stretch/>
        </p:blipFill>
        <p:spPr>
          <a:xfrm>
            <a:off x="12370576" y="1704835"/>
            <a:ext cx="4528499" cy="6591059"/>
          </a:xfrm>
          <a:prstGeom prst="rect">
            <a:avLst/>
          </a:prstGeom>
          <a:noFill/>
          <a:ln>
            <a:noFill/>
          </a:ln>
        </p:spPr>
      </p:pic>
      <p:sp>
        <p:nvSpPr>
          <p:cNvPr id="162" name="Google Shape;162;p8"/>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163" name="Google Shape;163;p8"/>
          <p:cNvSpPr txBox="1"/>
          <p:nvPr/>
        </p:nvSpPr>
        <p:spPr>
          <a:xfrm>
            <a:off x="564715" y="1479338"/>
            <a:ext cx="11069400" cy="6542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FC8A17"/>
                </a:solidFill>
                <a:latin typeface="Montserrat"/>
                <a:ea typeface="Montserrat"/>
                <a:cs typeface="Montserrat"/>
                <a:sym typeface="Montserrat"/>
              </a:rPr>
              <a:t>SPRINT 1 - Student Led Problem Discovery</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FC8A17"/>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lang="en-US" sz="3300">
                <a:latin typeface="Montserrat"/>
                <a:ea typeface="Montserrat"/>
                <a:cs typeface="Montserrat"/>
                <a:sym typeface="Montserrat"/>
              </a:rPr>
              <a:t>3</a:t>
            </a:r>
            <a:r>
              <a:rPr b="0" i="0" lang="en-US" sz="3300" u="none" cap="none" strike="noStrike">
                <a:solidFill>
                  <a:srgbClr val="000000"/>
                </a:solidFill>
                <a:latin typeface="Montserrat"/>
                <a:ea typeface="Montserrat"/>
                <a:cs typeface="Montserrat"/>
                <a:sym typeface="Montserrat"/>
              </a:rPr>
              <a:t>-weeks researching, evaluating unmet clinical need</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Students will pitch their projects / clinical need in to MYMI, MIME and Monash Partners</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Key Deliverables</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1"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Executive summary</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Pitch</a:t>
            </a:r>
            <a:endParaRPr b="0" i="0" sz="1400" u="none" cap="none" strike="noStrike">
              <a:solidFill>
                <a:srgbClr val="000000"/>
              </a:solidFill>
              <a:latin typeface="Arial"/>
              <a:ea typeface="Arial"/>
              <a:cs typeface="Arial"/>
              <a:sym typeface="Arial"/>
            </a:endParaRPr>
          </a:p>
        </p:txBody>
      </p:sp>
      <p:pic>
        <p:nvPicPr>
          <p:cNvPr id="164" name="Google Shape;164;p8"/>
          <p:cNvPicPr preferRelativeResize="0"/>
          <p:nvPr/>
        </p:nvPicPr>
        <p:blipFill rotWithShape="1">
          <a:blip r:embed="rId7">
            <a:alphaModFix/>
          </a:blip>
          <a:srcRect b="0" l="0" r="0" t="0"/>
          <a:stretch/>
        </p:blipFill>
        <p:spPr>
          <a:xfrm>
            <a:off x="6628742" y="4774409"/>
            <a:ext cx="5545487" cy="3673885"/>
          </a:xfrm>
          <a:prstGeom prst="rect">
            <a:avLst/>
          </a:prstGeom>
          <a:noFill/>
          <a:ln>
            <a:noFill/>
          </a:ln>
        </p:spPr>
      </p:pic>
      <p:sp>
        <p:nvSpPr>
          <p:cNvPr id="165" name="Google Shape;165;p8"/>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71" name="Google Shape;171;p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72" name="Google Shape;172;p9"/>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73" name="Google Shape;173;p9"/>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174" name="Google Shape;174;p9"/>
          <p:cNvSpPr txBox="1"/>
          <p:nvPr/>
        </p:nvSpPr>
        <p:spPr>
          <a:xfrm>
            <a:off x="564715" y="1542271"/>
            <a:ext cx="16881900" cy="29583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The </a:t>
            </a:r>
            <a:r>
              <a:rPr b="1" i="0" lang="en-US" sz="3300" u="none" cap="none" strike="noStrike">
                <a:solidFill>
                  <a:srgbClr val="000000"/>
                </a:solidFill>
                <a:latin typeface="Montserrat"/>
                <a:ea typeface="Montserrat"/>
                <a:cs typeface="Montserrat"/>
                <a:sym typeface="Montserrat"/>
              </a:rPr>
              <a:t>INVENT</a:t>
            </a:r>
            <a:r>
              <a:rPr b="0" i="0" lang="en-US" sz="3300" u="none" cap="none" strike="noStrike">
                <a:solidFill>
                  <a:srgbClr val="000000"/>
                </a:solidFill>
                <a:latin typeface="Montserrat"/>
                <a:ea typeface="Montserrat"/>
                <a:cs typeface="Montserrat"/>
                <a:sym typeface="Montserrat"/>
              </a:rPr>
              <a:t> phase focuses on devising innovative solutions to the defined need, taking advantage of creative ideation techniques, prototyping and testing methods, and a filtering process that is based on objective risk criteria</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Week 4 to Week 9</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1400" u="none" cap="none" strike="noStrike">
              <a:solidFill>
                <a:srgbClr val="000000"/>
              </a:solidFill>
              <a:latin typeface="Arial"/>
              <a:ea typeface="Arial"/>
              <a:cs typeface="Arial"/>
              <a:sym typeface="Arial"/>
            </a:endParaRPr>
          </a:p>
        </p:txBody>
      </p:sp>
      <p:pic>
        <p:nvPicPr>
          <p:cNvPr id="175" name="Google Shape;175;p9"/>
          <p:cNvPicPr preferRelativeResize="0"/>
          <p:nvPr/>
        </p:nvPicPr>
        <p:blipFill rotWithShape="1">
          <a:blip r:embed="rId6">
            <a:alphaModFix/>
          </a:blip>
          <a:srcRect b="0" l="33426" r="36305" t="24768"/>
          <a:stretch/>
        </p:blipFill>
        <p:spPr>
          <a:xfrm>
            <a:off x="7217881" y="4240517"/>
            <a:ext cx="3928437" cy="4109960"/>
          </a:xfrm>
          <a:prstGeom prst="rect">
            <a:avLst/>
          </a:prstGeom>
          <a:noFill/>
          <a:ln>
            <a:noFill/>
          </a:ln>
        </p:spPr>
      </p:pic>
      <p:sp>
        <p:nvSpPr>
          <p:cNvPr id="176" name="Google Shape;176;p9"/>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1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82" name="Google Shape;182;p1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83" name="Google Shape;183;p10"/>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84" name="Google Shape;184;p10"/>
          <p:cNvSpPr txBox="1"/>
          <p:nvPr/>
        </p:nvSpPr>
        <p:spPr>
          <a:xfrm>
            <a:off x="564715" y="1482704"/>
            <a:ext cx="10509034" cy="807034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FC8A17"/>
                </a:solidFill>
                <a:latin typeface="Montserrat"/>
                <a:ea typeface="Montserrat"/>
                <a:cs typeface="Montserrat"/>
                <a:sym typeface="Montserrat"/>
              </a:rPr>
              <a:t>SPRINT 2 - Concept ideation, and prototyping</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FC8A17"/>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Student teams will work with clinicians and identified stakeholders to rapidly prototype and iterate on concepts and solutions addressing clinical need.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Proposed solutions shall aim to be technology agnostic and problems focused.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It is expected that prototypes will mainly be low to medium fidelity. (eg: Wireframes, alpha versions, minimum viable products etc.)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pic>
        <p:nvPicPr>
          <p:cNvPr id="185" name="Google Shape;185;p10"/>
          <p:cNvPicPr preferRelativeResize="0"/>
          <p:nvPr/>
        </p:nvPicPr>
        <p:blipFill rotWithShape="1">
          <a:blip r:embed="rId6">
            <a:alphaModFix/>
          </a:blip>
          <a:srcRect b="0" l="0" r="0" t="0"/>
          <a:stretch/>
        </p:blipFill>
        <p:spPr>
          <a:xfrm>
            <a:off x="11445740" y="686178"/>
            <a:ext cx="5590435" cy="4204301"/>
          </a:xfrm>
          <a:prstGeom prst="rect">
            <a:avLst/>
          </a:prstGeom>
          <a:noFill/>
          <a:ln>
            <a:noFill/>
          </a:ln>
        </p:spPr>
      </p:pic>
      <p:pic>
        <p:nvPicPr>
          <p:cNvPr id="186" name="Google Shape;186;p10"/>
          <p:cNvPicPr preferRelativeResize="0"/>
          <p:nvPr/>
        </p:nvPicPr>
        <p:blipFill rotWithShape="1">
          <a:blip r:embed="rId7">
            <a:alphaModFix/>
          </a:blip>
          <a:srcRect b="0" l="7377" r="11325" t="0"/>
          <a:stretch/>
        </p:blipFill>
        <p:spPr>
          <a:xfrm>
            <a:off x="11445740" y="5143500"/>
            <a:ext cx="2657053" cy="3597453"/>
          </a:xfrm>
          <a:prstGeom prst="rect">
            <a:avLst/>
          </a:prstGeom>
          <a:noFill/>
          <a:ln>
            <a:noFill/>
          </a:ln>
        </p:spPr>
      </p:pic>
      <p:pic>
        <p:nvPicPr>
          <p:cNvPr id="187" name="Google Shape;187;p10"/>
          <p:cNvPicPr preferRelativeResize="0"/>
          <p:nvPr/>
        </p:nvPicPr>
        <p:blipFill rotWithShape="1">
          <a:blip r:embed="rId8">
            <a:alphaModFix/>
          </a:blip>
          <a:srcRect b="0" l="9484" r="657" t="1442"/>
          <a:stretch/>
        </p:blipFill>
        <p:spPr>
          <a:xfrm>
            <a:off x="14240958" y="5143500"/>
            <a:ext cx="2790814" cy="3597453"/>
          </a:xfrm>
          <a:prstGeom prst="rect">
            <a:avLst/>
          </a:prstGeom>
          <a:noFill/>
          <a:ln>
            <a:noFill/>
          </a:ln>
        </p:spPr>
      </p:pic>
      <p:sp>
        <p:nvSpPr>
          <p:cNvPr id="188" name="Google Shape;188;p10"/>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189" name="Google Shape;189;p1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1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95" name="Google Shape;195;p1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96" name="Google Shape;196;p11"/>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197" name="Google Shape;197;p11"/>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198" name="Google Shape;198;p11"/>
          <p:cNvSpPr txBox="1"/>
          <p:nvPr/>
        </p:nvSpPr>
        <p:spPr>
          <a:xfrm>
            <a:off x="564715" y="1542271"/>
            <a:ext cx="16881900" cy="29583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The </a:t>
            </a:r>
            <a:r>
              <a:rPr b="1" i="0" lang="en-US" sz="3300" u="none" cap="none" strike="noStrike">
                <a:solidFill>
                  <a:srgbClr val="000000"/>
                </a:solidFill>
                <a:latin typeface="Montserrat"/>
                <a:ea typeface="Montserrat"/>
                <a:cs typeface="Montserrat"/>
                <a:sym typeface="Montserrat"/>
              </a:rPr>
              <a:t>IMPLEMENT</a:t>
            </a:r>
            <a:r>
              <a:rPr b="0" i="0" lang="en-US" sz="3300" u="none" cap="none" strike="noStrike">
                <a:solidFill>
                  <a:srgbClr val="000000"/>
                </a:solidFill>
                <a:latin typeface="Montserrat"/>
                <a:ea typeface="Montserrat"/>
                <a:cs typeface="Montserrat"/>
                <a:sym typeface="Montserrat"/>
              </a:rPr>
              <a:t> phase focuses on creating a plan for developing the concept into a real product that is safe and effective for patients and attractive to stakeholders and end-users.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1" i="0" lang="en-US" sz="3300" u="none" cap="none" strike="noStrike">
                <a:solidFill>
                  <a:srgbClr val="000000"/>
                </a:solidFill>
                <a:latin typeface="Montserrat"/>
                <a:ea typeface="Montserrat"/>
                <a:cs typeface="Montserrat"/>
                <a:sym typeface="Montserrat"/>
              </a:rPr>
              <a:t>Week 10 to Week 12</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1400" u="none" cap="none" strike="noStrike">
              <a:solidFill>
                <a:srgbClr val="000000"/>
              </a:solidFill>
              <a:latin typeface="Arial"/>
              <a:ea typeface="Arial"/>
              <a:cs typeface="Arial"/>
              <a:sym typeface="Arial"/>
            </a:endParaRPr>
          </a:p>
        </p:txBody>
      </p:sp>
      <p:pic>
        <p:nvPicPr>
          <p:cNvPr id="199" name="Google Shape;199;p11"/>
          <p:cNvPicPr preferRelativeResize="0"/>
          <p:nvPr/>
        </p:nvPicPr>
        <p:blipFill rotWithShape="1">
          <a:blip r:embed="rId6">
            <a:alphaModFix/>
          </a:blip>
          <a:srcRect b="379" l="64293" r="5438" t="24389"/>
          <a:stretch/>
        </p:blipFill>
        <p:spPr>
          <a:xfrm>
            <a:off x="7217881" y="4240517"/>
            <a:ext cx="3928437" cy="4109960"/>
          </a:xfrm>
          <a:prstGeom prst="rect">
            <a:avLst/>
          </a:prstGeom>
          <a:noFill/>
          <a:ln>
            <a:noFill/>
          </a:ln>
        </p:spPr>
      </p:pic>
      <p:sp>
        <p:nvSpPr>
          <p:cNvPr id="200" name="Google Shape;200;p11"/>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12"/>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06" name="Google Shape;206;p12"/>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07" name="Google Shape;207;p12"/>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pic>
        <p:nvPicPr>
          <p:cNvPr id="208" name="Google Shape;208;p12"/>
          <p:cNvPicPr preferRelativeResize="0"/>
          <p:nvPr/>
        </p:nvPicPr>
        <p:blipFill rotWithShape="1">
          <a:blip r:embed="rId6">
            <a:alphaModFix/>
          </a:blip>
          <a:srcRect b="0" l="0" r="0" t="0"/>
          <a:stretch/>
        </p:blipFill>
        <p:spPr>
          <a:xfrm>
            <a:off x="11204024" y="3039292"/>
            <a:ext cx="6055276" cy="4208417"/>
          </a:xfrm>
          <a:prstGeom prst="rect">
            <a:avLst/>
          </a:prstGeom>
          <a:noFill/>
          <a:ln>
            <a:noFill/>
          </a:ln>
        </p:spPr>
      </p:pic>
      <p:sp>
        <p:nvSpPr>
          <p:cNvPr id="209" name="Google Shape;209;p12"/>
          <p:cNvSpPr txBox="1"/>
          <p:nvPr/>
        </p:nvSpPr>
        <p:spPr>
          <a:xfrm>
            <a:off x="564715" y="1545868"/>
            <a:ext cx="10509000" cy="92853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FC8A17"/>
                </a:solidFill>
                <a:latin typeface="Montserrat"/>
                <a:ea typeface="Montserrat"/>
                <a:cs typeface="Montserrat"/>
                <a:sym typeface="Montserrat"/>
              </a:rPr>
              <a:t>SPRINT 3 - Concept selection, iteration and delivery</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FC8A17"/>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At the end of program, student-clinician teams will pitch their project / prototype to Monash Partners, MIME and MYMI in a public HISS Showcase</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Projects will apply for ongoing funding and support for 202</a:t>
            </a:r>
            <a:r>
              <a:rPr lang="en-US" sz="3300">
                <a:latin typeface="Montserrat"/>
                <a:ea typeface="Montserrat"/>
                <a:cs typeface="Montserrat"/>
                <a:sym typeface="Montserrat"/>
              </a:rPr>
              <a:t>3</a:t>
            </a:r>
            <a:r>
              <a:rPr b="0" i="0" lang="en-US" sz="3300" u="none" cap="none" strike="noStrike">
                <a:solidFill>
                  <a:srgbClr val="000000"/>
                </a:solidFill>
                <a:latin typeface="Montserrat"/>
                <a:ea typeface="Montserrat"/>
                <a:cs typeface="Montserrat"/>
                <a:sym typeface="Montserrat"/>
              </a:rPr>
              <a:t> and beyond for real world implementation.</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sp>
        <p:nvSpPr>
          <p:cNvPr id="210" name="Google Shape;210;p12"/>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211" name="Google Shape;211;p12"/>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1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17" name="Google Shape;217;p1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18" name="Google Shape;218;p13"/>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pic>
        <p:nvPicPr>
          <p:cNvPr id="219" name="Google Shape;219;p13"/>
          <p:cNvPicPr preferRelativeResize="0"/>
          <p:nvPr/>
        </p:nvPicPr>
        <p:blipFill rotWithShape="1">
          <a:blip r:embed="rId6">
            <a:alphaModFix/>
          </a:blip>
          <a:srcRect b="0" l="0" r="0" t="0"/>
          <a:stretch/>
        </p:blipFill>
        <p:spPr>
          <a:xfrm>
            <a:off x="8369810" y="3770368"/>
            <a:ext cx="8951279" cy="4397316"/>
          </a:xfrm>
          <a:prstGeom prst="rect">
            <a:avLst/>
          </a:prstGeom>
          <a:noFill/>
          <a:ln>
            <a:noFill/>
          </a:ln>
        </p:spPr>
      </p:pic>
      <p:pic>
        <p:nvPicPr>
          <p:cNvPr id="220" name="Google Shape;220;p13"/>
          <p:cNvPicPr preferRelativeResize="0"/>
          <p:nvPr/>
        </p:nvPicPr>
        <p:blipFill rotWithShape="1">
          <a:blip r:embed="rId7">
            <a:alphaModFix/>
          </a:blip>
          <a:srcRect b="0" l="0" r="0" t="0"/>
          <a:stretch/>
        </p:blipFill>
        <p:spPr>
          <a:xfrm>
            <a:off x="564715" y="3770368"/>
            <a:ext cx="7379755" cy="4397316"/>
          </a:xfrm>
          <a:prstGeom prst="rect">
            <a:avLst/>
          </a:prstGeom>
          <a:noFill/>
          <a:ln>
            <a:noFill/>
          </a:ln>
        </p:spPr>
      </p:pic>
      <p:sp>
        <p:nvSpPr>
          <p:cNvPr id="221" name="Google Shape;221;p13"/>
          <p:cNvSpPr txBox="1"/>
          <p:nvPr/>
        </p:nvSpPr>
        <p:spPr>
          <a:xfrm>
            <a:off x="564715" y="1480080"/>
            <a:ext cx="16694585" cy="4488946"/>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FC8A17"/>
                </a:solidFill>
                <a:latin typeface="Montserrat"/>
                <a:ea typeface="Montserrat"/>
                <a:cs typeface="Montserrat"/>
                <a:sym typeface="Montserrat"/>
              </a:rPr>
              <a:t>Post-program - HISS Phase II Funding and Support</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FC8A17"/>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Projects with clear need for further development may be incubated under the MYMI Projects Branch</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sp>
        <p:nvSpPr>
          <p:cNvPr id="222" name="Google Shape;222;p13"/>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Program Outline</a:t>
            </a:r>
            <a:endParaRPr b="0" i="0" sz="1400" u="none" cap="none" strike="noStrike">
              <a:solidFill>
                <a:srgbClr val="000000"/>
              </a:solidFill>
              <a:latin typeface="Arial"/>
              <a:ea typeface="Arial"/>
              <a:cs typeface="Arial"/>
              <a:sym typeface="Arial"/>
            </a:endParaRPr>
          </a:p>
        </p:txBody>
      </p:sp>
      <p:sp>
        <p:nvSpPr>
          <p:cNvPr id="223" name="Google Shape;223;p13"/>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1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29" name="Google Shape;229;p1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30" name="Google Shape;230;p14"/>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pic>
        <p:nvPicPr>
          <p:cNvPr id="231" name="Google Shape;231;p14"/>
          <p:cNvPicPr preferRelativeResize="0"/>
          <p:nvPr/>
        </p:nvPicPr>
        <p:blipFill rotWithShape="1">
          <a:blip r:embed="rId6">
            <a:alphaModFix/>
          </a:blip>
          <a:srcRect b="0" l="0" r="0" t="0"/>
          <a:stretch/>
        </p:blipFill>
        <p:spPr>
          <a:xfrm>
            <a:off x="14164456" y="3992481"/>
            <a:ext cx="2853622" cy="4373367"/>
          </a:xfrm>
          <a:prstGeom prst="rect">
            <a:avLst/>
          </a:prstGeom>
          <a:noFill/>
          <a:ln>
            <a:noFill/>
          </a:ln>
        </p:spPr>
      </p:pic>
      <p:pic>
        <p:nvPicPr>
          <p:cNvPr id="232" name="Google Shape;232;p14"/>
          <p:cNvPicPr preferRelativeResize="0"/>
          <p:nvPr/>
        </p:nvPicPr>
        <p:blipFill rotWithShape="1">
          <a:blip r:embed="rId7">
            <a:alphaModFix/>
          </a:blip>
          <a:srcRect b="0" l="0" r="0" t="0"/>
          <a:stretch/>
        </p:blipFill>
        <p:spPr>
          <a:xfrm>
            <a:off x="4866592" y="4214935"/>
            <a:ext cx="9067649" cy="3985987"/>
          </a:xfrm>
          <a:prstGeom prst="rect">
            <a:avLst/>
          </a:prstGeom>
          <a:noFill/>
          <a:ln>
            <a:noFill/>
          </a:ln>
        </p:spPr>
      </p:pic>
      <p:pic>
        <p:nvPicPr>
          <p:cNvPr id="233" name="Google Shape;233;p14"/>
          <p:cNvPicPr preferRelativeResize="0"/>
          <p:nvPr/>
        </p:nvPicPr>
        <p:blipFill rotWithShape="1">
          <a:blip r:embed="rId8">
            <a:alphaModFix/>
          </a:blip>
          <a:srcRect b="0" l="0" r="0" t="0"/>
          <a:stretch/>
        </p:blipFill>
        <p:spPr>
          <a:xfrm>
            <a:off x="9788095" y="1263677"/>
            <a:ext cx="7082357" cy="2487678"/>
          </a:xfrm>
          <a:prstGeom prst="rect">
            <a:avLst/>
          </a:prstGeom>
          <a:noFill/>
          <a:ln>
            <a:noFill/>
          </a:ln>
        </p:spPr>
      </p:pic>
      <p:sp>
        <p:nvSpPr>
          <p:cNvPr id="234" name="Google Shape;234;p14"/>
          <p:cNvSpPr txBox="1"/>
          <p:nvPr/>
        </p:nvSpPr>
        <p:spPr>
          <a:xfrm>
            <a:off x="564715" y="1569373"/>
            <a:ext cx="8847975" cy="583197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 1 underpinned $2.5 million MRFF grant as a proof of concept</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rPr b="0" i="0" lang="en-US" sz="3300" u="none" cap="none" strike="noStrike">
                <a:solidFill>
                  <a:srgbClr val="000000"/>
                </a:solidFill>
                <a:latin typeface="Montserrat"/>
                <a:ea typeface="Montserrat"/>
                <a:cs typeface="Montserrat"/>
                <a:sym typeface="Montserrat"/>
              </a:rPr>
              <a:t>3 projects in development -&gt; 2 investigating commercial viability and in alpha stages</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sp>
        <p:nvSpPr>
          <p:cNvPr id="235" name="Google Shape;235;p14"/>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Outcomes from HISS</a:t>
            </a:r>
            <a:endParaRPr b="0" i="0" sz="1400" u="none" cap="none" strike="noStrike">
              <a:solidFill>
                <a:srgbClr val="000000"/>
              </a:solidFill>
              <a:latin typeface="Arial"/>
              <a:ea typeface="Arial"/>
              <a:cs typeface="Arial"/>
              <a:sym typeface="Arial"/>
            </a:endParaRPr>
          </a:p>
        </p:txBody>
      </p:sp>
      <p:sp>
        <p:nvSpPr>
          <p:cNvPr id="236" name="Google Shape;236;p14"/>
          <p:cNvSpPr txBox="1"/>
          <p:nvPr/>
        </p:nvSpPr>
        <p:spPr>
          <a:xfrm>
            <a:off x="9788095" y="861248"/>
            <a:ext cx="8847900" cy="363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0" i="0" lang="en-US" sz="2600" u="none" cap="none" strike="noStrike">
                <a:solidFill>
                  <a:srgbClr val="000000"/>
                </a:solidFill>
                <a:latin typeface="Montserrat"/>
                <a:ea typeface="Montserrat"/>
                <a:cs typeface="Montserrat"/>
                <a:sym typeface="Montserrat"/>
              </a:rPr>
              <a:t>Project Cyclops</a:t>
            </a:r>
            <a:endParaRPr b="0" i="0" sz="1400" u="none" cap="none" strike="noStrike">
              <a:solidFill>
                <a:srgbClr val="000000"/>
              </a:solidFill>
              <a:latin typeface="Arial"/>
              <a:ea typeface="Arial"/>
              <a:cs typeface="Arial"/>
              <a:sym typeface="Arial"/>
            </a:endParaRPr>
          </a:p>
        </p:txBody>
      </p:sp>
      <p:sp>
        <p:nvSpPr>
          <p:cNvPr id="237" name="Google Shape;237;p14"/>
          <p:cNvSpPr txBox="1"/>
          <p:nvPr/>
        </p:nvSpPr>
        <p:spPr>
          <a:xfrm>
            <a:off x="4720013" y="8350797"/>
            <a:ext cx="88479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0" i="0" lang="en-US" sz="2600" u="none" cap="none" strike="noStrike">
                <a:solidFill>
                  <a:srgbClr val="000000"/>
                </a:solidFill>
                <a:latin typeface="Montserrat"/>
                <a:ea typeface="Montserrat"/>
                <a:cs typeface="Montserrat"/>
                <a:sym typeface="Montserrat"/>
              </a:rPr>
              <a:t>Project PPH - now personalgdm.com (have a look)</a:t>
            </a:r>
            <a:endParaRPr b="0" i="0" sz="1400" u="none" cap="none" strike="noStrike">
              <a:solidFill>
                <a:srgbClr val="000000"/>
              </a:solidFill>
              <a:latin typeface="Arial"/>
              <a:ea typeface="Arial"/>
              <a:cs typeface="Arial"/>
              <a:sym typeface="Arial"/>
            </a:endParaRPr>
          </a:p>
        </p:txBody>
      </p:sp>
      <p:sp>
        <p:nvSpPr>
          <p:cNvPr id="238" name="Google Shape;238;p14"/>
          <p:cNvSpPr txBox="1"/>
          <p:nvPr/>
        </p:nvSpPr>
        <p:spPr>
          <a:xfrm>
            <a:off x="14398906" y="8198397"/>
            <a:ext cx="8847975" cy="36347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0" i="0" lang="en-US" sz="2600" u="none" cap="none" strike="noStrike">
                <a:solidFill>
                  <a:srgbClr val="000000"/>
                </a:solidFill>
                <a:latin typeface="Montserrat"/>
                <a:ea typeface="Montserrat"/>
                <a:cs typeface="Montserrat"/>
                <a:sym typeface="Montserrat"/>
              </a:rPr>
              <a:t>Project Lexicon</a:t>
            </a:r>
            <a:endParaRPr b="0" i="0" sz="1400" u="none" cap="none" strike="noStrike">
              <a:solidFill>
                <a:srgbClr val="000000"/>
              </a:solidFill>
              <a:latin typeface="Arial"/>
              <a:ea typeface="Arial"/>
              <a:cs typeface="Arial"/>
              <a:sym typeface="Arial"/>
            </a:endParaRPr>
          </a:p>
        </p:txBody>
      </p:sp>
      <p:sp>
        <p:nvSpPr>
          <p:cNvPr id="239" name="Google Shape;239;p14"/>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1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45" name="Google Shape;245;p1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46" name="Google Shape;246;p15"/>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247" name="Google Shape;247;p15"/>
          <p:cNvSpPr txBox="1"/>
          <p:nvPr/>
        </p:nvSpPr>
        <p:spPr>
          <a:xfrm>
            <a:off x="564715" y="1301777"/>
            <a:ext cx="16694700" cy="70911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Be committed to understanding and validating the problem</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Be flexible </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3" lvl="1" marL="712525"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Think outside the box - reach out to people (talk to potential customers and stakeholders!!)</a:t>
            </a:r>
            <a:endParaRPr b="0" i="0" sz="1400" u="none" cap="none" strike="noStrike">
              <a:solidFill>
                <a:srgbClr val="000000"/>
              </a:solidFill>
              <a:latin typeface="Arial"/>
              <a:ea typeface="Arial"/>
              <a:cs typeface="Arial"/>
              <a:sym typeface="Arial"/>
            </a:endParaRPr>
          </a:p>
          <a:p>
            <a:pPr indent="-475017" lvl="2" marL="1425050"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LinkedIn</a:t>
            </a:r>
            <a:endParaRPr b="0" i="0" sz="1400" u="none" cap="none" strike="noStrike">
              <a:solidFill>
                <a:srgbClr val="000000"/>
              </a:solidFill>
              <a:latin typeface="Arial"/>
              <a:ea typeface="Arial"/>
              <a:cs typeface="Arial"/>
              <a:sym typeface="Arial"/>
            </a:endParaRPr>
          </a:p>
          <a:p>
            <a:pPr indent="-475017" lvl="2" marL="1425050"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Facebook groups</a:t>
            </a:r>
            <a:endParaRPr b="0" i="0" sz="1400" u="none" cap="none" strike="noStrike">
              <a:solidFill>
                <a:srgbClr val="000000"/>
              </a:solidFill>
              <a:latin typeface="Arial"/>
              <a:ea typeface="Arial"/>
              <a:cs typeface="Arial"/>
              <a:sym typeface="Arial"/>
            </a:endParaRPr>
          </a:p>
          <a:p>
            <a:pPr indent="-475017" lvl="2" marL="1425050"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Cast out a web and see what you get back in return</a:t>
            </a:r>
            <a:endParaRPr b="0" i="0" sz="14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356262" lvl="1" marL="712524" marR="0" rtl="0" algn="l">
              <a:lnSpc>
                <a:spcPct val="108000"/>
              </a:lnSpc>
              <a:spcBef>
                <a:spcPts val="0"/>
              </a:spcBef>
              <a:spcAft>
                <a:spcPts val="0"/>
              </a:spcAft>
              <a:buClr>
                <a:srgbClr val="000000"/>
              </a:buClr>
              <a:buSzPts val="3300"/>
              <a:buFont typeface="Arial"/>
              <a:buChar char="•"/>
            </a:pPr>
            <a:r>
              <a:rPr b="0" i="0" lang="en-US" sz="3300" u="none" cap="none" strike="noStrike">
                <a:solidFill>
                  <a:srgbClr val="000000"/>
                </a:solidFill>
                <a:latin typeface="Montserrat"/>
                <a:ea typeface="Montserrat"/>
                <a:cs typeface="Montserrat"/>
                <a:sym typeface="Montserrat"/>
              </a:rPr>
              <a:t>Use the BioDesign text-book as your guide!</a:t>
            </a:r>
            <a:endParaRPr b="0" i="0" sz="3300" u="none" cap="none" strike="noStrike">
              <a:solidFill>
                <a:srgbClr val="000000"/>
              </a:solidFill>
              <a:latin typeface="Montserrat"/>
              <a:ea typeface="Montserrat"/>
              <a:cs typeface="Montserrat"/>
              <a:sym typeface="Montserrat"/>
            </a:endParaRPr>
          </a:p>
          <a:p>
            <a:pPr indent="-438150" lvl="2" marL="1371600" marR="0" rtl="0" algn="l">
              <a:lnSpc>
                <a:spcPct val="108000"/>
              </a:lnSpc>
              <a:spcBef>
                <a:spcPts val="0"/>
              </a:spcBef>
              <a:spcAft>
                <a:spcPts val="0"/>
              </a:spcAft>
              <a:buSzPts val="3300"/>
              <a:buFont typeface="Montserrat"/>
              <a:buChar char="⚬"/>
            </a:pPr>
            <a:r>
              <a:rPr lang="en-US" sz="3300">
                <a:latin typeface="Montserrat"/>
                <a:ea typeface="Montserrat"/>
                <a:cs typeface="Montserrat"/>
                <a:sym typeface="Montserrat"/>
              </a:rPr>
              <a:t>useful chapters referenced in Deliverable Powerpoints!</a:t>
            </a:r>
            <a:endParaRPr sz="3300">
              <a:latin typeface="Montserrat"/>
              <a:ea typeface="Montserrat"/>
              <a:cs typeface="Montserrat"/>
              <a:sym typeface="Montserrat"/>
            </a:endParaRPr>
          </a:p>
        </p:txBody>
      </p:sp>
      <p:sp>
        <p:nvSpPr>
          <p:cNvPr id="248" name="Google Shape;248;p15"/>
          <p:cNvSpPr txBox="1"/>
          <p:nvPr/>
        </p:nvSpPr>
        <p:spPr>
          <a:xfrm>
            <a:off x="564715" y="590447"/>
            <a:ext cx="10509034" cy="67323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Expectations</a:t>
            </a:r>
            <a:endParaRPr b="0" i="0" sz="1400" u="none" cap="none" strike="noStrike">
              <a:solidFill>
                <a:srgbClr val="000000"/>
              </a:solidFill>
              <a:latin typeface="Arial"/>
              <a:ea typeface="Arial"/>
              <a:cs typeface="Arial"/>
              <a:sym typeface="Arial"/>
            </a:endParaRPr>
          </a:p>
        </p:txBody>
      </p:sp>
      <p:sp>
        <p:nvSpPr>
          <p:cNvPr id="249" name="Google Shape;249;p15"/>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id="254" name="Google Shape;254;gfc839628b8_0_34"/>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55" name="Google Shape;255;gfc839628b8_0_34"/>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56" name="Google Shape;256;gfc839628b8_0_34"/>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57" name="Google Shape;257;gfc839628b8_0_34"/>
          <p:cNvSpPr txBox="1"/>
          <p:nvPr/>
        </p:nvSpPr>
        <p:spPr>
          <a:xfrm>
            <a:off x="564725" y="3080075"/>
            <a:ext cx="16870800" cy="13926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5600"/>
              <a:buFont typeface="Arial"/>
              <a:buNone/>
            </a:pPr>
            <a:r>
              <a:rPr b="1" i="0" lang="en-US" sz="5600" u="none" cap="none" strike="noStrike">
                <a:solidFill>
                  <a:srgbClr val="000000"/>
                </a:solidFill>
                <a:latin typeface="Montserrat"/>
                <a:ea typeface="Montserrat"/>
                <a:cs typeface="Montserrat"/>
                <a:sym typeface="Montserrat"/>
              </a:rPr>
              <a:t>Activity Break</a:t>
            </a:r>
            <a:endParaRPr b="1" i="0" sz="56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100"/>
              <a:buFont typeface="Arial"/>
              <a:buNone/>
            </a:pPr>
            <a:r>
              <a:t/>
            </a:r>
            <a:endParaRPr b="1" i="0" sz="3000" u="none" cap="none" strike="noStrike">
              <a:solidFill>
                <a:srgbClr val="000000"/>
              </a:solidFill>
              <a:latin typeface="Montserrat"/>
              <a:ea typeface="Montserrat"/>
              <a:cs typeface="Montserrat"/>
              <a:sym typeface="Montserrat"/>
            </a:endParaRPr>
          </a:p>
        </p:txBody>
      </p:sp>
      <p:sp>
        <p:nvSpPr>
          <p:cNvPr id="258" name="Google Shape;258;gfc839628b8_0_34"/>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2021/2022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gfc839628b8_0_2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64" name="Google Shape;264;gfc839628b8_0_2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65" name="Google Shape;265;gfc839628b8_0_2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66" name="Google Shape;266;gfc839628b8_0_25"/>
          <p:cNvSpPr txBox="1"/>
          <p:nvPr/>
        </p:nvSpPr>
        <p:spPr>
          <a:xfrm>
            <a:off x="564715" y="1530377"/>
            <a:ext cx="16694700" cy="7152000"/>
          </a:xfrm>
          <a:prstGeom prst="rect">
            <a:avLst/>
          </a:prstGeom>
          <a:noFill/>
          <a:ln>
            <a:noFill/>
          </a:ln>
        </p:spPr>
        <p:txBody>
          <a:bodyPr anchorCtr="0" anchor="t" bIns="0" lIns="0" spcFirstLastPara="1" rIns="0" wrap="square" tIns="0">
            <a:spAutoFit/>
          </a:bodyPr>
          <a:lstStyle/>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80% attendance expected for compulsory events</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lang="en-US" sz="3300">
                <a:latin typeface="Montserrat"/>
                <a:ea typeface="Montserrat"/>
                <a:cs typeface="Montserrat"/>
                <a:sym typeface="Montserrat"/>
              </a:rPr>
              <a:t>MaDe Labs 1 and 2 everyday (exceptions communicated in advance)</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If you cannot make it, let us know. </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Deliverables are due 5pm on Thursday (more info later)</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Upload to Google Drive folder for relevant week</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Every Friday Deliverable Presentation (more info later)</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If unable to submit, let us know.</a:t>
            </a:r>
            <a:br>
              <a:rPr b="0" i="0" lang="en-US" sz="3300" u="none" cap="none" strike="noStrike">
                <a:solidFill>
                  <a:srgbClr val="000000"/>
                </a:solidFill>
                <a:latin typeface="Montserrat"/>
                <a:ea typeface="Montserrat"/>
                <a:cs typeface="Montserrat"/>
                <a:sym typeface="Montserrat"/>
              </a:rPr>
            </a:b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08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sp>
        <p:nvSpPr>
          <p:cNvPr id="267" name="Google Shape;267;gfc839628b8_0_25"/>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Expectations</a:t>
            </a:r>
            <a:endParaRPr b="0" i="0" sz="1400" u="none" cap="none" strike="noStrike">
              <a:solidFill>
                <a:srgbClr val="000000"/>
              </a:solidFill>
              <a:latin typeface="Arial"/>
              <a:ea typeface="Arial"/>
              <a:cs typeface="Arial"/>
              <a:sym typeface="Arial"/>
            </a:endParaRPr>
          </a:p>
        </p:txBody>
      </p:sp>
      <p:sp>
        <p:nvSpPr>
          <p:cNvPr id="268" name="Google Shape;268;gfc839628b8_0_25"/>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gfc839628b8_0_4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74" name="Google Shape;274;gfc839628b8_0_4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75" name="Google Shape;275;gfc839628b8_0_43"/>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76" name="Google Shape;276;gfc839628b8_0_43"/>
          <p:cNvSpPr txBox="1"/>
          <p:nvPr/>
        </p:nvSpPr>
        <p:spPr>
          <a:xfrm>
            <a:off x="564715" y="1530377"/>
            <a:ext cx="16694700" cy="8127300"/>
          </a:xfrm>
          <a:prstGeom prst="rect">
            <a:avLst/>
          </a:prstGeom>
          <a:noFill/>
          <a:ln>
            <a:noFill/>
          </a:ln>
        </p:spPr>
        <p:txBody>
          <a:bodyPr anchorCtr="0" anchor="t" bIns="0" lIns="0" spcFirstLastPara="1" rIns="0" wrap="square" tIns="0">
            <a:spAutoFit/>
          </a:bodyPr>
          <a:lstStyle/>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All comms on Slack. Any emergency, please call us.</a:t>
            </a:r>
            <a:endParaRPr b="0" i="0" sz="3300" u="none" cap="none" strike="noStrike">
              <a:solidFill>
                <a:srgbClr val="000000"/>
              </a:solidFill>
              <a:latin typeface="Montserrat"/>
              <a:ea typeface="Montserrat"/>
              <a:cs typeface="Montserrat"/>
              <a:sym typeface="Montserrat"/>
            </a:endParaRPr>
          </a:p>
          <a:p>
            <a:pPr indent="-438150" lvl="1" marL="9144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Channels self explanatory</a:t>
            </a:r>
            <a:endParaRPr b="0" i="0" sz="3300" u="none" cap="none" strike="noStrike">
              <a:solidFill>
                <a:srgbClr val="000000"/>
              </a:solidFill>
              <a:latin typeface="Montserrat"/>
              <a:ea typeface="Montserrat"/>
              <a:cs typeface="Montserrat"/>
              <a:sym typeface="Montserrat"/>
            </a:endParaRPr>
          </a:p>
          <a:p>
            <a:pPr indent="-438150" lvl="1" marL="9144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Out-of-office when visiting sites</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Everyday will have at least one Coordinator working so they will be your go to contact for that day.</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Have a 48 hr response turnaround.</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lang="en-US" sz="3300">
                <a:latin typeface="Montserrat"/>
                <a:ea typeface="Montserrat"/>
                <a:cs typeface="Montserrat"/>
                <a:sym typeface="Montserrat"/>
              </a:rPr>
              <a:t>We will attempt to record m</a:t>
            </a:r>
            <a:r>
              <a:rPr b="0" i="0" lang="en-US" sz="3300" u="none" cap="none" strike="noStrike">
                <a:solidFill>
                  <a:srgbClr val="000000"/>
                </a:solidFill>
                <a:latin typeface="Montserrat"/>
                <a:ea typeface="Montserrat"/>
                <a:cs typeface="Montserrat"/>
                <a:sym typeface="Montserrat"/>
              </a:rPr>
              <a:t>asterclasses </a:t>
            </a:r>
            <a:r>
              <a:rPr lang="en-US" sz="3300">
                <a:latin typeface="Montserrat"/>
                <a:ea typeface="Montserrat"/>
                <a:cs typeface="Montserrat"/>
                <a:sym typeface="Montserrat"/>
              </a:rPr>
              <a:t>- attendance is expected</a:t>
            </a:r>
            <a:endParaRPr b="0" i="0" sz="33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sp>
        <p:nvSpPr>
          <p:cNvPr id="277" name="Google Shape;277;gfc839628b8_0_43"/>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Housekeeping</a:t>
            </a:r>
            <a:endParaRPr b="0" i="0" sz="1400" u="none" cap="none" strike="noStrike">
              <a:solidFill>
                <a:srgbClr val="000000"/>
              </a:solidFill>
              <a:latin typeface="Arial"/>
              <a:ea typeface="Arial"/>
              <a:cs typeface="Arial"/>
              <a:sym typeface="Arial"/>
            </a:endParaRPr>
          </a:p>
        </p:txBody>
      </p:sp>
      <p:sp>
        <p:nvSpPr>
          <p:cNvPr id="278" name="Google Shape;278;gfc839628b8_0_43"/>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gfc839628b8_0_52"/>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84" name="Google Shape;284;gfc839628b8_0_52"/>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85" name="Google Shape;285;gfc839628b8_0_52"/>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86" name="Google Shape;286;gfc839628b8_0_52"/>
          <p:cNvSpPr txBox="1"/>
          <p:nvPr/>
        </p:nvSpPr>
        <p:spPr>
          <a:xfrm>
            <a:off x="564715" y="1530377"/>
            <a:ext cx="16694700" cy="8889000"/>
          </a:xfrm>
          <a:prstGeom prst="rect">
            <a:avLst/>
          </a:prstGeom>
          <a:noFill/>
          <a:ln>
            <a:noFill/>
          </a:ln>
        </p:spPr>
        <p:txBody>
          <a:bodyPr anchorCtr="0" anchor="t" bIns="0" lIns="0" spcFirstLastPara="1" rIns="0" wrap="square" tIns="0">
            <a:spAutoFit/>
          </a:bodyPr>
          <a:lstStyle/>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Stand Ups</a:t>
            </a:r>
            <a:endParaRPr b="0" i="0" sz="3300" u="none" cap="none" strike="noStrike">
              <a:solidFill>
                <a:srgbClr val="000000"/>
              </a:solidFill>
              <a:latin typeface="Montserrat"/>
              <a:ea typeface="Montserrat"/>
              <a:cs typeface="Montserrat"/>
              <a:sym typeface="Montserrat"/>
            </a:endParaRPr>
          </a:p>
          <a:p>
            <a:pPr indent="-438150" lvl="1" marL="914400" marR="0" rtl="0" algn="l">
              <a:lnSpc>
                <a:spcPct val="150000"/>
              </a:lnSpc>
              <a:spcBef>
                <a:spcPts val="0"/>
              </a:spcBef>
              <a:spcAft>
                <a:spcPts val="0"/>
              </a:spcAft>
              <a:buClr>
                <a:srgbClr val="000000"/>
              </a:buClr>
              <a:buSzPts val="3300"/>
              <a:buFont typeface="Montserrat"/>
              <a:buChar char="○"/>
            </a:pPr>
            <a:r>
              <a:rPr lang="en-US" sz="3300">
                <a:latin typeface="Montserrat"/>
                <a:ea typeface="Montserrat"/>
                <a:cs typeface="Montserrat"/>
                <a:sym typeface="Montserrat"/>
              </a:rPr>
              <a:t>Wednesday</a:t>
            </a:r>
            <a:endParaRPr sz="3300">
              <a:latin typeface="Montserrat"/>
              <a:ea typeface="Montserrat"/>
              <a:cs typeface="Montserrat"/>
              <a:sym typeface="Montserrat"/>
            </a:endParaRPr>
          </a:p>
          <a:p>
            <a:pPr indent="-438150" lvl="1" marL="914400" marR="0" rtl="0" algn="l">
              <a:lnSpc>
                <a:spcPct val="150000"/>
              </a:lnSpc>
              <a:spcBef>
                <a:spcPts val="0"/>
              </a:spcBef>
              <a:spcAft>
                <a:spcPts val="0"/>
              </a:spcAft>
              <a:buSzPts val="3300"/>
              <a:buFont typeface="Montserrat"/>
              <a:buChar char="○"/>
            </a:pPr>
            <a:r>
              <a:rPr lang="en-US" sz="3300">
                <a:latin typeface="Montserrat"/>
                <a:ea typeface="Montserrat"/>
                <a:cs typeface="Montserrat"/>
                <a:sym typeface="Montserrat"/>
              </a:rPr>
              <a:t>Friday</a:t>
            </a:r>
            <a:endParaRPr sz="3300">
              <a:latin typeface="Montserrat"/>
              <a:ea typeface="Montserrat"/>
              <a:cs typeface="Montserrat"/>
              <a:sym typeface="Montserrat"/>
            </a:endParaRPr>
          </a:p>
          <a:p>
            <a:pPr indent="-438150" lvl="0" marL="457200" marR="0" rtl="0" algn="l">
              <a:lnSpc>
                <a:spcPct val="150000"/>
              </a:lnSpc>
              <a:spcBef>
                <a:spcPts val="0"/>
              </a:spcBef>
              <a:spcAft>
                <a:spcPts val="0"/>
              </a:spcAft>
              <a:buSzPts val="3300"/>
              <a:buFont typeface="Montserrat"/>
              <a:buChar char="●"/>
            </a:pPr>
            <a:r>
              <a:rPr lang="en-US" sz="3300">
                <a:latin typeface="Montserrat"/>
                <a:ea typeface="Montserrat"/>
                <a:cs typeface="Montserrat"/>
                <a:sym typeface="Montserrat"/>
              </a:rPr>
              <a:t>Lunch 1pm to 2pm (may be shifted to </a:t>
            </a:r>
            <a:r>
              <a:rPr lang="en-US" sz="3300">
                <a:latin typeface="Montserrat"/>
                <a:ea typeface="Montserrat"/>
                <a:cs typeface="Montserrat"/>
                <a:sym typeface="Montserrat"/>
              </a:rPr>
              <a:t>accommodate masterclasses)</a:t>
            </a:r>
            <a:endParaRPr sz="3300">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Masterclasses throughout the week</a:t>
            </a:r>
            <a:endParaRPr sz="3300">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b="0" i="0" lang="en-US" sz="3300" u="none" cap="none" strike="noStrike">
                <a:solidFill>
                  <a:srgbClr val="000000"/>
                </a:solidFill>
                <a:latin typeface="Montserrat"/>
                <a:ea typeface="Montserrat"/>
                <a:cs typeface="Montserrat"/>
                <a:sym typeface="Montserrat"/>
              </a:rPr>
              <a:t>Allocated Deliverable Time</a:t>
            </a:r>
            <a:endParaRPr b="0" i="0" sz="3300" u="none" cap="none" strike="noStrike">
              <a:solidFill>
                <a:srgbClr val="000000"/>
              </a:solidFill>
              <a:latin typeface="Montserrat"/>
              <a:ea typeface="Montserrat"/>
              <a:cs typeface="Montserrat"/>
              <a:sym typeface="Montserrat"/>
            </a:endParaRPr>
          </a:p>
          <a:p>
            <a:pPr indent="-438150" lvl="0" marL="457200" marR="0" rtl="0" algn="l">
              <a:lnSpc>
                <a:spcPct val="150000"/>
              </a:lnSpc>
              <a:spcBef>
                <a:spcPts val="0"/>
              </a:spcBef>
              <a:spcAft>
                <a:spcPts val="0"/>
              </a:spcAft>
              <a:buClr>
                <a:srgbClr val="000000"/>
              </a:buClr>
              <a:buSzPts val="3300"/>
              <a:buFont typeface="Montserrat"/>
              <a:buChar char="●"/>
            </a:pPr>
            <a:r>
              <a:rPr lang="en-US" sz="3300">
                <a:latin typeface="Montserrat"/>
                <a:ea typeface="Montserrat"/>
                <a:cs typeface="Montserrat"/>
                <a:sym typeface="Montserrat"/>
              </a:rPr>
              <a:t>Visitations to see your </a:t>
            </a:r>
            <a:r>
              <a:rPr lang="en-US" sz="3300">
                <a:latin typeface="Montserrat"/>
                <a:ea typeface="Montserrat"/>
                <a:cs typeface="Montserrat"/>
                <a:sym typeface="Montserrat"/>
              </a:rPr>
              <a:t>clinicians</a:t>
            </a:r>
            <a:endParaRPr sz="3300">
              <a:latin typeface="Montserrat"/>
              <a:ea typeface="Montserrat"/>
              <a:cs typeface="Montserrat"/>
              <a:sym typeface="Montserrat"/>
            </a:endParaRPr>
          </a:p>
          <a:p>
            <a:pPr indent="-438150" lvl="0" marL="457200" marR="0" rtl="0" algn="l">
              <a:lnSpc>
                <a:spcPct val="150000"/>
              </a:lnSpc>
              <a:spcBef>
                <a:spcPts val="0"/>
              </a:spcBef>
              <a:spcAft>
                <a:spcPts val="0"/>
              </a:spcAft>
              <a:buSzPts val="3300"/>
              <a:buFont typeface="Montserrat"/>
              <a:buChar char="●"/>
            </a:pPr>
            <a:r>
              <a:rPr lang="en-US" sz="3300">
                <a:latin typeface="Montserrat"/>
                <a:ea typeface="Montserrat"/>
                <a:cs typeface="Montserrat"/>
                <a:sym typeface="Montserrat"/>
              </a:rPr>
              <a:t>After Week 2, Skillshare presentations will start (10-15 minutes presentation,</a:t>
            </a:r>
            <a:endParaRPr sz="3300">
              <a:latin typeface="Montserrat"/>
              <a:ea typeface="Montserrat"/>
              <a:cs typeface="Montserrat"/>
              <a:sym typeface="Montserrat"/>
            </a:endParaRPr>
          </a:p>
          <a:p>
            <a:pPr indent="0" lvl="0" marL="457200" marR="0" rtl="0" algn="l">
              <a:lnSpc>
                <a:spcPct val="150000"/>
              </a:lnSpc>
              <a:spcBef>
                <a:spcPts val="0"/>
              </a:spcBef>
              <a:spcAft>
                <a:spcPts val="0"/>
              </a:spcAft>
              <a:buNone/>
            </a:pPr>
            <a:r>
              <a:rPr lang="en-US" sz="3300">
                <a:latin typeface="Montserrat"/>
                <a:ea typeface="Montserrat"/>
                <a:cs typeface="Montserrat"/>
                <a:sym typeface="Montserrat"/>
              </a:rPr>
              <a:t> 5 minutes questions) Based on a topic which you are particularly interested in and want to share. </a:t>
            </a:r>
            <a:endParaRPr sz="3300">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3300"/>
              <a:buFont typeface="Arial"/>
              <a:buNone/>
            </a:pPr>
            <a:r>
              <a:t/>
            </a:r>
            <a:endParaRPr b="0" i="0" sz="3300" u="none" cap="none" strike="noStrike">
              <a:solidFill>
                <a:srgbClr val="000000"/>
              </a:solidFill>
              <a:latin typeface="Montserrat"/>
              <a:ea typeface="Montserrat"/>
              <a:cs typeface="Montserrat"/>
              <a:sym typeface="Montserrat"/>
            </a:endParaRPr>
          </a:p>
        </p:txBody>
      </p:sp>
      <p:sp>
        <p:nvSpPr>
          <p:cNvPr id="287" name="Google Shape;287;gfc839628b8_0_52"/>
          <p:cNvSpPr txBox="1"/>
          <p:nvPr/>
        </p:nvSpPr>
        <p:spPr>
          <a:xfrm>
            <a:off x="564715" y="590447"/>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4800"/>
              <a:buFont typeface="Arial"/>
              <a:buNone/>
            </a:pPr>
            <a:r>
              <a:rPr b="1" i="0" lang="en-US" sz="4800" u="none" cap="none" strike="noStrike">
                <a:solidFill>
                  <a:srgbClr val="000000"/>
                </a:solidFill>
                <a:latin typeface="Montserrat"/>
                <a:ea typeface="Montserrat"/>
                <a:cs typeface="Montserrat"/>
                <a:sym typeface="Montserrat"/>
              </a:rPr>
              <a:t>General Weekly Structure </a:t>
            </a:r>
            <a:endParaRPr b="0" i="0" sz="1400" u="none" cap="none" strike="noStrike">
              <a:solidFill>
                <a:srgbClr val="000000"/>
              </a:solidFill>
              <a:latin typeface="Arial"/>
              <a:ea typeface="Arial"/>
              <a:cs typeface="Arial"/>
              <a:sym typeface="Arial"/>
            </a:endParaRPr>
          </a:p>
        </p:txBody>
      </p:sp>
      <p:sp>
        <p:nvSpPr>
          <p:cNvPr id="288" name="Google Shape;288;gfc839628b8_0_52"/>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gfc839628b8_0_70"/>
          <p:cNvSpPr txBox="1"/>
          <p:nvPr>
            <p:ph type="title"/>
          </p:nvPr>
        </p:nvSpPr>
        <p:spPr>
          <a:xfrm>
            <a:off x="1257300" y="835494"/>
            <a:ext cx="15773400" cy="1700400"/>
          </a:xfrm>
          <a:prstGeom prst="rect">
            <a:avLst/>
          </a:prstGeom>
          <a:noFill/>
          <a:ln>
            <a:noFill/>
          </a:ln>
        </p:spPr>
        <p:txBody>
          <a:bodyPr anchorCtr="0" anchor="t" bIns="182850" lIns="182850" spcFirstLastPara="1" rIns="182850" wrap="square" tIns="182850">
            <a:normAutofit/>
          </a:bodyPr>
          <a:lstStyle/>
          <a:p>
            <a:pPr indent="0" lvl="0" marL="0" rtl="0" algn="ctr">
              <a:lnSpc>
                <a:spcPct val="115000"/>
              </a:lnSpc>
              <a:spcBef>
                <a:spcPts val="0"/>
              </a:spcBef>
              <a:spcAft>
                <a:spcPts val="0"/>
              </a:spcAft>
              <a:buClr>
                <a:srgbClr val="000000"/>
              </a:buClr>
              <a:buSzPts val="5600"/>
              <a:buNone/>
            </a:pPr>
            <a:r>
              <a:rPr lang="en-US" sz="4800">
                <a:latin typeface="Montserrat"/>
                <a:ea typeface="Montserrat"/>
                <a:cs typeface="Montserrat"/>
                <a:sym typeface="Montserrat"/>
              </a:rPr>
              <a:t>Why Standup?</a:t>
            </a:r>
            <a:endParaRPr>
              <a:latin typeface="Montserrat"/>
              <a:ea typeface="Montserrat"/>
              <a:cs typeface="Montserrat"/>
              <a:sym typeface="Montserrat"/>
            </a:endParaRPr>
          </a:p>
        </p:txBody>
      </p:sp>
      <p:grpSp>
        <p:nvGrpSpPr>
          <p:cNvPr id="295" name="Google Shape;295;gfc839628b8_0_70"/>
          <p:cNvGrpSpPr/>
          <p:nvPr/>
        </p:nvGrpSpPr>
        <p:grpSpPr>
          <a:xfrm>
            <a:off x="1281840" y="3504108"/>
            <a:ext cx="15724466" cy="5051430"/>
            <a:chOff x="12270" y="382835"/>
            <a:chExt cx="7862233" cy="2525715"/>
          </a:xfrm>
        </p:grpSpPr>
        <p:sp>
          <p:nvSpPr>
            <p:cNvPr id="296" name="Google Shape;296;gfc839628b8_0_70"/>
            <p:cNvSpPr/>
            <p:nvPr/>
          </p:nvSpPr>
          <p:spPr>
            <a:xfrm>
              <a:off x="442508" y="394252"/>
              <a:ext cx="1338300" cy="13383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97" name="Google Shape;297;gfc839628b8_0_70"/>
            <p:cNvSpPr/>
            <p:nvPr/>
          </p:nvSpPr>
          <p:spPr>
            <a:xfrm>
              <a:off x="727696" y="679439"/>
              <a:ext cx="767700" cy="767700"/>
            </a:xfrm>
            <a:prstGeom prst="rect">
              <a:avLst/>
            </a:prstGeom>
            <a:blipFill rotWithShape="1">
              <a:blip r:embed="rId3">
                <a:alphaModFix/>
              </a:blip>
              <a:stretch>
                <a:fillRect b="0" l="0" r="0" t="0"/>
              </a:stretch>
            </a:blipFill>
            <a:ln cap="flat" cmpd="sng" w="25400">
              <a:solidFill>
                <a:schemeClr val="lt1">
                  <a:alpha val="0"/>
                </a:schemeClr>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98" name="Google Shape;298;gfc839628b8_0_70"/>
            <p:cNvSpPr/>
            <p:nvPr/>
          </p:nvSpPr>
          <p:spPr>
            <a:xfrm>
              <a:off x="12270" y="1958747"/>
              <a:ext cx="21936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299" name="Google Shape;299;gfc839628b8_0_70"/>
            <p:cNvSpPr txBox="1"/>
            <p:nvPr/>
          </p:nvSpPr>
          <p:spPr>
            <a:xfrm>
              <a:off x="12270" y="1958747"/>
              <a:ext cx="2193600" cy="720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Identify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Problems</a:t>
              </a:r>
              <a:endParaRPr b="0" i="0" sz="2800" u="none" cap="none" strike="noStrike">
                <a:solidFill>
                  <a:srgbClr val="000000"/>
                </a:solidFill>
                <a:latin typeface="Montserrat"/>
                <a:ea typeface="Montserrat"/>
                <a:cs typeface="Montserrat"/>
                <a:sym typeface="Montserrat"/>
              </a:endParaRPr>
            </a:p>
          </p:txBody>
        </p:sp>
        <p:sp>
          <p:nvSpPr>
            <p:cNvPr id="300" name="Google Shape;300;gfc839628b8_0_70"/>
            <p:cNvSpPr/>
            <p:nvPr/>
          </p:nvSpPr>
          <p:spPr>
            <a:xfrm>
              <a:off x="3212118" y="382835"/>
              <a:ext cx="1338300" cy="13383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01" name="Google Shape;301;gfc839628b8_0_70"/>
            <p:cNvSpPr/>
            <p:nvPr/>
          </p:nvSpPr>
          <p:spPr>
            <a:xfrm>
              <a:off x="3497305" y="668015"/>
              <a:ext cx="767700" cy="767700"/>
            </a:xfrm>
            <a:prstGeom prst="rect">
              <a:avLst/>
            </a:prstGeom>
            <a:blipFill rotWithShape="1">
              <a:blip r:embed="rId4">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02" name="Google Shape;302;gfc839628b8_0_70"/>
            <p:cNvSpPr/>
            <p:nvPr/>
          </p:nvSpPr>
          <p:spPr>
            <a:xfrm>
              <a:off x="2591265" y="1958750"/>
              <a:ext cx="2577600" cy="9498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03" name="Google Shape;303;gfc839628b8_0_70"/>
            <p:cNvSpPr txBox="1"/>
            <p:nvPr/>
          </p:nvSpPr>
          <p:spPr>
            <a:xfrm>
              <a:off x="2591265" y="1958750"/>
              <a:ext cx="2577600" cy="9498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Keep</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Updated</a:t>
              </a:r>
              <a:endParaRPr b="0" i="0" sz="2800" u="none" cap="none" strike="noStrike">
                <a:solidFill>
                  <a:srgbClr val="000000"/>
                </a:solidFill>
                <a:latin typeface="Montserrat"/>
                <a:ea typeface="Montserrat"/>
                <a:cs typeface="Montserrat"/>
                <a:sym typeface="Montserrat"/>
              </a:endParaRPr>
            </a:p>
          </p:txBody>
        </p:sp>
        <p:sp>
          <p:nvSpPr>
            <p:cNvPr id="304" name="Google Shape;304;gfc839628b8_0_70"/>
            <p:cNvSpPr/>
            <p:nvPr/>
          </p:nvSpPr>
          <p:spPr>
            <a:xfrm>
              <a:off x="6043865" y="394252"/>
              <a:ext cx="1338300" cy="13383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05" name="Google Shape;305;gfc839628b8_0_70"/>
            <p:cNvSpPr/>
            <p:nvPr/>
          </p:nvSpPr>
          <p:spPr>
            <a:xfrm>
              <a:off x="6329053" y="679439"/>
              <a:ext cx="767700" cy="767700"/>
            </a:xfrm>
            <a:prstGeom prst="rect">
              <a:avLst/>
            </a:prstGeom>
            <a:blipFill rotWithShape="1">
              <a:blip r:embed="rId5">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06" name="Google Shape;306;gfc839628b8_0_70"/>
            <p:cNvSpPr/>
            <p:nvPr/>
          </p:nvSpPr>
          <p:spPr>
            <a:xfrm>
              <a:off x="5556403" y="1958747"/>
              <a:ext cx="23181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07" name="Google Shape;307;gfc839628b8_0_70"/>
            <p:cNvSpPr txBox="1"/>
            <p:nvPr/>
          </p:nvSpPr>
          <p:spPr>
            <a:xfrm>
              <a:off x="5556403" y="1958747"/>
              <a:ext cx="2318100" cy="720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Keep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Motivated</a:t>
              </a:r>
              <a:endParaRPr b="0" i="0" sz="2800" u="none" cap="none" strike="noStrike">
                <a:solidFill>
                  <a:srgbClr val="000000"/>
                </a:solidFill>
                <a:latin typeface="Montserrat"/>
                <a:ea typeface="Montserrat"/>
                <a:cs typeface="Montserrat"/>
                <a:sym typeface="Montserrat"/>
              </a:endParaRPr>
            </a:p>
          </p:txBody>
        </p:sp>
      </p:grpSp>
      <p:grpSp>
        <p:nvGrpSpPr>
          <p:cNvPr id="308" name="Google Shape;308;gfc839628b8_0_70"/>
          <p:cNvGrpSpPr/>
          <p:nvPr/>
        </p:nvGrpSpPr>
        <p:grpSpPr>
          <a:xfrm>
            <a:off x="357133" y="8960826"/>
            <a:ext cx="17702267" cy="1184447"/>
            <a:chOff x="357133" y="8960826"/>
            <a:chExt cx="17702267" cy="1184447"/>
          </a:xfrm>
        </p:grpSpPr>
        <p:pic>
          <p:nvPicPr>
            <p:cNvPr id="309" name="Google Shape;309;gfc839628b8_0_70"/>
            <p:cNvPicPr preferRelativeResize="0"/>
            <p:nvPr/>
          </p:nvPicPr>
          <p:blipFill rotWithShape="1">
            <a:blip r:embed="rId6">
              <a:alphaModFix/>
            </a:blip>
            <a:srcRect b="0" l="0" r="0" t="0"/>
            <a:stretch/>
          </p:blipFill>
          <p:spPr>
            <a:xfrm>
              <a:off x="357133" y="8960826"/>
              <a:ext cx="2338077" cy="984915"/>
            </a:xfrm>
            <a:prstGeom prst="rect">
              <a:avLst/>
            </a:prstGeom>
            <a:noFill/>
            <a:ln>
              <a:noFill/>
            </a:ln>
          </p:spPr>
        </p:pic>
        <p:pic>
          <p:nvPicPr>
            <p:cNvPr id="310" name="Google Shape;310;gfc839628b8_0_70"/>
            <p:cNvPicPr preferRelativeResize="0"/>
            <p:nvPr/>
          </p:nvPicPr>
          <p:blipFill rotWithShape="1">
            <a:blip r:embed="rId7">
              <a:alphaModFix/>
            </a:blip>
            <a:srcRect b="0" l="0" r="0" t="0"/>
            <a:stretch/>
          </p:blipFill>
          <p:spPr>
            <a:xfrm>
              <a:off x="14860273" y="9035663"/>
              <a:ext cx="3199127" cy="1015723"/>
            </a:xfrm>
            <a:prstGeom prst="rect">
              <a:avLst/>
            </a:prstGeom>
            <a:noFill/>
            <a:ln>
              <a:noFill/>
            </a:ln>
          </p:spPr>
        </p:pic>
        <p:pic>
          <p:nvPicPr>
            <p:cNvPr id="311" name="Google Shape;311;gfc839628b8_0_70"/>
            <p:cNvPicPr preferRelativeResize="0"/>
            <p:nvPr/>
          </p:nvPicPr>
          <p:blipFill rotWithShape="1">
            <a:blip r:embed="rId8">
              <a:alphaModFix/>
            </a:blip>
            <a:srcRect b="0" l="3855" r="0" t="12056"/>
            <a:stretch/>
          </p:blipFill>
          <p:spPr>
            <a:xfrm>
              <a:off x="10443992" y="8960826"/>
              <a:ext cx="4316259" cy="1184447"/>
            </a:xfrm>
            <a:prstGeom prst="rect">
              <a:avLst/>
            </a:prstGeom>
            <a:noFill/>
            <a:ln>
              <a:noFill/>
            </a:ln>
          </p:spPr>
        </p:pic>
      </p:grpSp>
      <p:sp>
        <p:nvSpPr>
          <p:cNvPr id="312" name="Google Shape;312;gfc839628b8_0_70"/>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gfc839628b8_0_136"/>
          <p:cNvSpPr txBox="1"/>
          <p:nvPr>
            <p:ph type="title"/>
          </p:nvPr>
        </p:nvSpPr>
        <p:spPr>
          <a:xfrm>
            <a:off x="1257300" y="396582"/>
            <a:ext cx="15773400" cy="1700400"/>
          </a:xfrm>
          <a:prstGeom prst="rect">
            <a:avLst/>
          </a:prstGeom>
          <a:noFill/>
          <a:ln>
            <a:noFill/>
          </a:ln>
        </p:spPr>
        <p:txBody>
          <a:bodyPr anchorCtr="0" anchor="t" bIns="182850" lIns="182850" spcFirstLastPara="1" rIns="182850" wrap="square" tIns="182850">
            <a:normAutofit/>
          </a:bodyPr>
          <a:lstStyle/>
          <a:p>
            <a:pPr indent="0" lvl="0" marL="0" rtl="0" algn="ctr">
              <a:lnSpc>
                <a:spcPct val="100000"/>
              </a:lnSpc>
              <a:spcBef>
                <a:spcPts val="0"/>
              </a:spcBef>
              <a:spcAft>
                <a:spcPts val="0"/>
              </a:spcAft>
              <a:buSzPts val="5600"/>
              <a:buNone/>
            </a:pPr>
            <a:r>
              <a:rPr lang="en-US" sz="4800">
                <a:latin typeface="Montserrat"/>
                <a:ea typeface="Montserrat"/>
                <a:cs typeface="Montserrat"/>
                <a:sym typeface="Montserrat"/>
              </a:rPr>
              <a:t>Standup</a:t>
            </a:r>
            <a:r>
              <a:rPr lang="en-US" sz="7800">
                <a:latin typeface="Montserrat"/>
                <a:ea typeface="Montserrat"/>
                <a:cs typeface="Montserrat"/>
                <a:sym typeface="Montserrat"/>
              </a:rPr>
              <a:t> </a:t>
            </a:r>
            <a:endParaRPr>
              <a:latin typeface="Montserrat"/>
              <a:ea typeface="Montserrat"/>
              <a:cs typeface="Montserrat"/>
              <a:sym typeface="Montserrat"/>
            </a:endParaRPr>
          </a:p>
        </p:txBody>
      </p:sp>
      <p:grpSp>
        <p:nvGrpSpPr>
          <p:cNvPr id="319" name="Google Shape;319;gfc839628b8_0_136"/>
          <p:cNvGrpSpPr/>
          <p:nvPr/>
        </p:nvGrpSpPr>
        <p:grpSpPr>
          <a:xfrm>
            <a:off x="1418062" y="3442606"/>
            <a:ext cx="15452174" cy="5130002"/>
            <a:chOff x="80381" y="349703"/>
            <a:chExt cx="7726087" cy="2565001"/>
          </a:xfrm>
        </p:grpSpPr>
        <p:sp>
          <p:nvSpPr>
            <p:cNvPr id="320" name="Google Shape;320;gfc839628b8_0_136"/>
            <p:cNvSpPr/>
            <p:nvPr/>
          </p:nvSpPr>
          <p:spPr>
            <a:xfrm>
              <a:off x="530099" y="349703"/>
              <a:ext cx="1406700" cy="14067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1" name="Google Shape;321;gfc839628b8_0_136"/>
            <p:cNvSpPr/>
            <p:nvPr/>
          </p:nvSpPr>
          <p:spPr>
            <a:xfrm>
              <a:off x="829912" y="649516"/>
              <a:ext cx="807300" cy="807300"/>
            </a:xfrm>
            <a:prstGeom prst="rect">
              <a:avLst/>
            </a:prstGeom>
            <a:blipFill rotWithShape="1">
              <a:blip r:embed="rId3">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2" name="Google Shape;322;gfc839628b8_0_136"/>
            <p:cNvSpPr/>
            <p:nvPr/>
          </p:nvSpPr>
          <p:spPr>
            <a:xfrm>
              <a:off x="80381" y="2194704"/>
              <a:ext cx="23064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3" name="Google Shape;323;gfc839628b8_0_136"/>
            <p:cNvSpPr txBox="1"/>
            <p:nvPr/>
          </p:nvSpPr>
          <p:spPr>
            <a:xfrm>
              <a:off x="80381" y="2194704"/>
              <a:ext cx="2306400" cy="720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What did I work on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this week?</a:t>
              </a:r>
              <a:endParaRPr b="0" i="0" sz="2800" u="none" cap="none" strike="noStrike">
                <a:solidFill>
                  <a:srgbClr val="000000"/>
                </a:solidFill>
                <a:latin typeface="Montserrat"/>
                <a:ea typeface="Montserrat"/>
                <a:cs typeface="Montserrat"/>
                <a:sym typeface="Montserrat"/>
              </a:endParaRPr>
            </a:p>
          </p:txBody>
        </p:sp>
        <p:sp>
          <p:nvSpPr>
            <p:cNvPr id="324" name="Google Shape;324;gfc839628b8_0_136"/>
            <p:cNvSpPr/>
            <p:nvPr/>
          </p:nvSpPr>
          <p:spPr>
            <a:xfrm>
              <a:off x="3239943" y="352625"/>
              <a:ext cx="1406700" cy="14067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5" name="Google Shape;325;gfc839628b8_0_136"/>
            <p:cNvSpPr/>
            <p:nvPr/>
          </p:nvSpPr>
          <p:spPr>
            <a:xfrm>
              <a:off x="3539756" y="652437"/>
              <a:ext cx="807300" cy="807300"/>
            </a:xfrm>
            <a:prstGeom prst="rect">
              <a:avLst/>
            </a:prstGeom>
            <a:blipFill rotWithShape="1">
              <a:blip r:embed="rId4">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6" name="Google Shape;326;gfc839628b8_0_136"/>
            <p:cNvSpPr/>
            <p:nvPr/>
          </p:nvSpPr>
          <p:spPr>
            <a:xfrm>
              <a:off x="2845955" y="2203468"/>
              <a:ext cx="2194800" cy="7083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7" name="Google Shape;327;gfc839628b8_0_136"/>
            <p:cNvSpPr txBox="1"/>
            <p:nvPr/>
          </p:nvSpPr>
          <p:spPr>
            <a:xfrm>
              <a:off x="2845955" y="2203468"/>
              <a:ext cx="2194800" cy="7083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What will I work on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next week?</a:t>
              </a:r>
              <a:endParaRPr b="0" i="0" sz="2800" u="none" cap="none" strike="noStrike">
                <a:solidFill>
                  <a:srgbClr val="000000"/>
                </a:solidFill>
                <a:latin typeface="Montserrat"/>
                <a:ea typeface="Montserrat"/>
                <a:cs typeface="Montserrat"/>
                <a:sym typeface="Montserrat"/>
              </a:endParaRPr>
            </a:p>
          </p:txBody>
        </p:sp>
        <p:sp>
          <p:nvSpPr>
            <p:cNvPr id="328" name="Google Shape;328;gfc839628b8_0_136"/>
            <p:cNvSpPr/>
            <p:nvPr/>
          </p:nvSpPr>
          <p:spPr>
            <a:xfrm>
              <a:off x="5949787" y="349703"/>
              <a:ext cx="1406700" cy="1406700"/>
            </a:xfrm>
            <a:prstGeom prst="ellipse">
              <a:avLst/>
            </a:prstGeom>
            <a:solidFill>
              <a:srgbClr val="F2F2F2"/>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29" name="Google Shape;329;gfc839628b8_0_136"/>
            <p:cNvSpPr/>
            <p:nvPr/>
          </p:nvSpPr>
          <p:spPr>
            <a:xfrm>
              <a:off x="6249600" y="649516"/>
              <a:ext cx="807300" cy="807300"/>
            </a:xfrm>
            <a:prstGeom prst="rect">
              <a:avLst/>
            </a:prstGeom>
            <a:blipFill rotWithShape="1">
              <a:blip r:embed="rId5">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30" name="Google Shape;330;gfc839628b8_0_136"/>
            <p:cNvSpPr/>
            <p:nvPr/>
          </p:nvSpPr>
          <p:spPr>
            <a:xfrm>
              <a:off x="5500068" y="2194704"/>
              <a:ext cx="2306400" cy="7200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31" name="Google Shape;331;gfc839628b8_0_136"/>
            <p:cNvSpPr txBox="1"/>
            <p:nvPr/>
          </p:nvSpPr>
          <p:spPr>
            <a:xfrm>
              <a:off x="5500068" y="2194704"/>
              <a:ext cx="2306400" cy="720000"/>
            </a:xfrm>
            <a:prstGeom prst="rect">
              <a:avLst/>
            </a:prstGeom>
            <a:noFill/>
            <a:ln>
              <a:noFill/>
            </a:ln>
          </p:spPr>
          <p:txBody>
            <a:bodyPr anchorCtr="0" anchor="t" bIns="0" lIns="0" spcFirstLastPara="1" rIns="0" wrap="square" tIns="0">
              <a:noAutofit/>
            </a:bodyPr>
            <a:lstStyle/>
            <a:p>
              <a:pPr indent="0" lvl="0" marL="0" marR="0" rtl="0" algn="ctr">
                <a:lnSpc>
                  <a:spcPct val="115000"/>
                </a:lnSpc>
                <a:spcBef>
                  <a:spcPts val="0"/>
                </a:spcBef>
                <a:spcAft>
                  <a:spcPts val="0"/>
                </a:spcAft>
                <a:buClr>
                  <a:srgbClr val="000000"/>
                </a:buClr>
                <a:buSzPts val="3200"/>
                <a:buFont typeface="Arial"/>
                <a:buNone/>
              </a:pPr>
              <a:r>
                <a:rPr b="0" i="0" lang="en-US" sz="3200" u="none" cap="none" strike="noStrike">
                  <a:solidFill>
                    <a:srgbClr val="000000"/>
                  </a:solidFill>
                  <a:latin typeface="Montserrat"/>
                  <a:ea typeface="Montserrat"/>
                  <a:cs typeface="Montserrat"/>
                  <a:sym typeface="Montserrat"/>
                </a:rPr>
                <a:t>What are my </a:t>
              </a:r>
              <a:endParaRPr b="0" i="0" sz="2800" u="none" cap="none" strike="noStrike">
                <a:solidFill>
                  <a:srgbClr val="000000"/>
                </a:solidFill>
                <a:latin typeface="Montserrat"/>
                <a:ea typeface="Montserrat"/>
                <a:cs typeface="Montserrat"/>
                <a:sym typeface="Montserrat"/>
              </a:endParaRPr>
            </a:p>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000000"/>
                  </a:solidFill>
                  <a:latin typeface="Montserrat"/>
                  <a:ea typeface="Montserrat"/>
                  <a:cs typeface="Montserrat"/>
                  <a:sym typeface="Montserrat"/>
                </a:rPr>
                <a:t>blockers?</a:t>
              </a:r>
              <a:endParaRPr b="0" i="0" sz="2800" u="none" cap="none" strike="noStrike">
                <a:solidFill>
                  <a:srgbClr val="000000"/>
                </a:solidFill>
                <a:latin typeface="Montserrat"/>
                <a:ea typeface="Montserrat"/>
                <a:cs typeface="Montserrat"/>
                <a:sym typeface="Montserrat"/>
              </a:endParaRPr>
            </a:p>
          </p:txBody>
        </p:sp>
      </p:grpSp>
      <p:pic>
        <p:nvPicPr>
          <p:cNvPr id="332" name="Google Shape;332;gfc839628b8_0_136"/>
          <p:cNvPicPr preferRelativeResize="0"/>
          <p:nvPr/>
        </p:nvPicPr>
        <p:blipFill rotWithShape="1">
          <a:blip r:embed="rId6">
            <a:alphaModFix/>
          </a:blip>
          <a:srcRect b="0" l="0" r="0" t="0"/>
          <a:stretch/>
        </p:blipFill>
        <p:spPr>
          <a:xfrm>
            <a:off x="357133" y="8960826"/>
            <a:ext cx="2338077" cy="984915"/>
          </a:xfrm>
          <a:prstGeom prst="rect">
            <a:avLst/>
          </a:prstGeom>
          <a:noFill/>
          <a:ln>
            <a:noFill/>
          </a:ln>
        </p:spPr>
      </p:pic>
      <p:pic>
        <p:nvPicPr>
          <p:cNvPr id="333" name="Google Shape;333;gfc839628b8_0_136"/>
          <p:cNvPicPr preferRelativeResize="0"/>
          <p:nvPr/>
        </p:nvPicPr>
        <p:blipFill rotWithShape="1">
          <a:blip r:embed="rId7">
            <a:alphaModFix/>
          </a:blip>
          <a:srcRect b="0" l="0" r="0" t="0"/>
          <a:stretch/>
        </p:blipFill>
        <p:spPr>
          <a:xfrm>
            <a:off x="14860273" y="9035663"/>
            <a:ext cx="3199127" cy="1015723"/>
          </a:xfrm>
          <a:prstGeom prst="rect">
            <a:avLst/>
          </a:prstGeom>
          <a:noFill/>
          <a:ln>
            <a:noFill/>
          </a:ln>
        </p:spPr>
      </p:pic>
      <p:pic>
        <p:nvPicPr>
          <p:cNvPr id="334" name="Google Shape;334;gfc839628b8_0_136"/>
          <p:cNvPicPr preferRelativeResize="0"/>
          <p:nvPr/>
        </p:nvPicPr>
        <p:blipFill rotWithShape="1">
          <a:blip r:embed="rId8">
            <a:alphaModFix/>
          </a:blip>
          <a:srcRect b="0" l="3855" r="0" t="12056"/>
          <a:stretch/>
        </p:blipFill>
        <p:spPr>
          <a:xfrm>
            <a:off x="10443992" y="8960826"/>
            <a:ext cx="4316259" cy="1184447"/>
          </a:xfrm>
          <a:prstGeom prst="rect">
            <a:avLst/>
          </a:prstGeom>
          <a:noFill/>
          <a:ln>
            <a:noFill/>
          </a:ln>
        </p:spPr>
      </p:pic>
      <p:sp>
        <p:nvSpPr>
          <p:cNvPr id="335" name="Google Shape;335;gfc839628b8_0_136"/>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gfc839628b8_0_202"/>
          <p:cNvSpPr txBox="1"/>
          <p:nvPr>
            <p:ph type="title"/>
          </p:nvPr>
        </p:nvSpPr>
        <p:spPr>
          <a:xfrm>
            <a:off x="914400" y="549276"/>
            <a:ext cx="16459200" cy="2286000"/>
          </a:xfrm>
          <a:prstGeom prst="rect">
            <a:avLst/>
          </a:prstGeom>
          <a:noFill/>
          <a:ln>
            <a:noFill/>
          </a:ln>
        </p:spPr>
        <p:txBody>
          <a:bodyPr anchorCtr="0" anchor="t" bIns="182850" lIns="182850" spcFirstLastPara="1" rIns="182850" wrap="square" tIns="182850">
            <a:normAutofit/>
          </a:bodyPr>
          <a:lstStyle/>
          <a:p>
            <a:pPr indent="0" lvl="0" marL="0" rtl="0" algn="l">
              <a:lnSpc>
                <a:spcPct val="90000"/>
              </a:lnSpc>
              <a:spcBef>
                <a:spcPts val="0"/>
              </a:spcBef>
              <a:spcAft>
                <a:spcPts val="0"/>
              </a:spcAft>
              <a:buSzPts val="5600"/>
              <a:buNone/>
            </a:pPr>
            <a:r>
              <a:rPr lang="en-US">
                <a:latin typeface="Montserrat"/>
                <a:ea typeface="Montserrat"/>
                <a:cs typeface="Montserrat"/>
                <a:sym typeface="Montserrat"/>
              </a:rPr>
              <a:t>Standup </a:t>
            </a:r>
            <a:endParaRPr>
              <a:latin typeface="Montserrat"/>
              <a:ea typeface="Montserrat"/>
              <a:cs typeface="Montserrat"/>
              <a:sym typeface="Montserrat"/>
            </a:endParaRPr>
          </a:p>
        </p:txBody>
      </p:sp>
      <p:grpSp>
        <p:nvGrpSpPr>
          <p:cNvPr id="342" name="Google Shape;342;gfc839628b8_0_202"/>
          <p:cNvGrpSpPr/>
          <p:nvPr/>
        </p:nvGrpSpPr>
        <p:grpSpPr>
          <a:xfrm>
            <a:off x="623400" y="1848584"/>
            <a:ext cx="17041272" cy="6831178"/>
            <a:chOff x="0" y="417"/>
            <a:chExt cx="8520636" cy="3415589"/>
          </a:xfrm>
        </p:grpSpPr>
        <p:sp>
          <p:nvSpPr>
            <p:cNvPr id="343" name="Google Shape;343;gfc839628b8_0_202"/>
            <p:cNvSpPr/>
            <p:nvPr/>
          </p:nvSpPr>
          <p:spPr>
            <a:xfrm>
              <a:off x="0" y="417"/>
              <a:ext cx="8520600" cy="975900"/>
            </a:xfrm>
            <a:prstGeom prst="roundRect">
              <a:avLst>
                <a:gd fmla="val 10000" name="adj"/>
              </a:avLst>
            </a:prstGeom>
            <a:solidFill>
              <a:srgbClr val="FFE2CD"/>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44" name="Google Shape;344;gfc839628b8_0_202"/>
            <p:cNvSpPr/>
            <p:nvPr/>
          </p:nvSpPr>
          <p:spPr>
            <a:xfrm>
              <a:off x="295202" y="219989"/>
              <a:ext cx="536700" cy="536700"/>
            </a:xfrm>
            <a:prstGeom prst="rect">
              <a:avLst/>
            </a:prstGeom>
            <a:blipFill rotWithShape="1">
              <a:blip r:embed="rId3">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45" name="Google Shape;345;gfc839628b8_0_202"/>
            <p:cNvSpPr/>
            <p:nvPr/>
          </p:nvSpPr>
          <p:spPr>
            <a:xfrm>
              <a:off x="1127136" y="417"/>
              <a:ext cx="7393500" cy="9759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46" name="Google Shape;346;gfc839628b8_0_202"/>
            <p:cNvSpPr txBox="1"/>
            <p:nvPr/>
          </p:nvSpPr>
          <p:spPr>
            <a:xfrm>
              <a:off x="1127136" y="417"/>
              <a:ext cx="7393500" cy="975900"/>
            </a:xfrm>
            <a:prstGeom prst="rect">
              <a:avLst/>
            </a:prstGeom>
            <a:noFill/>
            <a:ln>
              <a:noFill/>
            </a:ln>
          </p:spPr>
          <p:txBody>
            <a:bodyPr anchorCtr="0" anchor="ctr" bIns="206550" lIns="206550" spcFirstLastPara="1" rIns="206550" wrap="square" tIns="20655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State your project name and how you came up with it</a:t>
              </a:r>
              <a:endParaRPr b="0" i="0" sz="2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10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Mission statement</a:t>
              </a:r>
              <a:endParaRPr b="0" i="0" sz="2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10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Needs statement</a:t>
              </a:r>
              <a:endParaRPr b="0" i="0" sz="3000" u="none" cap="none" strike="noStrike">
                <a:solidFill>
                  <a:srgbClr val="000000"/>
                </a:solidFill>
                <a:latin typeface="Montserrat"/>
                <a:ea typeface="Montserrat"/>
                <a:cs typeface="Montserrat"/>
                <a:sym typeface="Montserrat"/>
              </a:endParaRPr>
            </a:p>
          </p:txBody>
        </p:sp>
        <p:sp>
          <p:nvSpPr>
            <p:cNvPr id="347" name="Google Shape;347;gfc839628b8_0_202"/>
            <p:cNvSpPr/>
            <p:nvPr/>
          </p:nvSpPr>
          <p:spPr>
            <a:xfrm>
              <a:off x="0" y="1220262"/>
              <a:ext cx="8520600" cy="975900"/>
            </a:xfrm>
            <a:prstGeom prst="roundRect">
              <a:avLst>
                <a:gd fmla="val 10000" name="adj"/>
              </a:avLst>
            </a:prstGeom>
            <a:solidFill>
              <a:srgbClr val="FFE2CD"/>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48" name="Google Shape;348;gfc839628b8_0_202"/>
            <p:cNvSpPr/>
            <p:nvPr/>
          </p:nvSpPr>
          <p:spPr>
            <a:xfrm>
              <a:off x="295202" y="1439834"/>
              <a:ext cx="536700" cy="536700"/>
            </a:xfrm>
            <a:prstGeom prst="rect">
              <a:avLst/>
            </a:prstGeom>
            <a:blipFill rotWithShape="1">
              <a:blip r:embed="rId4">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49" name="Google Shape;349;gfc839628b8_0_202"/>
            <p:cNvSpPr/>
            <p:nvPr/>
          </p:nvSpPr>
          <p:spPr>
            <a:xfrm>
              <a:off x="1127136" y="1220262"/>
              <a:ext cx="7393500" cy="9759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50" name="Google Shape;350;gfc839628b8_0_202"/>
            <p:cNvSpPr txBox="1"/>
            <p:nvPr/>
          </p:nvSpPr>
          <p:spPr>
            <a:xfrm>
              <a:off x="1127136" y="1220262"/>
              <a:ext cx="7393500" cy="975900"/>
            </a:xfrm>
            <a:prstGeom prst="rect">
              <a:avLst/>
            </a:prstGeom>
            <a:noFill/>
            <a:ln>
              <a:noFill/>
            </a:ln>
          </p:spPr>
          <p:txBody>
            <a:bodyPr anchorCtr="0" anchor="ctr" bIns="206550" lIns="206550" spcFirstLastPara="1" rIns="206550" wrap="square" tIns="20655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What you need to finish next week</a:t>
              </a:r>
              <a:endParaRPr b="0" i="0" sz="3000" u="none" cap="none" strike="noStrike">
                <a:solidFill>
                  <a:srgbClr val="000000"/>
                </a:solidFill>
                <a:latin typeface="Montserrat"/>
                <a:ea typeface="Montserrat"/>
                <a:cs typeface="Montserrat"/>
                <a:sym typeface="Montserrat"/>
              </a:endParaRPr>
            </a:p>
          </p:txBody>
        </p:sp>
        <p:sp>
          <p:nvSpPr>
            <p:cNvPr id="351" name="Google Shape;351;gfc839628b8_0_202"/>
            <p:cNvSpPr/>
            <p:nvPr/>
          </p:nvSpPr>
          <p:spPr>
            <a:xfrm>
              <a:off x="0" y="2440106"/>
              <a:ext cx="8520600" cy="975900"/>
            </a:xfrm>
            <a:prstGeom prst="roundRect">
              <a:avLst>
                <a:gd fmla="val 10000" name="adj"/>
              </a:avLst>
            </a:prstGeom>
            <a:solidFill>
              <a:srgbClr val="FFE2CD"/>
            </a:solid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52" name="Google Shape;352;gfc839628b8_0_202"/>
            <p:cNvSpPr/>
            <p:nvPr/>
          </p:nvSpPr>
          <p:spPr>
            <a:xfrm>
              <a:off x="295202" y="2659679"/>
              <a:ext cx="536700" cy="536700"/>
            </a:xfrm>
            <a:prstGeom prst="rect">
              <a:avLst/>
            </a:prstGeom>
            <a:blipFill rotWithShape="1">
              <a:blip r:embed="rId5">
                <a:alphaModFix/>
              </a:blip>
              <a:stretch>
                <a:fillRect b="0" l="0" r="0" t="0"/>
              </a:stretch>
            </a:blip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53" name="Google Shape;353;gfc839628b8_0_202"/>
            <p:cNvSpPr/>
            <p:nvPr/>
          </p:nvSpPr>
          <p:spPr>
            <a:xfrm>
              <a:off x="1127136" y="2440106"/>
              <a:ext cx="7393500" cy="975900"/>
            </a:xfrm>
            <a:prstGeom prst="rect">
              <a:avLst/>
            </a:prstGeom>
            <a:noFill/>
            <a:ln>
              <a:noFill/>
            </a:ln>
          </p:spPr>
          <p:txBody>
            <a:bodyPr anchorCtr="0" anchor="ctr" bIns="182850" lIns="182850" spcFirstLastPara="1" rIns="182850" wrap="square" tIns="1828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Montserrat"/>
                <a:ea typeface="Montserrat"/>
                <a:cs typeface="Montserrat"/>
                <a:sym typeface="Montserrat"/>
              </a:endParaRPr>
            </a:p>
          </p:txBody>
        </p:sp>
        <p:sp>
          <p:nvSpPr>
            <p:cNvPr id="354" name="Google Shape;354;gfc839628b8_0_202"/>
            <p:cNvSpPr txBox="1"/>
            <p:nvPr/>
          </p:nvSpPr>
          <p:spPr>
            <a:xfrm>
              <a:off x="1127136" y="2440106"/>
              <a:ext cx="7393500" cy="975900"/>
            </a:xfrm>
            <a:prstGeom prst="rect">
              <a:avLst/>
            </a:prstGeom>
            <a:noFill/>
            <a:ln>
              <a:noFill/>
            </a:ln>
          </p:spPr>
          <p:txBody>
            <a:bodyPr anchorCtr="0" anchor="ctr" bIns="206550" lIns="206550" spcFirstLastPara="1" rIns="206550" wrap="square" tIns="206550">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Problems encountered</a:t>
              </a:r>
              <a:endParaRPr b="0" i="0" sz="28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100"/>
                </a:spcBef>
                <a:spcAft>
                  <a:spcPts val="0"/>
                </a:spcAft>
                <a:buClr>
                  <a:srgbClr val="000000"/>
                </a:buClr>
                <a:buSzPts val="3000"/>
                <a:buFont typeface="Arial"/>
                <a:buNone/>
              </a:pPr>
              <a:r>
                <a:rPr b="0" i="0" lang="en-US" sz="3000" u="none" cap="none" strike="noStrike">
                  <a:solidFill>
                    <a:srgbClr val="000000"/>
                  </a:solidFill>
                  <a:latin typeface="Montserrat"/>
                  <a:ea typeface="Montserrat"/>
                  <a:cs typeface="Montserrat"/>
                  <a:sym typeface="Montserrat"/>
                </a:rPr>
                <a:t>- Something surprising you learnt</a:t>
              </a:r>
              <a:endParaRPr b="0" i="0" sz="3000" u="none" cap="none" strike="noStrike">
                <a:solidFill>
                  <a:srgbClr val="000000"/>
                </a:solidFill>
                <a:latin typeface="Montserrat"/>
                <a:ea typeface="Montserrat"/>
                <a:cs typeface="Montserrat"/>
                <a:sym typeface="Montserrat"/>
              </a:endParaRPr>
            </a:p>
          </p:txBody>
        </p:sp>
      </p:grpSp>
      <p:pic>
        <p:nvPicPr>
          <p:cNvPr id="355" name="Google Shape;355;gfc839628b8_0_202"/>
          <p:cNvPicPr preferRelativeResize="0"/>
          <p:nvPr/>
        </p:nvPicPr>
        <p:blipFill rotWithShape="1">
          <a:blip r:embed="rId6">
            <a:alphaModFix/>
          </a:blip>
          <a:srcRect b="0" l="0" r="0" t="0"/>
          <a:stretch/>
        </p:blipFill>
        <p:spPr>
          <a:xfrm>
            <a:off x="357133" y="8960826"/>
            <a:ext cx="2338077" cy="984915"/>
          </a:xfrm>
          <a:prstGeom prst="rect">
            <a:avLst/>
          </a:prstGeom>
          <a:noFill/>
          <a:ln>
            <a:noFill/>
          </a:ln>
        </p:spPr>
      </p:pic>
      <p:pic>
        <p:nvPicPr>
          <p:cNvPr id="356" name="Google Shape;356;gfc839628b8_0_202"/>
          <p:cNvPicPr preferRelativeResize="0"/>
          <p:nvPr/>
        </p:nvPicPr>
        <p:blipFill rotWithShape="1">
          <a:blip r:embed="rId7">
            <a:alphaModFix/>
          </a:blip>
          <a:srcRect b="0" l="0" r="0" t="0"/>
          <a:stretch/>
        </p:blipFill>
        <p:spPr>
          <a:xfrm>
            <a:off x="14860273" y="9035663"/>
            <a:ext cx="3199127" cy="1015723"/>
          </a:xfrm>
          <a:prstGeom prst="rect">
            <a:avLst/>
          </a:prstGeom>
          <a:noFill/>
          <a:ln>
            <a:noFill/>
          </a:ln>
        </p:spPr>
      </p:pic>
      <p:pic>
        <p:nvPicPr>
          <p:cNvPr id="357" name="Google Shape;357;gfc839628b8_0_202"/>
          <p:cNvPicPr preferRelativeResize="0"/>
          <p:nvPr/>
        </p:nvPicPr>
        <p:blipFill rotWithShape="1">
          <a:blip r:embed="rId8">
            <a:alphaModFix/>
          </a:blip>
          <a:srcRect b="0" l="3855" r="0" t="12056"/>
          <a:stretch/>
        </p:blipFill>
        <p:spPr>
          <a:xfrm>
            <a:off x="10443992" y="8960826"/>
            <a:ext cx="4316259" cy="1184447"/>
          </a:xfrm>
          <a:prstGeom prst="rect">
            <a:avLst/>
          </a:prstGeom>
          <a:noFill/>
          <a:ln>
            <a:noFill/>
          </a:ln>
        </p:spPr>
      </p:pic>
      <p:sp>
        <p:nvSpPr>
          <p:cNvPr id="358" name="Google Shape;358;gfc839628b8_0_202"/>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id="363" name="Google Shape;363;gfc839628b8_0_29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364" name="Google Shape;364;gfc839628b8_0_29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365" name="Google Shape;365;gfc839628b8_0_299"/>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366" name="Google Shape;366;gfc839628b8_0_299"/>
          <p:cNvSpPr txBox="1"/>
          <p:nvPr/>
        </p:nvSpPr>
        <p:spPr>
          <a:xfrm>
            <a:off x="564725" y="3080075"/>
            <a:ext cx="16870800" cy="861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5600"/>
              <a:buFont typeface="Arial"/>
              <a:buNone/>
            </a:pPr>
            <a:r>
              <a:rPr b="1" i="0" lang="en-US" sz="5600" u="none" cap="none" strike="noStrike">
                <a:solidFill>
                  <a:srgbClr val="000000"/>
                </a:solidFill>
                <a:latin typeface="Montserrat"/>
                <a:ea typeface="Montserrat"/>
                <a:cs typeface="Montserrat"/>
                <a:sym typeface="Montserrat"/>
              </a:rPr>
              <a:t>Any questions?</a:t>
            </a:r>
            <a:endParaRPr b="0" i="0" sz="2200" u="none" cap="none" strike="noStrike">
              <a:solidFill>
                <a:srgbClr val="000000"/>
              </a:solidFill>
              <a:latin typeface="Arial"/>
              <a:ea typeface="Arial"/>
              <a:cs typeface="Arial"/>
              <a:sym typeface="Arial"/>
            </a:endParaRPr>
          </a:p>
        </p:txBody>
      </p:sp>
      <p:sp>
        <p:nvSpPr>
          <p:cNvPr id="367" name="Google Shape;367;gfc839628b8_0_299"/>
          <p:cNvSpPr txBox="1"/>
          <p:nvPr/>
        </p:nvSpPr>
        <p:spPr>
          <a:xfrm rot="-5400000">
            <a:off x="16528500" y="1194127"/>
            <a:ext cx="27882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Clr>
                <a:srgbClr val="000000"/>
              </a:buClr>
              <a:buSzPts val="2600"/>
              <a:buFont typeface="Arial"/>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