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10287000" cx="18288000"/>
  <p:notesSz cx="6858000" cy="9144000"/>
  <p:embeddedFontLst>
    <p:embeddedFont>
      <p:font typeface="Montserrat"/>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25" roundtripDataSignature="AMtx7mg/jJJUtd1rlZXeoymFrWR/AQdQE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Program deliverables can look different for each project. Depends on the type of project and what the end goal is. This is what HCD is.</a:t>
            </a:r>
            <a:endParaRPr/>
          </a:p>
        </p:txBody>
      </p:sp>
      <p:sp>
        <p:nvSpPr>
          <p:cNvPr id="93" name="Google Shape;9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1957aa4d3a9_0_1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Never innovate by yourself. Identify your own weaknesses and strengths. Later on when you get paired up, being aware of your skills can help defining what your role will be. Be really honest with yourself. If there is something you want to learn, this is where u can start. When speaking with clinician be honest about capabilities and set outcomes you can meet.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03" name="Google Shape;103;g1957aa4d3a9_0_1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957aa4d3a9_0_1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t>patients, physicians, facilities, and payers</a:t>
            </a:r>
            <a:endParaRPr/>
          </a:p>
          <a:p>
            <a:pPr indent="0" lvl="0" marL="0" rtl="0" algn="l">
              <a:lnSpc>
                <a:spcPct val="100000"/>
              </a:lnSpc>
              <a:spcBef>
                <a:spcPts val="0"/>
              </a:spcBef>
              <a:spcAft>
                <a:spcPts val="0"/>
              </a:spcAft>
              <a:buClr>
                <a:schemeClr val="dk1"/>
              </a:buClr>
              <a:buSzPts val="1100"/>
              <a:buFont typeface="Arial"/>
              <a:buNone/>
            </a:pPr>
            <a:r>
              <a:rPr lang="en-US"/>
              <a:t>alike are looking more critically at the affordability of</a:t>
            </a:r>
            <a:endParaRPr/>
          </a:p>
          <a:p>
            <a:pPr indent="0" lvl="0" marL="0" rtl="0" algn="l">
              <a:lnSpc>
                <a:spcPct val="100000"/>
              </a:lnSpc>
              <a:spcBef>
                <a:spcPts val="0"/>
              </a:spcBef>
              <a:spcAft>
                <a:spcPts val="0"/>
              </a:spcAft>
              <a:buClr>
                <a:schemeClr val="dk1"/>
              </a:buClr>
              <a:buSzPts val="1100"/>
              <a:buFont typeface="Arial"/>
              <a:buNone/>
            </a:pPr>
            <a:r>
              <a:rPr lang="en-US"/>
              <a:t>healthcare and the economic value associated with new</a:t>
            </a:r>
            <a:endParaRPr/>
          </a:p>
          <a:p>
            <a:pPr indent="0" lvl="0" marL="0" rtl="0" algn="l">
              <a:lnSpc>
                <a:spcPct val="100000"/>
              </a:lnSpc>
              <a:spcBef>
                <a:spcPts val="0"/>
              </a:spcBef>
              <a:spcAft>
                <a:spcPts val="0"/>
              </a:spcAft>
              <a:buClr>
                <a:schemeClr val="dk1"/>
              </a:buClr>
              <a:buSzPts val="1100"/>
              <a:buFont typeface="Arial"/>
              <a:buNone/>
            </a:pPr>
            <a:r>
              <a:rPr lang="en-US"/>
              <a:t>innovations.</a:t>
            </a:r>
            <a:endParaRPr/>
          </a:p>
          <a:p>
            <a:pPr indent="0" lvl="0" marL="0" rtl="0" algn="l">
              <a:lnSpc>
                <a:spcPct val="100000"/>
              </a:lnSpc>
              <a:spcBef>
                <a:spcPts val="0"/>
              </a:spcBef>
              <a:spcAft>
                <a:spcPts val="0"/>
              </a:spcAft>
              <a:buSzPts val="1100"/>
              <a:buNone/>
            </a:pPr>
            <a:r>
              <a:t/>
            </a:r>
            <a:endParaRPr/>
          </a:p>
        </p:txBody>
      </p:sp>
      <p:sp>
        <p:nvSpPr>
          <p:cNvPr id="112" name="Google Shape;112;g1957aa4d3a9_0_1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5" name="Google Shape;12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957aa4d3a9_0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Acceptance criteria combines all the facets of the problems. It needs to account for all these things. A true acceptance criteria statement ensures all these are met and ticked off. Does your solution save time for clinicians when finding medical information? Is your solution affordable? You criteria should meet the needs of all these things.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36" name="Google Shape;136;g1957aa4d3a9_0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1957aa4d3a9_0_2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Think broadly. I understand the problem but how do i make people want this solution.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US">
                <a:solidFill>
                  <a:schemeClr val="dk1"/>
                </a:solidFill>
              </a:rPr>
              <a:t>Cheaper, faster easier</a:t>
            </a:r>
            <a:endParaRPr>
              <a:solidFill>
                <a:schemeClr val="dk1"/>
              </a:solidFill>
            </a:endParaRPr>
          </a:p>
          <a:p>
            <a:pPr indent="0" lvl="0" marL="0" rtl="0" algn="l">
              <a:lnSpc>
                <a:spcPct val="100000"/>
              </a:lnSpc>
              <a:spcBef>
                <a:spcPts val="0"/>
              </a:spcBef>
              <a:spcAft>
                <a:spcPts val="0"/>
              </a:spcAft>
              <a:buSzPts val="1100"/>
              <a:buNone/>
            </a:pPr>
            <a:r>
              <a:rPr lang="en-US">
                <a:solidFill>
                  <a:schemeClr val="lt1"/>
                </a:solidFill>
              </a:rPr>
              <a:t>If your product doesn’t meet these requirements then it wont work. Why would you work on that</a:t>
            </a:r>
            <a:endParaRPr/>
          </a:p>
        </p:txBody>
      </p:sp>
      <p:sp>
        <p:nvSpPr>
          <p:cNvPr id="146" name="Google Shape;146;g1957aa4d3a9_0_2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957aa4d3a9_0_3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Think broadly. I understand the problem but how do i make people want this solution.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US">
                <a:solidFill>
                  <a:schemeClr val="dk1"/>
                </a:solidFill>
              </a:rPr>
              <a:t>Cheaper, faster easier</a:t>
            </a:r>
            <a:endParaRPr>
              <a:solidFill>
                <a:schemeClr val="dk1"/>
              </a:solidFill>
            </a:endParaRPr>
          </a:p>
          <a:p>
            <a:pPr indent="0" lvl="0" marL="0" rtl="0" algn="l">
              <a:lnSpc>
                <a:spcPct val="100000"/>
              </a:lnSpc>
              <a:spcBef>
                <a:spcPts val="0"/>
              </a:spcBef>
              <a:spcAft>
                <a:spcPts val="0"/>
              </a:spcAft>
              <a:buSzPts val="1100"/>
              <a:buNone/>
            </a:pPr>
            <a:r>
              <a:rPr lang="en-US">
                <a:solidFill>
                  <a:schemeClr val="lt1"/>
                </a:solidFill>
              </a:rPr>
              <a:t>If your product doesn’t meet these requirements then it wont work. Why would you work on that</a:t>
            </a:r>
            <a:endParaRPr/>
          </a:p>
        </p:txBody>
      </p:sp>
      <p:sp>
        <p:nvSpPr>
          <p:cNvPr id="156" name="Google Shape;156;g1957aa4d3a9_0_3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1957aa4d3a9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6" name="Google Shape;166;g1957aa4d3a9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1957aa4d3a9_0_3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6" name="Google Shape;176;g1957aa4d3a9_0_3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957aa4d3a9_0_3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g1957aa4d3a9_0_3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fc839628b8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gfc839628b8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Identify problems quickly</a:t>
            </a:r>
            <a:endParaRPr/>
          </a:p>
          <a:p>
            <a:pPr indent="-298450" lvl="0" marL="457200" rtl="0" algn="l">
              <a:lnSpc>
                <a:spcPct val="100000"/>
              </a:lnSpc>
              <a:spcBef>
                <a:spcPts val="0"/>
              </a:spcBef>
              <a:spcAft>
                <a:spcPts val="0"/>
              </a:spcAft>
              <a:buSzPts val="1100"/>
              <a:buChar char="●"/>
            </a:pPr>
            <a:r>
              <a:rPr lang="en-US"/>
              <a:t>Keep the team updated on your progress</a:t>
            </a:r>
            <a:endParaRPr/>
          </a:p>
          <a:p>
            <a:pPr indent="-298450" lvl="0" marL="457200" rtl="0" algn="l">
              <a:lnSpc>
                <a:spcPct val="100000"/>
              </a:lnSpc>
              <a:spcBef>
                <a:spcPts val="0"/>
              </a:spcBef>
              <a:spcAft>
                <a:spcPts val="0"/>
              </a:spcAft>
              <a:buSzPts val="1100"/>
              <a:buChar char="●"/>
            </a:pPr>
            <a:r>
              <a:rPr lang="en-US"/>
              <a:t>Keep each team member motivated as they see their teammates dominating. </a:t>
            </a:r>
            <a:endParaRPr/>
          </a:p>
        </p:txBody>
      </p:sp>
      <p:sp>
        <p:nvSpPr>
          <p:cNvPr id="199" name="Google Shape;199;gfc839628b8_0_7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fc839628b8_0_1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gfc839628b8_0_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State your project name and how you come up with it</a:t>
            </a:r>
            <a:endParaRPr/>
          </a:p>
          <a:p>
            <a:pPr indent="-298450" lvl="0" marL="457200" rtl="0" algn="l">
              <a:lnSpc>
                <a:spcPct val="100000"/>
              </a:lnSpc>
              <a:spcBef>
                <a:spcPts val="0"/>
              </a:spcBef>
              <a:spcAft>
                <a:spcPts val="0"/>
              </a:spcAft>
              <a:buSzPts val="1100"/>
              <a:buChar char="●"/>
            </a:pPr>
            <a:r>
              <a:rPr lang="en-US"/>
              <a:t>Mission statement</a:t>
            </a:r>
            <a:endParaRPr/>
          </a:p>
          <a:p>
            <a:pPr indent="-298450" lvl="0" marL="457200" rtl="0" algn="l">
              <a:lnSpc>
                <a:spcPct val="100000"/>
              </a:lnSpc>
              <a:spcBef>
                <a:spcPts val="0"/>
              </a:spcBef>
              <a:spcAft>
                <a:spcPts val="0"/>
              </a:spcAft>
              <a:buSzPts val="1100"/>
              <a:buChar char="●"/>
            </a:pPr>
            <a:r>
              <a:rPr lang="en-US"/>
              <a:t>Needs statement</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US"/>
              <a:t>What you need to finish next week</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US"/>
              <a:t>Problems encountered</a:t>
            </a:r>
            <a:endParaRPr/>
          </a:p>
          <a:p>
            <a:pPr indent="-298450" lvl="0" marL="457200" rtl="0" algn="l">
              <a:lnSpc>
                <a:spcPct val="100000"/>
              </a:lnSpc>
              <a:spcBef>
                <a:spcPts val="0"/>
              </a:spcBef>
              <a:spcAft>
                <a:spcPts val="0"/>
              </a:spcAft>
              <a:buSzPts val="1100"/>
              <a:buChar char="●"/>
            </a:pPr>
            <a:r>
              <a:rPr lang="en-US"/>
              <a:t>Something surprising you learnt</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p:txBody>
      </p:sp>
      <p:sp>
        <p:nvSpPr>
          <p:cNvPr id="223" name="Google Shape;223;gfc839628b8_0_13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fc839628b8_0_2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gfc839628b8_0_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State your project name and how you come up with it</a:t>
            </a:r>
            <a:endParaRPr/>
          </a:p>
          <a:p>
            <a:pPr indent="-298450" lvl="0" marL="457200" rtl="0" algn="l">
              <a:lnSpc>
                <a:spcPct val="100000"/>
              </a:lnSpc>
              <a:spcBef>
                <a:spcPts val="0"/>
              </a:spcBef>
              <a:spcAft>
                <a:spcPts val="0"/>
              </a:spcAft>
              <a:buSzPts val="1100"/>
              <a:buChar char="●"/>
            </a:pPr>
            <a:r>
              <a:rPr lang="en-US"/>
              <a:t>Mission statement</a:t>
            </a:r>
            <a:endParaRPr/>
          </a:p>
          <a:p>
            <a:pPr indent="-298450" lvl="0" marL="457200" rtl="0" algn="l">
              <a:lnSpc>
                <a:spcPct val="100000"/>
              </a:lnSpc>
              <a:spcBef>
                <a:spcPts val="0"/>
              </a:spcBef>
              <a:spcAft>
                <a:spcPts val="0"/>
              </a:spcAft>
              <a:buSzPts val="1100"/>
              <a:buChar char="●"/>
            </a:pPr>
            <a:r>
              <a:rPr lang="en-US"/>
              <a:t>Needs statement</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US"/>
              <a:t>What you need to finish next week</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US"/>
              <a:t>Problems encountered</a:t>
            </a:r>
            <a:endParaRPr/>
          </a:p>
          <a:p>
            <a:pPr indent="-298450" lvl="0" marL="457200" rtl="0" algn="l">
              <a:lnSpc>
                <a:spcPct val="100000"/>
              </a:lnSpc>
              <a:spcBef>
                <a:spcPts val="0"/>
              </a:spcBef>
              <a:spcAft>
                <a:spcPts val="0"/>
              </a:spcAft>
              <a:buSzPts val="1100"/>
              <a:buChar char="●"/>
            </a:pPr>
            <a:r>
              <a:rPr lang="en-US"/>
              <a:t>Something surprising you learnt</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p:txBody>
      </p:sp>
      <p:sp>
        <p:nvSpPr>
          <p:cNvPr id="246" name="Google Shape;246;gfc839628b8_0_20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fc839628b8_0_2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8" name="Google Shape;268;gfc839628b8_0_2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p:nvPr>
            <p:ph idx="2" type="pic"/>
          </p:nvPr>
        </p:nvSpPr>
        <p:spPr>
          <a:xfrm>
            <a:off x="1792288" y="612775"/>
            <a:ext cx="5486400" cy="4114800"/>
          </a:xfrm>
          <a:prstGeom prst="rect">
            <a:avLst/>
          </a:prstGeom>
          <a:noFill/>
          <a:ln>
            <a:noFill/>
          </a:ln>
        </p:spPr>
      </p:sp>
      <p:sp>
        <p:nvSpPr>
          <p:cNvPr id="64" name="Google Shape;64;p2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7"/>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7"/>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3.jpg"/><Relationship Id="rId5" Type="http://schemas.openxmlformats.org/officeDocument/2006/relationships/image" Target="../media/image7.png"/><Relationship Id="rId6"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3.jpg"/><Relationship Id="rId6"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1.png"/><Relationship Id="rId4" Type="http://schemas.openxmlformats.org/officeDocument/2006/relationships/image" Target="../media/image20.png"/><Relationship Id="rId5" Type="http://schemas.openxmlformats.org/officeDocument/2006/relationships/image" Target="../media/image14.png"/><Relationship Id="rId6" Type="http://schemas.openxmlformats.org/officeDocument/2006/relationships/image" Target="../media/image7.png"/><Relationship Id="rId7" Type="http://schemas.openxmlformats.org/officeDocument/2006/relationships/image" Target="../media/image1.jpg"/><Relationship Id="rId8"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13.png"/><Relationship Id="rId6" Type="http://schemas.openxmlformats.org/officeDocument/2006/relationships/image" Target="../media/image7.png"/><Relationship Id="rId7" Type="http://schemas.openxmlformats.org/officeDocument/2006/relationships/image" Target="../media/image1.jpg"/><Relationship Id="rId8"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19.png"/><Relationship Id="rId5" Type="http://schemas.openxmlformats.org/officeDocument/2006/relationships/image" Target="../media/image13.png"/><Relationship Id="rId6" Type="http://schemas.openxmlformats.org/officeDocument/2006/relationships/image" Target="../media/image7.png"/><Relationship Id="rId7" Type="http://schemas.openxmlformats.org/officeDocument/2006/relationships/image" Target="../media/image1.jpg"/><Relationship Id="rId8"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1.jpg"/><Relationship Id="rId5"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a:off x="7602474" y="711613"/>
            <a:ext cx="3199127" cy="1015723"/>
          </a:xfrm>
          <a:prstGeom prst="rect">
            <a:avLst/>
          </a:prstGeom>
          <a:noFill/>
          <a:ln>
            <a:noFill/>
          </a:ln>
        </p:spPr>
      </p:pic>
      <p:pic>
        <p:nvPicPr>
          <p:cNvPr id="85" name="Google Shape;85;p1"/>
          <p:cNvPicPr preferRelativeResize="0"/>
          <p:nvPr/>
        </p:nvPicPr>
        <p:blipFill rotWithShape="1">
          <a:blip r:embed="rId4">
            <a:alphaModFix/>
          </a:blip>
          <a:srcRect b="0" l="3858" r="0" t="12058"/>
          <a:stretch/>
        </p:blipFill>
        <p:spPr>
          <a:xfrm>
            <a:off x="3186193" y="636776"/>
            <a:ext cx="4316259" cy="1184447"/>
          </a:xfrm>
          <a:prstGeom prst="rect">
            <a:avLst/>
          </a:prstGeom>
          <a:noFill/>
          <a:ln>
            <a:noFill/>
          </a:ln>
        </p:spPr>
      </p:pic>
      <p:pic>
        <p:nvPicPr>
          <p:cNvPr id="86" name="Google Shape;86;p1"/>
          <p:cNvPicPr preferRelativeResize="0"/>
          <p:nvPr/>
        </p:nvPicPr>
        <p:blipFill rotWithShape="1">
          <a:blip r:embed="rId5">
            <a:alphaModFix/>
          </a:blip>
          <a:srcRect b="0" l="0" r="0" t="0"/>
          <a:stretch/>
        </p:blipFill>
        <p:spPr>
          <a:xfrm>
            <a:off x="543957" y="636776"/>
            <a:ext cx="2338077" cy="984915"/>
          </a:xfrm>
          <a:prstGeom prst="rect">
            <a:avLst/>
          </a:prstGeom>
          <a:noFill/>
          <a:ln>
            <a:noFill/>
          </a:ln>
        </p:spPr>
      </p:pic>
      <p:pic>
        <p:nvPicPr>
          <p:cNvPr id="87" name="Google Shape;87;p1"/>
          <p:cNvPicPr preferRelativeResize="0"/>
          <p:nvPr/>
        </p:nvPicPr>
        <p:blipFill rotWithShape="1">
          <a:blip r:embed="rId6">
            <a:alphaModFix/>
          </a:blip>
          <a:srcRect b="0" l="0" r="0" t="0"/>
          <a:stretch/>
        </p:blipFill>
        <p:spPr>
          <a:xfrm>
            <a:off x="11215445" y="-227132"/>
            <a:ext cx="15949847" cy="10613293"/>
          </a:xfrm>
          <a:prstGeom prst="rect">
            <a:avLst/>
          </a:prstGeom>
          <a:noFill/>
          <a:ln>
            <a:noFill/>
          </a:ln>
        </p:spPr>
      </p:pic>
      <p:sp>
        <p:nvSpPr>
          <p:cNvPr id="88" name="Google Shape;88;p1"/>
          <p:cNvSpPr txBox="1"/>
          <p:nvPr/>
        </p:nvSpPr>
        <p:spPr>
          <a:xfrm>
            <a:off x="543950" y="4271160"/>
            <a:ext cx="10509000" cy="24807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chemeClr val="dk1"/>
              </a:buClr>
              <a:buSzPts val="5100"/>
              <a:buFont typeface="Arial"/>
              <a:buNone/>
            </a:pPr>
            <a:r>
              <a:rPr b="1" i="0" lang="en-US" sz="5100" u="none" cap="none" strike="noStrike">
                <a:solidFill>
                  <a:schemeClr val="dk1"/>
                </a:solidFill>
                <a:latin typeface="Montserrat"/>
                <a:ea typeface="Montserrat"/>
                <a:cs typeface="Montserrat"/>
                <a:sym typeface="Montserrat"/>
              </a:rPr>
              <a:t>Monash Healthcare Innovation Summer Scholarship</a:t>
            </a:r>
            <a:endParaRPr b="1" i="0" sz="5100" u="none" cap="none" strike="noStrike">
              <a:solidFill>
                <a:schemeClr val="dk1"/>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5100"/>
              <a:buFont typeface="Arial"/>
              <a:buNone/>
            </a:pPr>
            <a:r>
              <a:rPr b="1" i="0" lang="en-US" sz="5100" u="none" cap="none" strike="noStrike">
                <a:solidFill>
                  <a:schemeClr val="dk1"/>
                </a:solidFill>
                <a:latin typeface="Montserrat"/>
                <a:ea typeface="Montserrat"/>
                <a:cs typeface="Montserrat"/>
                <a:sym typeface="Montserrat"/>
              </a:rPr>
              <a:t>2022/2023</a:t>
            </a:r>
            <a:endParaRPr b="0" i="0" sz="1400" u="none" cap="none" strike="noStrike">
              <a:solidFill>
                <a:srgbClr val="000000"/>
              </a:solidFill>
              <a:latin typeface="Arial"/>
              <a:ea typeface="Arial"/>
              <a:cs typeface="Arial"/>
              <a:sym typeface="Arial"/>
            </a:endParaRPr>
          </a:p>
        </p:txBody>
      </p:sp>
      <p:sp>
        <p:nvSpPr>
          <p:cNvPr id="89" name="Google Shape;89;p1"/>
          <p:cNvSpPr txBox="1"/>
          <p:nvPr/>
        </p:nvSpPr>
        <p:spPr>
          <a:xfrm>
            <a:off x="543957" y="7067014"/>
            <a:ext cx="10509000" cy="1536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0" i="0" lang="en-US" sz="4800" u="none" cap="none" strike="noStrike">
                <a:solidFill>
                  <a:srgbClr val="000000"/>
                </a:solidFill>
                <a:latin typeface="Montserrat"/>
                <a:ea typeface="Montserrat"/>
                <a:cs typeface="Montserrat"/>
                <a:sym typeface="Montserrat"/>
              </a:rPr>
              <a:t>Acceptance Criteria and Intro to Standups</a:t>
            </a:r>
            <a:endParaRPr b="0" i="0" sz="1400" u="none" cap="none" strike="noStrike">
              <a:solidFill>
                <a:srgbClr val="000000"/>
              </a:solidFill>
              <a:latin typeface="Arial"/>
              <a:ea typeface="Arial"/>
              <a:cs typeface="Arial"/>
              <a:sym typeface="Arial"/>
            </a:endParaRPr>
          </a:p>
        </p:txBody>
      </p:sp>
      <p:sp>
        <p:nvSpPr>
          <p:cNvPr id="90" name="Google Shape;90;p1"/>
          <p:cNvSpPr txBox="1"/>
          <p:nvPr/>
        </p:nvSpPr>
        <p:spPr>
          <a:xfrm>
            <a:off x="543957" y="8296861"/>
            <a:ext cx="10509000" cy="14106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900"/>
              <a:buFont typeface="Arial"/>
              <a:buNone/>
            </a:pPr>
            <a:r>
              <a:t/>
            </a:r>
            <a:endParaRPr b="0" i="0" sz="29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2900"/>
              <a:buFont typeface="Arial"/>
              <a:buNone/>
            </a:pPr>
            <a:r>
              <a:rPr b="0" i="0" lang="en-US" sz="2900" u="none" cap="none" strike="noStrike">
                <a:solidFill>
                  <a:srgbClr val="000000"/>
                </a:solidFill>
                <a:latin typeface="Montserrat"/>
                <a:ea typeface="Montserrat"/>
                <a:cs typeface="Montserrat"/>
                <a:sym typeface="Montserrat"/>
              </a:rPr>
              <a:t>Tanushree Sharma</a:t>
            </a:r>
            <a:endParaRPr b="0" i="0" sz="29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2900"/>
              <a:buFont typeface="Arial"/>
              <a:buNone/>
            </a:pPr>
            <a:r>
              <a:t/>
            </a:r>
            <a:endParaRPr b="0" i="0" sz="29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3"/>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Outline</a:t>
            </a:r>
            <a:endParaRPr b="0" i="0" sz="1400" u="none" cap="none" strike="noStrike">
              <a:solidFill>
                <a:srgbClr val="000000"/>
              </a:solidFill>
              <a:latin typeface="Arial"/>
              <a:ea typeface="Arial"/>
              <a:cs typeface="Arial"/>
              <a:sym typeface="Arial"/>
            </a:endParaRPr>
          </a:p>
        </p:txBody>
      </p:sp>
      <p:sp>
        <p:nvSpPr>
          <p:cNvPr id="96" name="Google Shape;96;p3"/>
          <p:cNvSpPr txBox="1"/>
          <p:nvPr/>
        </p:nvSpPr>
        <p:spPr>
          <a:xfrm>
            <a:off x="588925" y="1463507"/>
            <a:ext cx="17110200" cy="3799500"/>
          </a:xfrm>
          <a:prstGeom prst="rect">
            <a:avLst/>
          </a:prstGeom>
          <a:noFill/>
          <a:ln>
            <a:noFill/>
          </a:ln>
        </p:spPr>
        <p:txBody>
          <a:bodyPr anchorCtr="0" anchor="t" bIns="0" lIns="0" spcFirstLastPara="1" rIns="0" wrap="square" tIns="0">
            <a:spAutoFit/>
          </a:bodyPr>
          <a:lstStyle/>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Purpose of Acceptance criteria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General Structure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Examples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Stand-up Structure</a:t>
            </a:r>
            <a:endParaRPr b="0" i="0" sz="1400" u="none" cap="none" strike="noStrike">
              <a:solidFill>
                <a:srgbClr val="000000"/>
              </a:solidFill>
              <a:latin typeface="Arial"/>
              <a:ea typeface="Arial"/>
              <a:cs typeface="Arial"/>
              <a:sym typeface="Arial"/>
            </a:endParaRPr>
          </a:p>
        </p:txBody>
      </p:sp>
      <p:pic>
        <p:nvPicPr>
          <p:cNvPr id="97" name="Google Shape;97;p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98" name="Google Shape;98;p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99" name="Google Shape;99;p3"/>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00" name="Google Shape;100;p3"/>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g1957aa4d3a9_0_194"/>
          <p:cNvSpPr txBox="1"/>
          <p:nvPr/>
        </p:nvSpPr>
        <p:spPr>
          <a:xfrm>
            <a:off x="564714" y="590447"/>
            <a:ext cx="12618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Define Strength &amp; Weaknesses </a:t>
            </a:r>
            <a:endParaRPr b="0" i="0" sz="1400" u="none" cap="none" strike="noStrike">
              <a:solidFill>
                <a:srgbClr val="000000"/>
              </a:solidFill>
              <a:latin typeface="Arial"/>
              <a:ea typeface="Arial"/>
              <a:cs typeface="Arial"/>
              <a:sym typeface="Arial"/>
            </a:endParaRPr>
          </a:p>
        </p:txBody>
      </p:sp>
      <p:sp>
        <p:nvSpPr>
          <p:cNvPr id="106" name="Google Shape;106;g1957aa4d3a9_0_194"/>
          <p:cNvSpPr txBox="1"/>
          <p:nvPr/>
        </p:nvSpPr>
        <p:spPr>
          <a:xfrm>
            <a:off x="588900" y="1323757"/>
            <a:ext cx="17110200" cy="8188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After meeting with your clinicians, you should be able to get a sense of their strengths and weaknesses in their understanding of the space</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Define own strengths:</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08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acknowledgement of own skill set. </a:t>
            </a:r>
            <a:endParaRPr b="0" i="0" sz="3300" u="none" cap="none" strike="noStrike">
              <a:solidFill>
                <a:srgbClr val="000000"/>
              </a:solidFill>
              <a:latin typeface="Montserrat"/>
              <a:ea typeface="Montserrat"/>
              <a:cs typeface="Montserrat"/>
              <a:sym typeface="Montserrat"/>
            </a:endParaRPr>
          </a:p>
          <a:p>
            <a:pPr indent="0" lvl="0" marL="45720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chemeClr val="dk1"/>
                </a:solidFill>
                <a:latin typeface="Montserrat"/>
                <a:ea typeface="Montserrat"/>
                <a:cs typeface="Montserrat"/>
                <a:sym typeface="Montserrat"/>
              </a:rPr>
              <a:t>Define own weaknesses:</a:t>
            </a:r>
            <a:endParaRPr b="0" i="0" sz="3300" u="none" cap="none" strike="noStrike">
              <a:solidFill>
                <a:schemeClr val="dk1"/>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08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what you need to learn in order to understand one aspect of your project more.</a:t>
            </a:r>
            <a:endParaRPr b="0" i="0" sz="3300" u="none" cap="none" strike="noStrike">
              <a:solidFill>
                <a:srgbClr val="000000"/>
              </a:solidFill>
              <a:latin typeface="Montserrat"/>
              <a:ea typeface="Montserrat"/>
              <a:cs typeface="Montserrat"/>
              <a:sym typeface="Montserrat"/>
            </a:endParaRPr>
          </a:p>
          <a:p>
            <a:pPr indent="0" lvl="0" marL="91440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For example</a:t>
            </a:r>
            <a:r>
              <a:rPr b="0" i="0" lang="en-US" sz="3300" u="none" cap="none" strike="noStrike">
                <a:solidFill>
                  <a:srgbClr val="000000"/>
                </a:solidFill>
                <a:latin typeface="Montserrat"/>
                <a:ea typeface="Montserrat"/>
                <a:cs typeface="Montserrat"/>
                <a:sym typeface="Montserrat"/>
              </a:rPr>
              <a:t> </a:t>
            </a:r>
            <a:endParaRPr b="0" i="0" sz="3300" u="none" cap="none" strike="noStrike">
              <a:solidFill>
                <a:srgbClr val="000000"/>
              </a:solidFill>
              <a:latin typeface="Montserrat"/>
              <a:ea typeface="Montserrat"/>
              <a:cs typeface="Montserrat"/>
              <a:sym typeface="Montserrat"/>
            </a:endParaRPr>
          </a:p>
          <a:p>
            <a:pPr indent="0" lvl="0" marL="91440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 how many types of strokes are there?</a:t>
            </a:r>
            <a:endParaRPr b="0" i="0" sz="3300" u="none" cap="none" strike="noStrike">
              <a:solidFill>
                <a:srgbClr val="000000"/>
              </a:solidFill>
              <a:latin typeface="Montserrat"/>
              <a:ea typeface="Montserrat"/>
              <a:cs typeface="Montserrat"/>
              <a:sym typeface="Montserrat"/>
            </a:endParaRPr>
          </a:p>
          <a:p>
            <a:pPr indent="0" lvl="0" marL="91440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 what are their side effects </a:t>
            </a:r>
            <a:endParaRPr b="0" i="0" sz="3300" u="none" cap="none" strike="noStrike">
              <a:solidFill>
                <a:srgbClr val="000000"/>
              </a:solidFill>
              <a:latin typeface="Montserrat"/>
              <a:ea typeface="Montserrat"/>
              <a:cs typeface="Montserrat"/>
              <a:sym typeface="Montserrat"/>
            </a:endParaRPr>
          </a:p>
          <a:p>
            <a:pPr indent="0" lvl="0" marL="91440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 existing rehabilitation practices</a:t>
            </a:r>
            <a:endParaRPr b="0" i="0" sz="3300" u="none" cap="none" strike="noStrike">
              <a:solidFill>
                <a:srgbClr val="000000"/>
              </a:solidFill>
              <a:latin typeface="Montserrat"/>
              <a:ea typeface="Montserrat"/>
              <a:cs typeface="Montserrat"/>
              <a:sym typeface="Montserrat"/>
            </a:endParaRPr>
          </a:p>
        </p:txBody>
      </p:sp>
      <p:pic>
        <p:nvPicPr>
          <p:cNvPr id="107" name="Google Shape;107;g1957aa4d3a9_0_194"/>
          <p:cNvPicPr preferRelativeResize="0"/>
          <p:nvPr/>
        </p:nvPicPr>
        <p:blipFill rotWithShape="1">
          <a:blip r:embed="rId3">
            <a:alphaModFix/>
          </a:blip>
          <a:srcRect b="0" l="0" r="0" t="0"/>
          <a:stretch/>
        </p:blipFill>
        <p:spPr>
          <a:xfrm>
            <a:off x="14860273" y="9035663"/>
            <a:ext cx="3199127" cy="1015723"/>
          </a:xfrm>
          <a:prstGeom prst="rect">
            <a:avLst/>
          </a:prstGeom>
          <a:noFill/>
          <a:ln>
            <a:noFill/>
          </a:ln>
        </p:spPr>
      </p:pic>
      <p:pic>
        <p:nvPicPr>
          <p:cNvPr id="108" name="Google Shape;108;g1957aa4d3a9_0_194"/>
          <p:cNvPicPr preferRelativeResize="0"/>
          <p:nvPr/>
        </p:nvPicPr>
        <p:blipFill rotWithShape="1">
          <a:blip r:embed="rId4">
            <a:alphaModFix/>
          </a:blip>
          <a:srcRect b="0" l="3855" r="0" t="12056"/>
          <a:stretch/>
        </p:blipFill>
        <p:spPr>
          <a:xfrm>
            <a:off x="10443992" y="8960826"/>
            <a:ext cx="4316259" cy="1184447"/>
          </a:xfrm>
          <a:prstGeom prst="rect">
            <a:avLst/>
          </a:prstGeom>
          <a:noFill/>
          <a:ln>
            <a:noFill/>
          </a:ln>
        </p:spPr>
      </p:pic>
      <p:sp>
        <p:nvSpPr>
          <p:cNvPr id="109" name="Google Shape;109;g1957aa4d3a9_0_19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g1957aa4d3a9_0_170"/>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What do we have to consider ?</a:t>
            </a:r>
            <a:endParaRPr b="0" i="0" sz="1400" u="none" cap="none" strike="noStrike">
              <a:solidFill>
                <a:srgbClr val="000000"/>
              </a:solidFill>
              <a:latin typeface="Arial"/>
              <a:ea typeface="Arial"/>
              <a:cs typeface="Arial"/>
              <a:sym typeface="Arial"/>
            </a:endParaRPr>
          </a:p>
        </p:txBody>
      </p:sp>
      <p:sp>
        <p:nvSpPr>
          <p:cNvPr id="115" name="Google Shape;115;g1957aa4d3a9_0_170"/>
          <p:cNvSpPr txBox="1"/>
          <p:nvPr/>
        </p:nvSpPr>
        <p:spPr>
          <a:xfrm>
            <a:off x="564715" y="1550876"/>
            <a:ext cx="16881900" cy="7407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116" name="Google Shape;116;g1957aa4d3a9_0_17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17" name="Google Shape;117;g1957aa4d3a9_0_17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18" name="Google Shape;118;g1957aa4d3a9_0_17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19" name="Google Shape;119;g1957aa4d3a9_0_170"/>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120" name="Google Shape;120;g1957aa4d3a9_0_170"/>
          <p:cNvPicPr preferRelativeResize="0"/>
          <p:nvPr/>
        </p:nvPicPr>
        <p:blipFill rotWithShape="1">
          <a:blip r:embed="rId6">
            <a:alphaModFix/>
          </a:blip>
          <a:srcRect b="0" l="0" r="31303" t="0"/>
          <a:stretch/>
        </p:blipFill>
        <p:spPr>
          <a:xfrm>
            <a:off x="-254054" y="1450100"/>
            <a:ext cx="8343925" cy="7034525"/>
          </a:xfrm>
          <a:prstGeom prst="rect">
            <a:avLst/>
          </a:prstGeom>
          <a:noFill/>
          <a:ln>
            <a:noFill/>
          </a:ln>
        </p:spPr>
      </p:pic>
      <p:sp>
        <p:nvSpPr>
          <p:cNvPr id="121" name="Google Shape;121;g1957aa4d3a9_0_170"/>
          <p:cNvSpPr txBox="1"/>
          <p:nvPr/>
        </p:nvSpPr>
        <p:spPr>
          <a:xfrm>
            <a:off x="13040200" y="2367550"/>
            <a:ext cx="40086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2" name="Google Shape;122;g1957aa4d3a9_0_170"/>
          <p:cNvSpPr txBox="1"/>
          <p:nvPr/>
        </p:nvSpPr>
        <p:spPr>
          <a:xfrm>
            <a:off x="9185301" y="1550875"/>
            <a:ext cx="8261400" cy="9124500"/>
          </a:xfrm>
          <a:prstGeom prst="rect">
            <a:avLst/>
          </a:prstGeom>
          <a:noFill/>
          <a:ln>
            <a:noFill/>
          </a:ln>
        </p:spPr>
        <p:txBody>
          <a:bodyPr anchorCtr="0" anchor="t" bIns="91425" lIns="91425" spcFirstLastPara="1" rIns="91425" wrap="square" tIns="91425">
            <a:spAutoFit/>
          </a:bodyPr>
          <a:lstStyle/>
          <a:p>
            <a:pPr indent="-337212" lvl="1" marL="712524" marR="0" rtl="0" algn="l">
              <a:lnSpc>
                <a:spcPct val="108000"/>
              </a:lnSpc>
              <a:spcBef>
                <a:spcPts val="0"/>
              </a:spcBef>
              <a:spcAft>
                <a:spcPts val="0"/>
              </a:spcAft>
              <a:buClr>
                <a:schemeClr val="dk1"/>
              </a:buClr>
              <a:buSzPts val="3000"/>
              <a:buFont typeface="Arial"/>
              <a:buChar char="○"/>
            </a:pPr>
            <a:r>
              <a:rPr b="0" i="0" lang="en-US" sz="3000" u="none" cap="none" strike="noStrike">
                <a:solidFill>
                  <a:schemeClr val="dk1"/>
                </a:solidFill>
                <a:latin typeface="Montserrat"/>
                <a:ea typeface="Montserrat"/>
                <a:cs typeface="Montserrat"/>
                <a:sym typeface="Montserrat"/>
              </a:rPr>
              <a:t>Familiarise yourself with Medical Specialty (getting used to key terminology)</a:t>
            </a:r>
            <a:endParaRPr b="0" i="0" sz="3000" u="none" cap="none" strike="noStrike">
              <a:solidFill>
                <a:schemeClr val="dk1"/>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000"/>
              <a:buFont typeface="Arial"/>
              <a:buNone/>
            </a:pPr>
            <a:r>
              <a:t/>
            </a:r>
            <a:endParaRPr b="0" i="0" sz="3000" u="none" cap="none" strike="noStrike">
              <a:solidFill>
                <a:schemeClr val="dk1"/>
              </a:solidFill>
              <a:latin typeface="Montserrat"/>
              <a:ea typeface="Montserrat"/>
              <a:cs typeface="Montserrat"/>
              <a:sym typeface="Montserrat"/>
            </a:endParaRPr>
          </a:p>
          <a:p>
            <a:pPr indent="-419100" lvl="1" marL="914400" marR="0" rtl="0" algn="l">
              <a:lnSpc>
                <a:spcPct val="108000"/>
              </a:lnSpc>
              <a:spcBef>
                <a:spcPts val="0"/>
              </a:spcBef>
              <a:spcAft>
                <a:spcPts val="0"/>
              </a:spcAft>
              <a:buClr>
                <a:schemeClr val="dk1"/>
              </a:buClr>
              <a:buSzPts val="3000"/>
              <a:buFont typeface="Montserrat"/>
              <a:buChar char="○"/>
            </a:pPr>
            <a:r>
              <a:rPr b="0" i="0" lang="en-US" sz="3000" u="none" cap="none" strike="noStrike">
                <a:solidFill>
                  <a:schemeClr val="dk1"/>
                </a:solidFill>
                <a:latin typeface="Montserrat"/>
                <a:ea typeface="Montserrat"/>
                <a:cs typeface="Montserrat"/>
                <a:sym typeface="Montserrat"/>
              </a:rPr>
              <a:t>Taking into account external factors</a:t>
            </a:r>
            <a:endParaRPr b="0" i="0" sz="3000" u="none" cap="none" strike="noStrike">
              <a:solidFill>
                <a:schemeClr val="dk1"/>
              </a:solidFill>
              <a:latin typeface="Montserrat"/>
              <a:ea typeface="Montserrat"/>
              <a:cs typeface="Montserrat"/>
              <a:sym typeface="Montserrat"/>
            </a:endParaRPr>
          </a:p>
          <a:p>
            <a:pPr indent="0" lvl="0" marL="914400" marR="0" rtl="0" algn="l">
              <a:lnSpc>
                <a:spcPct val="108000"/>
              </a:lnSpc>
              <a:spcBef>
                <a:spcPts val="0"/>
              </a:spcBef>
              <a:spcAft>
                <a:spcPts val="0"/>
              </a:spcAft>
              <a:buClr>
                <a:srgbClr val="000000"/>
              </a:buClr>
              <a:buSzPts val="3000"/>
              <a:buFont typeface="Arial"/>
              <a:buNone/>
            </a:pPr>
            <a:r>
              <a:t/>
            </a:r>
            <a:endParaRPr b="0" i="0" sz="3000" u="none" cap="none" strike="noStrike">
              <a:solidFill>
                <a:schemeClr val="dk1"/>
              </a:solidFill>
              <a:latin typeface="Montserrat"/>
              <a:ea typeface="Montserrat"/>
              <a:cs typeface="Montserrat"/>
              <a:sym typeface="Montserrat"/>
            </a:endParaRPr>
          </a:p>
          <a:p>
            <a:pPr indent="-419100" lvl="0" marL="457200" marR="0" rtl="0" algn="l">
              <a:lnSpc>
                <a:spcPct val="108000"/>
              </a:lnSpc>
              <a:spcBef>
                <a:spcPts val="0"/>
              </a:spcBef>
              <a:spcAft>
                <a:spcPts val="0"/>
              </a:spcAft>
              <a:buClr>
                <a:schemeClr val="dk1"/>
              </a:buClr>
              <a:buSzPts val="3000"/>
              <a:buFont typeface="Montserrat"/>
              <a:buChar char="-"/>
            </a:pPr>
            <a:r>
              <a:rPr b="0" i="0" lang="en-US" sz="3000" u="none" cap="none" strike="noStrike">
                <a:solidFill>
                  <a:schemeClr val="dk1"/>
                </a:solidFill>
                <a:latin typeface="Montserrat"/>
                <a:ea typeface="Montserrat"/>
                <a:cs typeface="Montserrat"/>
                <a:sym typeface="Montserrat"/>
              </a:rPr>
              <a:t>in context of the social, </a:t>
            </a:r>
            <a:r>
              <a:rPr b="1" i="0" lang="en-US" sz="3000" u="none" cap="none" strike="noStrike">
                <a:solidFill>
                  <a:schemeClr val="dk1"/>
                </a:solidFill>
                <a:latin typeface="Montserrat"/>
                <a:ea typeface="Montserrat"/>
                <a:cs typeface="Montserrat"/>
                <a:sym typeface="Montserrat"/>
              </a:rPr>
              <a:t>economic</a:t>
            </a:r>
            <a:r>
              <a:rPr b="0" i="0" lang="en-US" sz="3000" u="none" cap="none" strike="noStrike">
                <a:solidFill>
                  <a:schemeClr val="dk1"/>
                </a:solidFill>
                <a:latin typeface="Montserrat"/>
                <a:ea typeface="Montserrat"/>
                <a:cs typeface="Montserrat"/>
                <a:sym typeface="Montserrat"/>
              </a:rPr>
              <a:t> and sometimes environmental factors </a:t>
            </a:r>
            <a:endParaRPr b="0" i="0" sz="3000" u="none" cap="none" strike="noStrike">
              <a:solidFill>
                <a:schemeClr val="dk1"/>
              </a:solidFill>
              <a:latin typeface="Montserrat"/>
              <a:ea typeface="Montserrat"/>
              <a:cs typeface="Montserrat"/>
              <a:sym typeface="Montserrat"/>
            </a:endParaRPr>
          </a:p>
          <a:p>
            <a:pPr indent="0" lvl="0" marL="914400" marR="0" rtl="0" algn="l">
              <a:lnSpc>
                <a:spcPct val="108000"/>
              </a:lnSpc>
              <a:spcBef>
                <a:spcPts val="0"/>
              </a:spcBef>
              <a:spcAft>
                <a:spcPts val="0"/>
              </a:spcAft>
              <a:buClr>
                <a:srgbClr val="000000"/>
              </a:buClr>
              <a:buSzPts val="3000"/>
              <a:buFont typeface="Arial"/>
              <a:buNone/>
            </a:pPr>
            <a:r>
              <a:t/>
            </a:r>
            <a:endParaRPr b="0" i="0" sz="3000" u="none" cap="none" strike="noStrike">
              <a:solidFill>
                <a:schemeClr val="dk1"/>
              </a:solidFill>
              <a:latin typeface="Montserrat"/>
              <a:ea typeface="Montserrat"/>
              <a:cs typeface="Montserrat"/>
              <a:sym typeface="Montserrat"/>
            </a:endParaRPr>
          </a:p>
          <a:p>
            <a:pPr indent="-337212" lvl="1" marL="712524" marR="0" rtl="0" algn="l">
              <a:lnSpc>
                <a:spcPct val="108000"/>
              </a:lnSpc>
              <a:spcBef>
                <a:spcPts val="0"/>
              </a:spcBef>
              <a:spcAft>
                <a:spcPts val="0"/>
              </a:spcAft>
              <a:buClr>
                <a:schemeClr val="dk1"/>
              </a:buClr>
              <a:buSzPts val="3000"/>
              <a:buFont typeface="Montserrat"/>
              <a:buChar char="○"/>
            </a:pPr>
            <a:r>
              <a:rPr b="0" i="0" lang="en-US" sz="3000" u="none" cap="none" strike="noStrike">
                <a:solidFill>
                  <a:schemeClr val="dk1"/>
                </a:solidFill>
                <a:latin typeface="Montserrat"/>
                <a:ea typeface="Montserrat"/>
                <a:cs typeface="Montserrat"/>
                <a:sym typeface="Montserrat"/>
              </a:rPr>
              <a:t>Research and databases available </a:t>
            </a:r>
            <a:endParaRPr b="0" i="0" sz="3000" u="none" cap="none" strike="noStrike">
              <a:solidFill>
                <a:schemeClr val="dk1"/>
              </a:solidFill>
              <a:latin typeface="Montserrat"/>
              <a:ea typeface="Montserrat"/>
              <a:cs typeface="Montserrat"/>
              <a:sym typeface="Montserrat"/>
            </a:endParaRPr>
          </a:p>
          <a:p>
            <a:pPr indent="0" lvl="0" marL="914400" marR="0" rtl="0" algn="l">
              <a:lnSpc>
                <a:spcPct val="108000"/>
              </a:lnSpc>
              <a:spcBef>
                <a:spcPts val="0"/>
              </a:spcBef>
              <a:spcAft>
                <a:spcPts val="0"/>
              </a:spcAft>
              <a:buClr>
                <a:srgbClr val="000000"/>
              </a:buClr>
              <a:buSzPts val="3000"/>
              <a:buFont typeface="Arial"/>
              <a:buNone/>
            </a:pPr>
            <a:r>
              <a:t/>
            </a:r>
            <a:endParaRPr b="0" i="0" sz="3000" u="none" cap="none" strike="noStrike">
              <a:solidFill>
                <a:schemeClr val="dk1"/>
              </a:solidFill>
              <a:latin typeface="Montserrat"/>
              <a:ea typeface="Montserrat"/>
              <a:cs typeface="Montserrat"/>
              <a:sym typeface="Montserrat"/>
            </a:endParaRPr>
          </a:p>
          <a:p>
            <a:pPr indent="-419100" lvl="0" marL="457200" marR="0" rtl="0" algn="l">
              <a:lnSpc>
                <a:spcPct val="108000"/>
              </a:lnSpc>
              <a:spcBef>
                <a:spcPts val="0"/>
              </a:spcBef>
              <a:spcAft>
                <a:spcPts val="0"/>
              </a:spcAft>
              <a:buClr>
                <a:schemeClr val="dk1"/>
              </a:buClr>
              <a:buSzPts val="3000"/>
              <a:buFont typeface="Montserrat"/>
              <a:buChar char="-"/>
            </a:pPr>
            <a:r>
              <a:rPr b="0" i="0" lang="en-US" sz="3000" u="none" cap="none" strike="noStrike">
                <a:solidFill>
                  <a:schemeClr val="dk1"/>
                </a:solidFill>
                <a:latin typeface="Montserrat"/>
                <a:ea typeface="Montserrat"/>
                <a:cs typeface="Montserrat"/>
                <a:sym typeface="Montserrat"/>
              </a:rPr>
              <a:t>coming from summary of literature reviews</a:t>
            </a:r>
            <a:endParaRPr b="0" i="0" sz="3000" u="none" cap="none" strike="noStrike">
              <a:solidFill>
                <a:schemeClr val="dk1"/>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000"/>
              <a:buFont typeface="Arial"/>
              <a:buNone/>
            </a:pPr>
            <a:r>
              <a:t/>
            </a:r>
            <a:endParaRPr b="0" i="0" sz="3000" u="none" cap="none" strike="noStrike">
              <a:solidFill>
                <a:schemeClr val="dk1"/>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000"/>
              <a:buFont typeface="Arial"/>
              <a:buNone/>
            </a:pPr>
            <a:r>
              <a:t/>
            </a:r>
            <a:endParaRPr b="0" i="0" sz="3000" u="none" cap="none" strike="noStrike">
              <a:solidFill>
                <a:schemeClr val="dk1"/>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000"/>
              <a:buFont typeface="Arial"/>
              <a:buNone/>
            </a:pPr>
            <a:r>
              <a:t/>
            </a:r>
            <a:endParaRPr b="0" i="0" sz="3000" u="none" cap="none" strike="noStrike">
              <a:solidFill>
                <a:schemeClr val="dk1"/>
              </a:solidFill>
              <a:latin typeface="Montserrat"/>
              <a:ea typeface="Montserrat"/>
              <a:cs typeface="Montserrat"/>
              <a:sym typeface="Montserrat"/>
            </a:endParaRPr>
          </a:p>
          <a:p>
            <a:pPr indent="0" lvl="0" marL="1828800" marR="0" rtl="0" algn="l">
              <a:lnSpc>
                <a:spcPct val="108000"/>
              </a:lnSpc>
              <a:spcBef>
                <a:spcPts val="0"/>
              </a:spcBef>
              <a:spcAft>
                <a:spcPts val="0"/>
              </a:spcAft>
              <a:buClr>
                <a:srgbClr val="000000"/>
              </a:buClr>
              <a:buSzPts val="3000"/>
              <a:buFont typeface="Arial"/>
              <a:buNone/>
            </a:pPr>
            <a:r>
              <a:t/>
            </a:r>
            <a:endParaRPr b="0" i="0" sz="3000" u="none" cap="none" strike="noStrike">
              <a:solidFill>
                <a:schemeClr val="dk1"/>
              </a:solidFill>
              <a:latin typeface="Montserrat"/>
              <a:ea typeface="Montserrat"/>
              <a:cs typeface="Montserrat"/>
              <a:sym typeface="Montserrat"/>
            </a:endParaRPr>
          </a:p>
          <a:p>
            <a:pPr indent="0" lvl="0" marL="1828800" marR="0" rtl="0" algn="l">
              <a:lnSpc>
                <a:spcPct val="108000"/>
              </a:lnSpc>
              <a:spcBef>
                <a:spcPts val="0"/>
              </a:spcBef>
              <a:spcAft>
                <a:spcPts val="0"/>
              </a:spcAft>
              <a:buClr>
                <a:srgbClr val="000000"/>
              </a:buClr>
              <a:buSzPts val="3000"/>
              <a:buFont typeface="Arial"/>
              <a:buNone/>
            </a:pPr>
            <a:r>
              <a:t/>
            </a:r>
            <a:endParaRPr b="0" i="0" sz="30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4"/>
          <p:cNvSpPr txBox="1"/>
          <p:nvPr/>
        </p:nvSpPr>
        <p:spPr>
          <a:xfrm>
            <a:off x="564715" y="590447"/>
            <a:ext cx="10509000" cy="71223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Purpose</a:t>
            </a:r>
            <a:endParaRPr b="1" i="0" sz="48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4800"/>
              <a:buFont typeface="Arial"/>
              <a:buNone/>
            </a:pPr>
            <a:r>
              <a:t/>
            </a:r>
            <a:endParaRPr b="1" i="0" sz="48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4800"/>
              <a:buFont typeface="Arial"/>
              <a:buNone/>
            </a:pPr>
            <a:r>
              <a:t/>
            </a:r>
            <a:endParaRPr b="1" i="0" sz="48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rPr b="1" i="0" lang="en-US" sz="4800" u="none" cap="none" strike="noStrike">
                <a:solidFill>
                  <a:srgbClr val="000000"/>
                </a:solidFill>
                <a:latin typeface="Montserrat"/>
                <a:ea typeface="Montserrat"/>
                <a:cs typeface="Montserrat"/>
                <a:sym typeface="Montserrat"/>
              </a:rPr>
              <a:t>‘acceptance criteria are conditions</a:t>
            </a:r>
            <a:endParaRPr b="1" i="0" sz="48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rPr b="1" i="0" lang="en-US" sz="4800" u="none" cap="none" strike="noStrike">
                <a:solidFill>
                  <a:srgbClr val="000000"/>
                </a:solidFill>
                <a:latin typeface="Montserrat"/>
                <a:ea typeface="Montserrat"/>
                <a:cs typeface="Montserrat"/>
                <a:sym typeface="Montserrat"/>
              </a:rPr>
              <a:t>that must be met to make an innovation project attractive</a:t>
            </a:r>
            <a:endParaRPr b="1" i="0" sz="48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rPr b="1" i="0" lang="en-US" sz="4800" u="none" cap="none" strike="noStrike">
                <a:solidFill>
                  <a:srgbClr val="000000"/>
                </a:solidFill>
                <a:latin typeface="Montserrat"/>
                <a:ea typeface="Montserrat"/>
                <a:cs typeface="Montserrat"/>
                <a:sym typeface="Montserrat"/>
              </a:rPr>
              <a:t>to the innovator’</a:t>
            </a:r>
            <a:endParaRPr b="1" i="0" sz="48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4800"/>
              <a:buFont typeface="Arial"/>
              <a:buNone/>
            </a:pPr>
            <a:r>
              <a:t/>
            </a:r>
            <a:endParaRPr b="1" i="0" sz="4800" u="none" cap="none" strike="noStrike">
              <a:solidFill>
                <a:srgbClr val="000000"/>
              </a:solidFill>
              <a:latin typeface="Montserrat"/>
              <a:ea typeface="Montserrat"/>
              <a:cs typeface="Montserrat"/>
              <a:sym typeface="Montserrat"/>
            </a:endParaRPr>
          </a:p>
        </p:txBody>
      </p:sp>
      <p:sp>
        <p:nvSpPr>
          <p:cNvPr id="128" name="Google Shape;128;p4"/>
          <p:cNvSpPr txBox="1"/>
          <p:nvPr/>
        </p:nvSpPr>
        <p:spPr>
          <a:xfrm>
            <a:off x="564715" y="1550876"/>
            <a:ext cx="16881900" cy="7407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129" name="Google Shape;129;p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30" name="Google Shape;130;p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31" name="Google Shape;131;p4"/>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32" name="Google Shape;132;p4"/>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
        <p:nvSpPr>
          <p:cNvPr id="133" name="Google Shape;133;p4"/>
          <p:cNvSpPr txBox="1"/>
          <p:nvPr/>
        </p:nvSpPr>
        <p:spPr>
          <a:xfrm>
            <a:off x="11446275" y="3050625"/>
            <a:ext cx="61095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1957aa4d3a9_0_84"/>
          <p:cNvSpPr txBox="1"/>
          <p:nvPr/>
        </p:nvSpPr>
        <p:spPr>
          <a:xfrm>
            <a:off x="564714" y="590447"/>
            <a:ext cx="12618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Develop Acceptance Criteria</a:t>
            </a:r>
            <a:endParaRPr b="0" i="0" sz="1400" u="none" cap="none" strike="noStrike">
              <a:solidFill>
                <a:srgbClr val="000000"/>
              </a:solidFill>
              <a:latin typeface="Arial"/>
              <a:ea typeface="Arial"/>
              <a:cs typeface="Arial"/>
              <a:sym typeface="Arial"/>
            </a:endParaRPr>
          </a:p>
        </p:txBody>
      </p:sp>
      <p:pic>
        <p:nvPicPr>
          <p:cNvPr id="139" name="Google Shape;139;g1957aa4d3a9_0_8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40" name="Google Shape;140;g1957aa4d3a9_0_8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41" name="Google Shape;141;g1957aa4d3a9_0_8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42" name="Google Shape;142;g1957aa4d3a9_0_8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143" name="Google Shape;143;g1957aa4d3a9_0_84"/>
          <p:cNvPicPr preferRelativeResize="0"/>
          <p:nvPr/>
        </p:nvPicPr>
        <p:blipFill rotWithShape="1">
          <a:blip r:embed="rId6">
            <a:alphaModFix/>
          </a:blip>
          <a:srcRect b="8599" l="0" r="0" t="0"/>
          <a:stretch/>
        </p:blipFill>
        <p:spPr>
          <a:xfrm>
            <a:off x="5600700" y="1282650"/>
            <a:ext cx="7086600" cy="7721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1957aa4d3a9_0_280"/>
          <p:cNvSpPr txBox="1"/>
          <p:nvPr/>
        </p:nvSpPr>
        <p:spPr>
          <a:xfrm>
            <a:off x="564714" y="590447"/>
            <a:ext cx="12618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Develop Acceptance Criteria</a:t>
            </a:r>
            <a:endParaRPr b="0" i="0" sz="1400" u="none" cap="none" strike="noStrike">
              <a:solidFill>
                <a:srgbClr val="000000"/>
              </a:solidFill>
              <a:latin typeface="Arial"/>
              <a:ea typeface="Arial"/>
              <a:cs typeface="Arial"/>
              <a:sym typeface="Arial"/>
            </a:endParaRPr>
          </a:p>
        </p:txBody>
      </p:sp>
      <p:pic>
        <p:nvPicPr>
          <p:cNvPr id="149" name="Google Shape;149;g1957aa4d3a9_0_28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50" name="Google Shape;150;g1957aa4d3a9_0_28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51" name="Google Shape;151;g1957aa4d3a9_0_28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52" name="Google Shape;152;g1957aa4d3a9_0_280"/>
          <p:cNvSpPr txBox="1"/>
          <p:nvPr/>
        </p:nvSpPr>
        <p:spPr>
          <a:xfrm>
            <a:off x="588925" y="1463507"/>
            <a:ext cx="17110200" cy="7890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This example has a mission to improve important outcomes for patients on a major scale, the acceptance criteria might require a project that defines acceptance criteria around the magnitude of the impact its solution can have on people’s lives</a:t>
            </a:r>
            <a:endParaRPr b="0" i="0" sz="13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200"/>
              <a:buFont typeface="Arial"/>
              <a:buNone/>
            </a:pPr>
            <a:r>
              <a:t/>
            </a:r>
            <a:endParaRPr b="1"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Eg. </a:t>
            </a:r>
            <a:endParaRPr b="0" i="0" sz="1300" u="none" cap="none" strike="noStrike">
              <a:solidFill>
                <a:srgbClr val="000000"/>
              </a:solidFill>
              <a:latin typeface="Arial"/>
              <a:ea typeface="Arial"/>
              <a:cs typeface="Arial"/>
              <a:sym typeface="Arial"/>
            </a:endParaRPr>
          </a:p>
          <a:p>
            <a:pPr indent="-349911" lvl="0" marL="356261" marR="0" rtl="0" algn="l">
              <a:lnSpc>
                <a:spcPct val="108000"/>
              </a:lnSpc>
              <a:spcBef>
                <a:spcPts val="0"/>
              </a:spcBef>
              <a:spcAft>
                <a:spcPts val="0"/>
              </a:spcAft>
              <a:buClr>
                <a:srgbClr val="000000"/>
              </a:buClr>
              <a:buSzPts val="3200"/>
              <a:buFont typeface="Arial"/>
              <a:buChar char="•"/>
            </a:pPr>
            <a:r>
              <a:rPr b="1" i="0" lang="en-US" sz="3200" u="none" cap="none" strike="noStrike">
                <a:solidFill>
                  <a:srgbClr val="000000"/>
                </a:solidFill>
                <a:latin typeface="Montserrat"/>
                <a:ea typeface="Montserrat"/>
                <a:cs typeface="Montserrat"/>
                <a:sym typeface="Montserrat"/>
              </a:rPr>
              <a:t>Has a total potential market of $1 billion or more</a:t>
            </a:r>
            <a:endParaRPr b="0" i="0" sz="1300" u="none" cap="none" strike="noStrike">
              <a:solidFill>
                <a:srgbClr val="000000"/>
              </a:solidFill>
              <a:latin typeface="Arial"/>
              <a:ea typeface="Arial"/>
              <a:cs typeface="Arial"/>
              <a:sym typeface="Arial"/>
            </a:endParaRPr>
          </a:p>
          <a:p>
            <a:pPr indent="-349911" lvl="0" marL="356261" marR="0" rtl="0" algn="l">
              <a:lnSpc>
                <a:spcPct val="108000"/>
              </a:lnSpc>
              <a:spcBef>
                <a:spcPts val="0"/>
              </a:spcBef>
              <a:spcAft>
                <a:spcPts val="0"/>
              </a:spcAft>
              <a:buClr>
                <a:srgbClr val="000000"/>
              </a:buClr>
              <a:buSzPts val="3200"/>
              <a:buFont typeface="Arial"/>
              <a:buChar char="•"/>
            </a:pPr>
            <a:r>
              <a:rPr b="1" i="0" lang="en-US" sz="3200" u="none" cap="none" strike="noStrike">
                <a:solidFill>
                  <a:srgbClr val="000000"/>
                </a:solidFill>
                <a:latin typeface="Montserrat"/>
                <a:ea typeface="Montserrat"/>
                <a:cs typeface="Montserrat"/>
                <a:sym typeface="Montserrat"/>
              </a:rPr>
              <a:t>Will be cost-neutral or cost-reducing (so it gets adopted)</a:t>
            </a:r>
            <a:endParaRPr b="0" i="0" sz="1300" u="none" cap="none" strike="noStrike">
              <a:solidFill>
                <a:srgbClr val="000000"/>
              </a:solidFill>
              <a:latin typeface="Arial"/>
              <a:ea typeface="Arial"/>
              <a:cs typeface="Arial"/>
              <a:sym typeface="Arial"/>
            </a:endParaRPr>
          </a:p>
          <a:p>
            <a:pPr indent="-349911" lvl="0" marL="356261" marR="0" rtl="0" algn="l">
              <a:lnSpc>
                <a:spcPct val="108000"/>
              </a:lnSpc>
              <a:spcBef>
                <a:spcPts val="0"/>
              </a:spcBef>
              <a:spcAft>
                <a:spcPts val="0"/>
              </a:spcAft>
              <a:buClr>
                <a:srgbClr val="000000"/>
              </a:buClr>
              <a:buSzPts val="3200"/>
              <a:buFont typeface="Arial"/>
              <a:buChar char="•"/>
            </a:pPr>
            <a:r>
              <a:rPr b="1" i="0" lang="en-US" sz="3200" u="none" cap="none" strike="noStrike">
                <a:solidFill>
                  <a:srgbClr val="000000"/>
                </a:solidFill>
                <a:latin typeface="Montserrat"/>
                <a:ea typeface="Montserrat"/>
                <a:cs typeface="Montserrat"/>
                <a:sym typeface="Montserrat"/>
              </a:rPr>
              <a:t>Will be attractive to investors (so it gets adequate financial support)</a:t>
            </a:r>
            <a:endParaRPr b="0" i="0" sz="1300" u="none" cap="none" strike="noStrike">
              <a:solidFill>
                <a:srgbClr val="000000"/>
              </a:solidFill>
              <a:latin typeface="Arial"/>
              <a:ea typeface="Arial"/>
              <a:cs typeface="Arial"/>
              <a:sym typeface="Arial"/>
            </a:endParaRPr>
          </a:p>
          <a:p>
            <a:pPr indent="-349911" lvl="0" marL="356261" marR="0" rtl="0" algn="l">
              <a:lnSpc>
                <a:spcPct val="108000"/>
              </a:lnSpc>
              <a:spcBef>
                <a:spcPts val="0"/>
              </a:spcBef>
              <a:spcAft>
                <a:spcPts val="0"/>
              </a:spcAft>
              <a:buClr>
                <a:srgbClr val="000000"/>
              </a:buClr>
              <a:buSzPts val="3200"/>
              <a:buFont typeface="Arial"/>
              <a:buChar char="•"/>
            </a:pPr>
            <a:r>
              <a:rPr b="1" i="0" lang="en-US" sz="3200" u="none" cap="none" strike="noStrike">
                <a:solidFill>
                  <a:srgbClr val="000000"/>
                </a:solidFill>
                <a:latin typeface="Montserrat"/>
                <a:ea typeface="Montserrat"/>
                <a:cs typeface="Montserrat"/>
                <a:sym typeface="Montserrat"/>
              </a:rPr>
              <a:t>Results in an innovation that has a significant impact on patient’s quality of life (as opposed to an innovation that makes a device cheaper, faster or easier to use)</a:t>
            </a:r>
            <a:endParaRPr b="0" i="0" sz="1300" u="none" cap="none" strike="noStrike">
              <a:solidFill>
                <a:srgbClr val="000000"/>
              </a:solidFill>
              <a:latin typeface="Arial"/>
              <a:ea typeface="Arial"/>
              <a:cs typeface="Arial"/>
              <a:sym typeface="Arial"/>
            </a:endParaRPr>
          </a:p>
          <a:p>
            <a:pPr indent="0" lvl="0" marL="209550" marR="0" rtl="0" algn="l">
              <a:lnSpc>
                <a:spcPct val="108000"/>
              </a:lnSpc>
              <a:spcBef>
                <a:spcPts val="0"/>
              </a:spcBef>
              <a:spcAft>
                <a:spcPts val="0"/>
              </a:spcAft>
              <a:buClr>
                <a:schemeClr val="dk1"/>
              </a:buClr>
              <a:buSzPts val="3300"/>
              <a:buFont typeface="Arial"/>
              <a:buNone/>
            </a:pPr>
            <a:r>
              <a:t/>
            </a:r>
            <a:endParaRPr b="1" i="0" sz="3200" u="none" cap="none" strike="noStrike">
              <a:solidFill>
                <a:srgbClr val="000000"/>
              </a:solidFill>
              <a:latin typeface="Montserrat"/>
              <a:ea typeface="Montserrat"/>
              <a:cs typeface="Montserrat"/>
              <a:sym typeface="Montserrat"/>
            </a:endParaRPr>
          </a:p>
          <a:p>
            <a:pPr indent="0" lvl="0" marL="0" marR="0" rtl="0" algn="l">
              <a:lnSpc>
                <a:spcPct val="99000"/>
              </a:lnSpc>
              <a:spcBef>
                <a:spcPts val="0"/>
              </a:spcBef>
              <a:spcAft>
                <a:spcPts val="0"/>
              </a:spcAft>
              <a:buClr>
                <a:srgbClr val="000000"/>
              </a:buClr>
              <a:buSzPts val="3200"/>
              <a:buFont typeface="Arial"/>
              <a:buNone/>
            </a:pPr>
            <a:r>
              <a:rPr b="1" i="0" lang="en-US" sz="3200" u="none" cap="none" strike="noStrike">
                <a:solidFill>
                  <a:srgbClr val="FC8A18"/>
                </a:solidFill>
                <a:latin typeface="Montserrat"/>
                <a:ea typeface="Montserrat"/>
                <a:cs typeface="Montserrat"/>
                <a:sym typeface="Montserrat"/>
              </a:rPr>
              <a:t>All acceptance criteria should be cheaper, faster or easier to use *starting point*</a:t>
            </a:r>
            <a:br>
              <a:rPr b="0" i="0" lang="en-US" sz="3500" u="none" cap="none" strike="noStrike">
                <a:solidFill>
                  <a:schemeClr val="dk1"/>
                </a:solidFill>
                <a:latin typeface="Calibri"/>
                <a:ea typeface="Calibri"/>
                <a:cs typeface="Calibri"/>
                <a:sym typeface="Calibri"/>
              </a:rPr>
            </a:br>
            <a:endParaRPr b="0" i="0" sz="3200" u="none" cap="none" strike="noStrike">
              <a:solidFill>
                <a:srgbClr val="000000"/>
              </a:solidFill>
              <a:latin typeface="Montserrat"/>
              <a:ea typeface="Montserrat"/>
              <a:cs typeface="Montserrat"/>
              <a:sym typeface="Montserrat"/>
            </a:endParaRPr>
          </a:p>
        </p:txBody>
      </p:sp>
      <p:sp>
        <p:nvSpPr>
          <p:cNvPr id="153" name="Google Shape;153;g1957aa4d3a9_0_280"/>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g1957aa4d3a9_0_368"/>
          <p:cNvSpPr txBox="1"/>
          <p:nvPr/>
        </p:nvSpPr>
        <p:spPr>
          <a:xfrm>
            <a:off x="588914" y="421397"/>
            <a:ext cx="12618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Example from text-book </a:t>
            </a:r>
            <a:endParaRPr b="0" i="0" sz="1400" u="none" cap="none" strike="noStrike">
              <a:solidFill>
                <a:srgbClr val="000000"/>
              </a:solidFill>
              <a:latin typeface="Arial"/>
              <a:ea typeface="Arial"/>
              <a:cs typeface="Arial"/>
              <a:sym typeface="Arial"/>
            </a:endParaRPr>
          </a:p>
        </p:txBody>
      </p:sp>
      <p:pic>
        <p:nvPicPr>
          <p:cNvPr id="159" name="Google Shape;159;g1957aa4d3a9_0_368"/>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60" name="Google Shape;160;g1957aa4d3a9_0_368"/>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61" name="Google Shape;161;g1957aa4d3a9_0_368"/>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62" name="Google Shape;162;g1957aa4d3a9_0_368"/>
          <p:cNvSpPr txBox="1"/>
          <p:nvPr/>
        </p:nvSpPr>
        <p:spPr>
          <a:xfrm>
            <a:off x="588900" y="1318632"/>
            <a:ext cx="17110200" cy="10062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chemeClr val="dk1"/>
              </a:buClr>
              <a:buSzPts val="1100"/>
              <a:buFont typeface="Arial"/>
              <a:buNone/>
            </a:pPr>
            <a:r>
              <a:rPr b="0" i="0" lang="en-US" sz="3200" u="none" cap="none" strike="noStrike">
                <a:solidFill>
                  <a:srgbClr val="000000"/>
                </a:solidFill>
                <a:latin typeface="Montserrat"/>
                <a:ea typeface="Montserrat"/>
                <a:cs typeface="Montserrat"/>
                <a:sym typeface="Montserrat"/>
              </a:rPr>
              <a:t>Suppose that a large corporation has a mission to develop a product that </a:t>
            </a:r>
            <a:r>
              <a:rPr b="1" i="0" lang="en-US" sz="3200" u="none" cap="none" strike="noStrike">
                <a:solidFill>
                  <a:srgbClr val="000000"/>
                </a:solidFill>
                <a:latin typeface="Montserrat"/>
                <a:ea typeface="Montserrat"/>
                <a:cs typeface="Montserrat"/>
                <a:sym typeface="Montserrat"/>
              </a:rPr>
              <a:t>expands</a:t>
            </a:r>
            <a:r>
              <a:rPr b="0" i="0" lang="en-US" sz="3200" u="none" cap="none" strike="noStrike">
                <a:solidFill>
                  <a:srgbClr val="000000"/>
                </a:solidFill>
                <a:latin typeface="Montserrat"/>
                <a:ea typeface="Montserrat"/>
                <a:cs typeface="Montserrat"/>
                <a:sym typeface="Montserrat"/>
              </a:rPr>
              <a:t> its </a:t>
            </a:r>
            <a:r>
              <a:rPr b="1" i="0" lang="en-US" sz="3200" u="none" cap="none" strike="noStrike">
                <a:solidFill>
                  <a:srgbClr val="000000"/>
                </a:solidFill>
                <a:latin typeface="Montserrat"/>
                <a:ea typeface="Montserrat"/>
                <a:cs typeface="Montserrat"/>
                <a:sym typeface="Montserrat"/>
              </a:rPr>
              <a:t>portfolio</a:t>
            </a:r>
            <a:r>
              <a:rPr b="0" i="0" lang="en-US" sz="3200" u="none" cap="none" strike="noStrike">
                <a:solidFill>
                  <a:srgbClr val="000000"/>
                </a:solidFill>
                <a:latin typeface="Montserrat"/>
                <a:ea typeface="Montserrat"/>
                <a:cs typeface="Montserrat"/>
                <a:sym typeface="Montserrat"/>
              </a:rPr>
              <a:t> into a </a:t>
            </a:r>
            <a:r>
              <a:rPr b="1" i="0" lang="en-US" sz="3200" u="none" cap="none" strike="noStrike">
                <a:solidFill>
                  <a:srgbClr val="000000"/>
                </a:solidFill>
                <a:latin typeface="Montserrat"/>
                <a:ea typeface="Montserrat"/>
                <a:cs typeface="Montserrat"/>
                <a:sym typeface="Montserrat"/>
              </a:rPr>
              <a:t>new clinical area</a:t>
            </a:r>
            <a:r>
              <a:rPr b="0" i="0" lang="en-US" sz="3200" u="none" cap="none" strike="noStrike">
                <a:solidFill>
                  <a:srgbClr val="000000"/>
                </a:solidFill>
                <a:latin typeface="Montserrat"/>
                <a:ea typeface="Montserrat"/>
                <a:cs typeface="Montserrat"/>
                <a:sym typeface="Montserrat"/>
              </a:rPr>
              <a:t> that drives</a:t>
            </a:r>
            <a:r>
              <a:rPr b="1" i="0" lang="en-US" sz="3200" u="none" cap="none" strike="noStrike">
                <a:solidFill>
                  <a:srgbClr val="000000"/>
                </a:solidFill>
                <a:latin typeface="Montserrat"/>
                <a:ea typeface="Montserrat"/>
                <a:cs typeface="Montserrat"/>
                <a:sym typeface="Montserrat"/>
              </a:rPr>
              <a:t> increased growth</a:t>
            </a:r>
            <a:endParaRPr b="1"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rPr b="1" i="0" lang="en-US" sz="3200" u="none" cap="none" strike="noStrike">
                <a:solidFill>
                  <a:srgbClr val="000000"/>
                </a:solidFill>
                <a:latin typeface="Montserrat"/>
                <a:ea typeface="Montserrat"/>
                <a:cs typeface="Montserrat"/>
                <a:sym typeface="Montserrat"/>
              </a:rPr>
              <a:t>within the company.</a:t>
            </a:r>
            <a:endParaRPr b="1"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t/>
            </a:r>
            <a:endParaRPr b="0"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rPr b="1" i="0" lang="en-US" sz="3200" u="none" cap="none" strike="noStrike">
                <a:solidFill>
                  <a:srgbClr val="000000"/>
                </a:solidFill>
                <a:latin typeface="Montserrat"/>
                <a:ea typeface="Montserrat"/>
                <a:cs typeface="Montserrat"/>
                <a:sym typeface="Montserrat"/>
              </a:rPr>
              <a:t>Factors company has to think about before defining the acceptance criteria</a:t>
            </a:r>
            <a:endParaRPr b="1" i="0" sz="3200" u="none" cap="none" strike="noStrike">
              <a:solidFill>
                <a:srgbClr val="000000"/>
              </a:solidFill>
              <a:latin typeface="Montserrat"/>
              <a:ea typeface="Montserrat"/>
              <a:cs typeface="Montserrat"/>
              <a:sym typeface="Montserrat"/>
            </a:endParaRPr>
          </a:p>
          <a:p>
            <a:pPr indent="-431800" lvl="0" marL="457200" marR="0" rtl="0" algn="l">
              <a:lnSpc>
                <a:spcPct val="108000"/>
              </a:lnSpc>
              <a:spcBef>
                <a:spcPts val="0"/>
              </a:spcBef>
              <a:spcAft>
                <a:spcPts val="0"/>
              </a:spcAft>
              <a:buClr>
                <a:srgbClr val="000000"/>
              </a:buClr>
              <a:buSzPts val="3200"/>
              <a:buFont typeface="Montserrat"/>
              <a:buChar char="-"/>
            </a:pPr>
            <a:r>
              <a:rPr b="0" i="0" lang="en-US" sz="3200" u="none" cap="none" strike="noStrike">
                <a:solidFill>
                  <a:srgbClr val="000000"/>
                </a:solidFill>
                <a:latin typeface="Montserrat"/>
                <a:ea typeface="Montserrat"/>
                <a:cs typeface="Montserrat"/>
                <a:sym typeface="Montserrat"/>
              </a:rPr>
              <a:t>The availability of resources (staff- skill set, funding needed, time)</a:t>
            </a:r>
            <a:endParaRPr b="0"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t/>
            </a:r>
            <a:endParaRPr b="0" i="0" sz="3200" u="none" cap="none" strike="noStrike">
              <a:solidFill>
                <a:srgbClr val="000000"/>
              </a:solidFill>
              <a:latin typeface="Montserrat"/>
              <a:ea typeface="Montserrat"/>
              <a:cs typeface="Montserrat"/>
              <a:sym typeface="Montserrat"/>
            </a:endParaRPr>
          </a:p>
          <a:p>
            <a:pPr indent="0" lvl="0" marL="457200" marR="0" rtl="0" algn="l">
              <a:lnSpc>
                <a:spcPct val="108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BUT</a:t>
            </a:r>
            <a:r>
              <a:rPr b="0" i="0" lang="en-US" sz="3200" u="none" cap="none" strike="noStrike">
                <a:solidFill>
                  <a:srgbClr val="000000"/>
                </a:solidFill>
                <a:latin typeface="Montserrat"/>
                <a:ea typeface="Montserrat"/>
                <a:cs typeface="Montserrat"/>
                <a:sym typeface="Montserrat"/>
              </a:rPr>
              <a:t> HOW CURRENT sales force is deployed </a:t>
            </a:r>
            <a:endParaRPr b="0" i="0" sz="3200" u="none" cap="none" strike="noStrike">
              <a:solidFill>
                <a:srgbClr val="000000"/>
              </a:solidFill>
              <a:latin typeface="Montserrat"/>
              <a:ea typeface="Montserrat"/>
              <a:cs typeface="Montserrat"/>
              <a:sym typeface="Montserrat"/>
            </a:endParaRPr>
          </a:p>
          <a:p>
            <a:pPr indent="0" lvl="0" marL="457200" marR="0" rtl="0" algn="l">
              <a:lnSpc>
                <a:spcPct val="108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(i.e. which types of doctors it already calls on) = </a:t>
            </a:r>
            <a:r>
              <a:rPr b="1" i="0" lang="en-US" sz="3200" u="none" cap="none" strike="noStrike">
                <a:solidFill>
                  <a:srgbClr val="000000"/>
                </a:solidFill>
                <a:latin typeface="Montserrat"/>
                <a:ea typeface="Montserrat"/>
                <a:cs typeface="Montserrat"/>
                <a:sym typeface="Montserrat"/>
              </a:rPr>
              <a:t>strength</a:t>
            </a:r>
            <a:r>
              <a:rPr b="0" i="0" lang="en-US" sz="3200" u="none" cap="none" strike="noStrike">
                <a:solidFill>
                  <a:srgbClr val="000000"/>
                </a:solidFill>
                <a:latin typeface="Montserrat"/>
                <a:ea typeface="Montserrat"/>
                <a:cs typeface="Montserrat"/>
                <a:sym typeface="Montserrat"/>
              </a:rPr>
              <a:t> / </a:t>
            </a:r>
            <a:r>
              <a:rPr b="1" i="0" lang="en-US" sz="3200" u="none" cap="none" strike="noStrike">
                <a:solidFill>
                  <a:srgbClr val="000000"/>
                </a:solidFill>
                <a:latin typeface="Montserrat"/>
                <a:ea typeface="Montserrat"/>
                <a:cs typeface="Montserrat"/>
                <a:sym typeface="Montserrat"/>
              </a:rPr>
              <a:t>weakness</a:t>
            </a:r>
            <a:r>
              <a:rPr b="0" i="0" lang="en-US" sz="3200" u="none" cap="none" strike="noStrike">
                <a:solidFill>
                  <a:srgbClr val="000000"/>
                </a:solidFill>
                <a:latin typeface="Montserrat"/>
                <a:ea typeface="Montserrat"/>
                <a:cs typeface="Montserrat"/>
                <a:sym typeface="Montserrat"/>
              </a:rPr>
              <a:t> </a:t>
            </a:r>
            <a:endParaRPr b="0" i="0" sz="3200" u="none" cap="none" strike="noStrike">
              <a:solidFill>
                <a:srgbClr val="000000"/>
              </a:solidFill>
              <a:latin typeface="Montserrat"/>
              <a:ea typeface="Montserrat"/>
              <a:cs typeface="Montserrat"/>
              <a:sym typeface="Montserrat"/>
            </a:endParaRPr>
          </a:p>
          <a:p>
            <a:pPr indent="0" lvl="0" marL="457200" marR="0" rtl="0" algn="l">
              <a:lnSpc>
                <a:spcPct val="108000"/>
              </a:lnSpc>
              <a:spcBef>
                <a:spcPts val="0"/>
              </a:spcBef>
              <a:spcAft>
                <a:spcPts val="0"/>
              </a:spcAft>
              <a:buClr>
                <a:srgbClr val="000000"/>
              </a:buClr>
              <a:buSzPts val="3200"/>
              <a:buFont typeface="Arial"/>
              <a:buNone/>
            </a:pPr>
            <a:r>
              <a:t/>
            </a:r>
            <a:endParaRPr b="0"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rPr b="0" i="0" lang="en-US" sz="3200" u="none" cap="none" strike="noStrike">
                <a:solidFill>
                  <a:srgbClr val="000000"/>
                </a:solidFill>
                <a:latin typeface="Montserrat"/>
                <a:ea typeface="Montserrat"/>
                <a:cs typeface="Montserrat"/>
                <a:sym typeface="Montserrat"/>
              </a:rPr>
              <a:t>Important to develop acceptance criteria as it enables co-operation to make the decision to engage in the project. </a:t>
            </a:r>
            <a:endParaRPr b="0"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rPr b="0" i="0" lang="en-US" sz="3200" u="none" cap="none" strike="noStrike">
                <a:solidFill>
                  <a:srgbClr val="000000"/>
                </a:solidFill>
                <a:latin typeface="Montserrat"/>
                <a:ea typeface="Montserrat"/>
                <a:cs typeface="Montserrat"/>
                <a:sym typeface="Montserrat"/>
              </a:rPr>
              <a:t> </a:t>
            </a:r>
            <a:endParaRPr b="0"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t/>
            </a:r>
            <a:endParaRPr b="0"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t/>
            </a:r>
            <a:endParaRPr b="0"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t/>
            </a:r>
            <a:endParaRPr b="0" i="0" sz="32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200"/>
              <a:buFont typeface="Arial"/>
              <a:buNone/>
            </a:pPr>
            <a:r>
              <a:t/>
            </a:r>
            <a:endParaRPr b="1" i="0" sz="3200" u="none" cap="none" strike="noStrike">
              <a:solidFill>
                <a:srgbClr val="000000"/>
              </a:solidFill>
              <a:latin typeface="Montserrat"/>
              <a:ea typeface="Montserrat"/>
              <a:cs typeface="Montserrat"/>
              <a:sym typeface="Montserrat"/>
            </a:endParaRPr>
          </a:p>
          <a:p>
            <a:pPr indent="0" lvl="0" marL="209550" marR="0" rtl="0" algn="l">
              <a:lnSpc>
                <a:spcPct val="108000"/>
              </a:lnSpc>
              <a:spcBef>
                <a:spcPts val="0"/>
              </a:spcBef>
              <a:spcAft>
                <a:spcPts val="0"/>
              </a:spcAft>
              <a:buClr>
                <a:schemeClr val="dk1"/>
              </a:buClr>
              <a:buSzPts val="3300"/>
              <a:buFont typeface="Arial"/>
              <a:buNone/>
            </a:pPr>
            <a:r>
              <a:t/>
            </a:r>
            <a:endParaRPr b="1" i="0" sz="3200" u="none" cap="none" strike="noStrike">
              <a:solidFill>
                <a:srgbClr val="000000"/>
              </a:solidFill>
              <a:latin typeface="Montserrat"/>
              <a:ea typeface="Montserrat"/>
              <a:cs typeface="Montserrat"/>
              <a:sym typeface="Montserrat"/>
            </a:endParaRPr>
          </a:p>
          <a:p>
            <a:pPr indent="0" lvl="0" marL="0" marR="0" rtl="0" algn="l">
              <a:lnSpc>
                <a:spcPct val="99000"/>
              </a:lnSpc>
              <a:spcBef>
                <a:spcPts val="0"/>
              </a:spcBef>
              <a:spcAft>
                <a:spcPts val="0"/>
              </a:spcAft>
              <a:buClr>
                <a:srgbClr val="000000"/>
              </a:buClr>
              <a:buSzPts val="3200"/>
              <a:buFont typeface="Arial"/>
              <a:buNone/>
            </a:pPr>
            <a:r>
              <a:t/>
            </a:r>
            <a:endParaRPr b="0" i="0" sz="3200" u="none" cap="none" strike="noStrike">
              <a:solidFill>
                <a:srgbClr val="000000"/>
              </a:solidFill>
              <a:latin typeface="Montserrat"/>
              <a:ea typeface="Montserrat"/>
              <a:cs typeface="Montserrat"/>
              <a:sym typeface="Montserrat"/>
            </a:endParaRPr>
          </a:p>
        </p:txBody>
      </p:sp>
      <p:sp>
        <p:nvSpPr>
          <p:cNvPr id="163" name="Google Shape;163;g1957aa4d3a9_0_368"/>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1957aa4d3a9_0_0"/>
          <p:cNvSpPr txBox="1"/>
          <p:nvPr/>
        </p:nvSpPr>
        <p:spPr>
          <a:xfrm>
            <a:off x="564730" y="590450"/>
            <a:ext cx="15855900" cy="93981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Acceptance criteria could look like</a:t>
            </a:r>
            <a:endParaRPr b="1" i="0" sz="48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3200"/>
              <a:buFont typeface="Arial"/>
              <a:buNone/>
            </a:pPr>
            <a:r>
              <a:rPr b="1" i="0" lang="en-US" sz="3200" u="none" cap="none" strike="noStrike">
                <a:solidFill>
                  <a:schemeClr val="dk1"/>
                </a:solidFill>
                <a:latin typeface="Montserrat"/>
                <a:ea typeface="Montserrat"/>
                <a:cs typeface="Montserrat"/>
                <a:sym typeface="Montserrat"/>
              </a:rPr>
              <a:t>Eg. </a:t>
            </a:r>
            <a:endParaRPr b="0" i="0" sz="3200" u="none" cap="none" strike="noStrike">
              <a:solidFill>
                <a:schemeClr val="dk1"/>
              </a:solidFill>
              <a:latin typeface="Arial"/>
              <a:ea typeface="Arial"/>
              <a:cs typeface="Arial"/>
              <a:sym typeface="Arial"/>
            </a:endParaRPr>
          </a:p>
          <a:p>
            <a:pPr indent="-431800" lvl="0" marL="457200" marR="0" rtl="0" algn="l">
              <a:lnSpc>
                <a:spcPct val="150000"/>
              </a:lnSpc>
              <a:spcBef>
                <a:spcPts val="0"/>
              </a:spcBef>
              <a:spcAft>
                <a:spcPts val="0"/>
              </a:spcAft>
              <a:buClr>
                <a:schemeClr val="dk1"/>
              </a:buClr>
              <a:buSzPts val="3200"/>
              <a:buFont typeface="Montserrat"/>
              <a:buChar char="-"/>
            </a:pPr>
            <a:r>
              <a:rPr b="0" i="0" lang="en-US" sz="3200" u="none" cap="none" strike="noStrike">
                <a:solidFill>
                  <a:schemeClr val="dk1"/>
                </a:solidFill>
                <a:latin typeface="Montserrat"/>
                <a:ea typeface="Montserrat"/>
                <a:cs typeface="Montserrat"/>
                <a:sym typeface="Montserrat"/>
              </a:rPr>
              <a:t>The clinical practice area is new to the company and is growing at a minimum of 10 percent per year and/ or can generate a minimum of $100 million in revenue per year. </a:t>
            </a:r>
            <a:endParaRPr b="0" i="0" sz="3200" u="none" cap="none" strike="noStrike">
              <a:solidFill>
                <a:schemeClr val="dk1"/>
              </a:solidFill>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t/>
            </a:r>
            <a:endParaRPr b="0" i="0" sz="3200" u="none" cap="none" strike="noStrike">
              <a:solidFill>
                <a:schemeClr val="dk1"/>
              </a:solidFill>
              <a:latin typeface="Montserrat"/>
              <a:ea typeface="Montserrat"/>
              <a:cs typeface="Montserrat"/>
              <a:sym typeface="Montserrat"/>
            </a:endParaRPr>
          </a:p>
          <a:p>
            <a:pPr indent="-431800" lvl="0" marL="457200" marR="0" rtl="0" algn="l">
              <a:lnSpc>
                <a:spcPct val="150000"/>
              </a:lnSpc>
              <a:spcBef>
                <a:spcPts val="0"/>
              </a:spcBef>
              <a:spcAft>
                <a:spcPts val="0"/>
              </a:spcAft>
              <a:buClr>
                <a:srgbClr val="000000"/>
              </a:buClr>
              <a:buSzPts val="3200"/>
              <a:buFont typeface="Montserrat"/>
              <a:buChar char="-"/>
            </a:pPr>
            <a:r>
              <a:rPr b="0" i="0" lang="en-US" sz="3200" u="none" cap="none" strike="noStrike">
                <a:solidFill>
                  <a:schemeClr val="dk1"/>
                </a:solidFill>
                <a:latin typeface="Montserrat"/>
                <a:ea typeface="Montserrat"/>
                <a:cs typeface="Montserrat"/>
                <a:sym typeface="Montserrat"/>
              </a:rPr>
              <a:t>Technologies in this space have a relatively well- understood regulatory pathway and clear clinical trial requirements so they can be brought to market within two to three years.</a:t>
            </a:r>
            <a:endParaRPr b="0" i="0" sz="32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dk1"/>
              </a:solidFill>
              <a:latin typeface="Montserrat"/>
              <a:ea typeface="Montserrat"/>
              <a:cs typeface="Montserrat"/>
              <a:sym typeface="Montserrat"/>
            </a:endParaRPr>
          </a:p>
          <a:p>
            <a:pPr indent="-431800" lvl="0" marL="457200" marR="0" rtl="0" algn="l">
              <a:lnSpc>
                <a:spcPct val="150000"/>
              </a:lnSpc>
              <a:spcBef>
                <a:spcPts val="0"/>
              </a:spcBef>
              <a:spcAft>
                <a:spcPts val="0"/>
              </a:spcAft>
              <a:buClr>
                <a:schemeClr val="dk1"/>
              </a:buClr>
              <a:buSzPts val="3200"/>
              <a:buFont typeface="Montserrat"/>
              <a:buChar char="-"/>
            </a:pPr>
            <a:r>
              <a:rPr b="0" i="0" lang="en-US" sz="3200" u="none" cap="none" strike="noStrike">
                <a:solidFill>
                  <a:schemeClr val="dk1"/>
                </a:solidFill>
                <a:latin typeface="Montserrat"/>
                <a:ea typeface="Montserrat"/>
                <a:cs typeface="Montserrat"/>
                <a:sym typeface="Montserrat"/>
              </a:rPr>
              <a:t>The company’s established sales force already calls on these same customers, so the commercial fit is good.</a:t>
            </a:r>
            <a:endParaRPr b="0" i="0" sz="3200" u="none" cap="none" strike="noStrike">
              <a:solidFill>
                <a:schemeClr val="dk1"/>
              </a:solidFill>
              <a:latin typeface="Montserrat"/>
              <a:ea typeface="Montserrat"/>
              <a:cs typeface="Montserrat"/>
              <a:sym typeface="Montserrat"/>
            </a:endParaRPr>
          </a:p>
          <a:p>
            <a:pPr indent="-431800" lvl="0" marL="457200" marR="0" rtl="0" algn="l">
              <a:lnSpc>
                <a:spcPct val="115000"/>
              </a:lnSpc>
              <a:spcBef>
                <a:spcPts val="0"/>
              </a:spcBef>
              <a:spcAft>
                <a:spcPts val="0"/>
              </a:spcAft>
              <a:buClr>
                <a:schemeClr val="dk1"/>
              </a:buClr>
              <a:buSzPts val="3200"/>
              <a:buFont typeface="Montserrat"/>
              <a:buChar char="-"/>
            </a:pPr>
            <a:r>
              <a:t/>
            </a:r>
            <a:endParaRPr b="0" i="0" sz="32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169" name="Google Shape;169;g1957aa4d3a9_0_0"/>
          <p:cNvSpPr txBox="1"/>
          <p:nvPr/>
        </p:nvSpPr>
        <p:spPr>
          <a:xfrm>
            <a:off x="588900" y="1902332"/>
            <a:ext cx="17110200" cy="507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170" name="Google Shape;170;g1957aa4d3a9_0_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71" name="Google Shape;171;g1957aa4d3a9_0_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72" name="Google Shape;172;g1957aa4d3a9_0_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73" name="Google Shape;173;g1957aa4d3a9_0_0"/>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g1957aa4d3a9_0_384"/>
          <p:cNvSpPr txBox="1"/>
          <p:nvPr/>
        </p:nvSpPr>
        <p:spPr>
          <a:xfrm>
            <a:off x="564730" y="590450"/>
            <a:ext cx="15855900" cy="40194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chemeClr val="dk1"/>
              </a:buClr>
              <a:buSzPts val="4800"/>
              <a:buFont typeface="Arial"/>
              <a:buNone/>
            </a:pPr>
            <a:r>
              <a:rPr b="1" i="0" lang="en-US" sz="4800" u="none" cap="none" strike="noStrike">
                <a:solidFill>
                  <a:schemeClr val="dk1"/>
                </a:solidFill>
                <a:latin typeface="Montserrat"/>
                <a:ea typeface="Montserrat"/>
                <a:cs typeface="Montserrat"/>
                <a:sym typeface="Montserrat"/>
              </a:rPr>
              <a:t>Student’s deliverable example 1</a:t>
            </a:r>
            <a:endParaRPr b="1" i="0" sz="4800" u="none" cap="none" strike="noStrike">
              <a:solidFill>
                <a:schemeClr val="dk1"/>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4800"/>
              <a:buFont typeface="Arial"/>
              <a:buNone/>
            </a:pPr>
            <a:r>
              <a:t/>
            </a:r>
            <a:endParaRPr b="1" i="0" sz="48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4800"/>
              <a:buFont typeface="Arial"/>
              <a:buNone/>
            </a:pPr>
            <a:r>
              <a:t/>
            </a:r>
            <a:endParaRPr b="1" i="0" sz="4800" u="none" cap="none" strike="noStrike">
              <a:solidFill>
                <a:srgbClr val="000000"/>
              </a:solidFill>
              <a:latin typeface="Montserrat"/>
              <a:ea typeface="Montserrat"/>
              <a:cs typeface="Montserrat"/>
              <a:sym typeface="Montserrat"/>
            </a:endParaRPr>
          </a:p>
          <a:p>
            <a:pPr indent="-431800" lvl="0" marL="457200" marR="0" rtl="0" algn="l">
              <a:lnSpc>
                <a:spcPct val="115000"/>
              </a:lnSpc>
              <a:spcBef>
                <a:spcPts val="0"/>
              </a:spcBef>
              <a:spcAft>
                <a:spcPts val="0"/>
              </a:spcAft>
              <a:buClr>
                <a:schemeClr val="dk1"/>
              </a:buClr>
              <a:buSzPts val="3200"/>
              <a:buFont typeface="Montserrat"/>
              <a:buChar char="-"/>
            </a:pPr>
            <a:r>
              <a:t/>
            </a:r>
            <a:endParaRPr b="0" i="0" sz="3200" u="none" cap="none" strike="noStrike">
              <a:solidFill>
                <a:schemeClr val="dk1"/>
              </a:solidFill>
              <a:latin typeface="Montserrat"/>
              <a:ea typeface="Montserrat"/>
              <a:cs typeface="Montserrat"/>
              <a:sym typeface="Montserrat"/>
            </a:endParaRPr>
          </a:p>
          <a:p>
            <a:pPr indent="-431800" lvl="0" marL="457200" marR="0" rtl="0" algn="l">
              <a:lnSpc>
                <a:spcPct val="115000"/>
              </a:lnSpc>
              <a:spcBef>
                <a:spcPts val="0"/>
              </a:spcBef>
              <a:spcAft>
                <a:spcPts val="0"/>
              </a:spcAft>
              <a:buClr>
                <a:schemeClr val="dk1"/>
              </a:buClr>
              <a:buSzPts val="3200"/>
              <a:buFont typeface="Montserrat"/>
              <a:buChar char="-"/>
            </a:pPr>
            <a:r>
              <a:t/>
            </a:r>
            <a:endParaRPr b="0" i="0" sz="32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179" name="Google Shape;179;g1957aa4d3a9_0_384"/>
          <p:cNvSpPr txBox="1"/>
          <p:nvPr/>
        </p:nvSpPr>
        <p:spPr>
          <a:xfrm>
            <a:off x="588900" y="1902332"/>
            <a:ext cx="17110200" cy="507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180" name="Google Shape;180;g1957aa4d3a9_0_38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81" name="Google Shape;181;g1957aa4d3a9_0_38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82" name="Google Shape;182;g1957aa4d3a9_0_38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83" name="Google Shape;183;g1957aa4d3a9_0_38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184" name="Google Shape;184;g1957aa4d3a9_0_384"/>
          <p:cNvPicPr preferRelativeResize="0"/>
          <p:nvPr/>
        </p:nvPicPr>
        <p:blipFill rotWithShape="1">
          <a:blip r:embed="rId6">
            <a:alphaModFix/>
          </a:blip>
          <a:srcRect b="0" l="0" r="0" t="0"/>
          <a:stretch/>
        </p:blipFill>
        <p:spPr>
          <a:xfrm>
            <a:off x="728875" y="2410225"/>
            <a:ext cx="16970224" cy="591883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1957aa4d3a9_0_394"/>
          <p:cNvSpPr txBox="1"/>
          <p:nvPr/>
        </p:nvSpPr>
        <p:spPr>
          <a:xfrm>
            <a:off x="564730" y="590450"/>
            <a:ext cx="15855900" cy="34527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chemeClr val="dk1"/>
              </a:buClr>
              <a:buSzPts val="4800"/>
              <a:buFont typeface="Arial"/>
              <a:buNone/>
            </a:pPr>
            <a:r>
              <a:rPr b="1" i="0" lang="en-US" sz="4800" u="none" cap="none" strike="noStrike">
                <a:solidFill>
                  <a:schemeClr val="dk1"/>
                </a:solidFill>
                <a:latin typeface="Montserrat"/>
                <a:ea typeface="Montserrat"/>
                <a:cs typeface="Montserrat"/>
                <a:sym typeface="Montserrat"/>
              </a:rPr>
              <a:t>Student’s deliverable example 2</a:t>
            </a:r>
            <a:endParaRPr b="1" i="0" sz="4800" u="none" cap="none" strike="noStrike">
              <a:solidFill>
                <a:schemeClr val="dk1"/>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4800"/>
              <a:buFont typeface="Arial"/>
              <a:buNone/>
            </a:pPr>
            <a:r>
              <a:t/>
            </a:r>
            <a:endParaRPr b="1" i="0" sz="48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4800"/>
              <a:buFont typeface="Arial"/>
              <a:buNone/>
            </a:pPr>
            <a:r>
              <a:t/>
            </a:r>
            <a:endParaRPr b="1" i="0" sz="4800" u="none" cap="none" strike="noStrike">
              <a:solidFill>
                <a:srgbClr val="000000"/>
              </a:solidFill>
              <a:latin typeface="Montserrat"/>
              <a:ea typeface="Montserrat"/>
              <a:cs typeface="Montserrat"/>
              <a:sym typeface="Montserrat"/>
            </a:endParaRPr>
          </a:p>
          <a:p>
            <a:pPr indent="0" lvl="0" marL="457200" marR="0" rtl="0" algn="l">
              <a:lnSpc>
                <a:spcPct val="115000"/>
              </a:lnSpc>
              <a:spcBef>
                <a:spcPts val="0"/>
              </a:spcBef>
              <a:spcAft>
                <a:spcPts val="0"/>
              </a:spcAft>
              <a:buClr>
                <a:srgbClr val="000000"/>
              </a:buClr>
              <a:buSzPts val="3200"/>
              <a:buFont typeface="Arial"/>
              <a:buNone/>
            </a:pPr>
            <a:r>
              <a:t/>
            </a:r>
            <a:endParaRPr b="0" i="0" sz="3200" u="none" cap="none" strike="noStrike">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190" name="Google Shape;190;g1957aa4d3a9_0_394"/>
          <p:cNvSpPr txBox="1"/>
          <p:nvPr/>
        </p:nvSpPr>
        <p:spPr>
          <a:xfrm>
            <a:off x="588900" y="1902332"/>
            <a:ext cx="17110200" cy="507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191" name="Google Shape;191;g1957aa4d3a9_0_39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92" name="Google Shape;192;g1957aa4d3a9_0_39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93" name="Google Shape;193;g1957aa4d3a9_0_39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94" name="Google Shape;194;g1957aa4d3a9_0_394"/>
          <p:cNvSpPr txBox="1"/>
          <p:nvPr/>
        </p:nvSpPr>
        <p:spPr>
          <a:xfrm rot="-5400000">
            <a:off x="12668091"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pic>
        <p:nvPicPr>
          <p:cNvPr id="195" name="Google Shape;195;g1957aa4d3a9_0_394"/>
          <p:cNvPicPr preferRelativeResize="0"/>
          <p:nvPr/>
        </p:nvPicPr>
        <p:blipFill rotWithShape="1">
          <a:blip r:embed="rId6">
            <a:alphaModFix/>
          </a:blip>
          <a:srcRect b="0" l="0" r="0" t="0"/>
          <a:stretch/>
        </p:blipFill>
        <p:spPr>
          <a:xfrm>
            <a:off x="924850" y="2008250"/>
            <a:ext cx="15495774" cy="6483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gfc839628b8_0_70"/>
          <p:cNvSpPr txBox="1"/>
          <p:nvPr>
            <p:ph type="title"/>
          </p:nvPr>
        </p:nvSpPr>
        <p:spPr>
          <a:xfrm>
            <a:off x="1257300" y="835494"/>
            <a:ext cx="15773400" cy="1700400"/>
          </a:xfrm>
          <a:prstGeom prst="rect">
            <a:avLst/>
          </a:prstGeom>
          <a:noFill/>
          <a:ln>
            <a:noFill/>
          </a:ln>
        </p:spPr>
        <p:txBody>
          <a:bodyPr anchorCtr="0" anchor="t" bIns="182850" lIns="182850" spcFirstLastPara="1" rIns="182850" wrap="square" tIns="182850">
            <a:normAutofit/>
          </a:bodyPr>
          <a:lstStyle/>
          <a:p>
            <a:pPr indent="0" lvl="0" marL="0" rtl="0" algn="ctr">
              <a:lnSpc>
                <a:spcPct val="115000"/>
              </a:lnSpc>
              <a:spcBef>
                <a:spcPts val="0"/>
              </a:spcBef>
              <a:spcAft>
                <a:spcPts val="0"/>
              </a:spcAft>
              <a:buClr>
                <a:srgbClr val="000000"/>
              </a:buClr>
              <a:buSzPts val="5600"/>
              <a:buNone/>
            </a:pPr>
            <a:r>
              <a:rPr lang="en-US" sz="4800">
                <a:latin typeface="Montserrat"/>
                <a:ea typeface="Montserrat"/>
                <a:cs typeface="Montserrat"/>
                <a:sym typeface="Montserrat"/>
              </a:rPr>
              <a:t>Why Standup?</a:t>
            </a:r>
            <a:endParaRPr>
              <a:latin typeface="Montserrat"/>
              <a:ea typeface="Montserrat"/>
              <a:cs typeface="Montserrat"/>
              <a:sym typeface="Montserrat"/>
            </a:endParaRPr>
          </a:p>
        </p:txBody>
      </p:sp>
      <p:grpSp>
        <p:nvGrpSpPr>
          <p:cNvPr id="202" name="Google Shape;202;gfc839628b8_0_70"/>
          <p:cNvGrpSpPr/>
          <p:nvPr/>
        </p:nvGrpSpPr>
        <p:grpSpPr>
          <a:xfrm>
            <a:off x="1281840" y="3504108"/>
            <a:ext cx="15724466" cy="5051430"/>
            <a:chOff x="12270" y="382835"/>
            <a:chExt cx="7862233" cy="2525715"/>
          </a:xfrm>
        </p:grpSpPr>
        <p:sp>
          <p:nvSpPr>
            <p:cNvPr id="203" name="Google Shape;203;gfc839628b8_0_70"/>
            <p:cNvSpPr/>
            <p:nvPr/>
          </p:nvSpPr>
          <p:spPr>
            <a:xfrm>
              <a:off x="442508" y="394252"/>
              <a:ext cx="1338300" cy="13383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04" name="Google Shape;204;gfc839628b8_0_70"/>
            <p:cNvSpPr/>
            <p:nvPr/>
          </p:nvSpPr>
          <p:spPr>
            <a:xfrm>
              <a:off x="727696" y="679439"/>
              <a:ext cx="767700" cy="767700"/>
            </a:xfrm>
            <a:prstGeom prst="rect">
              <a:avLst/>
            </a:prstGeom>
            <a:blipFill rotWithShape="1">
              <a:blip r:embed="rId3">
                <a:alphaModFix/>
              </a:blip>
              <a:stretch>
                <a:fillRect b="0" l="0" r="0" t="0"/>
              </a:stretch>
            </a:blipFill>
            <a:ln cap="flat" cmpd="sng" w="25400">
              <a:solidFill>
                <a:schemeClr val="lt1">
                  <a:alpha val="0"/>
                </a:schemeClr>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05" name="Google Shape;205;gfc839628b8_0_70"/>
            <p:cNvSpPr/>
            <p:nvPr/>
          </p:nvSpPr>
          <p:spPr>
            <a:xfrm>
              <a:off x="12270" y="1958747"/>
              <a:ext cx="2193600" cy="7200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06" name="Google Shape;206;gfc839628b8_0_70"/>
            <p:cNvSpPr txBox="1"/>
            <p:nvPr/>
          </p:nvSpPr>
          <p:spPr>
            <a:xfrm>
              <a:off x="12270" y="1958747"/>
              <a:ext cx="2193600" cy="7200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Identify </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Problems</a:t>
              </a:r>
              <a:endParaRPr b="0" i="0" sz="2800" u="none" cap="none" strike="noStrike">
                <a:solidFill>
                  <a:srgbClr val="000000"/>
                </a:solidFill>
                <a:latin typeface="Montserrat"/>
                <a:ea typeface="Montserrat"/>
                <a:cs typeface="Montserrat"/>
                <a:sym typeface="Montserrat"/>
              </a:endParaRPr>
            </a:p>
          </p:txBody>
        </p:sp>
        <p:sp>
          <p:nvSpPr>
            <p:cNvPr id="207" name="Google Shape;207;gfc839628b8_0_70"/>
            <p:cNvSpPr/>
            <p:nvPr/>
          </p:nvSpPr>
          <p:spPr>
            <a:xfrm>
              <a:off x="3212118" y="382835"/>
              <a:ext cx="1338300" cy="13383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08" name="Google Shape;208;gfc839628b8_0_70"/>
            <p:cNvSpPr/>
            <p:nvPr/>
          </p:nvSpPr>
          <p:spPr>
            <a:xfrm>
              <a:off x="3497305" y="668015"/>
              <a:ext cx="767700" cy="767700"/>
            </a:xfrm>
            <a:prstGeom prst="rect">
              <a:avLst/>
            </a:prstGeom>
            <a:blipFill rotWithShape="1">
              <a:blip r:embed="rId4">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09" name="Google Shape;209;gfc839628b8_0_70"/>
            <p:cNvSpPr/>
            <p:nvPr/>
          </p:nvSpPr>
          <p:spPr>
            <a:xfrm>
              <a:off x="2591265" y="1958750"/>
              <a:ext cx="2577600" cy="9498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10" name="Google Shape;210;gfc839628b8_0_70"/>
            <p:cNvSpPr txBox="1"/>
            <p:nvPr/>
          </p:nvSpPr>
          <p:spPr>
            <a:xfrm>
              <a:off x="2591265" y="1958750"/>
              <a:ext cx="2577600" cy="9498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Keep</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Updated</a:t>
              </a:r>
              <a:endParaRPr b="0" i="0" sz="2800" u="none" cap="none" strike="noStrike">
                <a:solidFill>
                  <a:srgbClr val="000000"/>
                </a:solidFill>
                <a:latin typeface="Montserrat"/>
                <a:ea typeface="Montserrat"/>
                <a:cs typeface="Montserrat"/>
                <a:sym typeface="Montserrat"/>
              </a:endParaRPr>
            </a:p>
          </p:txBody>
        </p:sp>
        <p:sp>
          <p:nvSpPr>
            <p:cNvPr id="211" name="Google Shape;211;gfc839628b8_0_70"/>
            <p:cNvSpPr/>
            <p:nvPr/>
          </p:nvSpPr>
          <p:spPr>
            <a:xfrm>
              <a:off x="6043865" y="394252"/>
              <a:ext cx="1338300" cy="13383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12" name="Google Shape;212;gfc839628b8_0_70"/>
            <p:cNvSpPr/>
            <p:nvPr/>
          </p:nvSpPr>
          <p:spPr>
            <a:xfrm>
              <a:off x="6329053" y="679439"/>
              <a:ext cx="767700" cy="767700"/>
            </a:xfrm>
            <a:prstGeom prst="rect">
              <a:avLst/>
            </a:prstGeom>
            <a:blipFill rotWithShape="1">
              <a:blip r:embed="rId5">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13" name="Google Shape;213;gfc839628b8_0_70"/>
            <p:cNvSpPr/>
            <p:nvPr/>
          </p:nvSpPr>
          <p:spPr>
            <a:xfrm>
              <a:off x="5556403" y="1958747"/>
              <a:ext cx="2318100" cy="7200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14" name="Google Shape;214;gfc839628b8_0_70"/>
            <p:cNvSpPr txBox="1"/>
            <p:nvPr/>
          </p:nvSpPr>
          <p:spPr>
            <a:xfrm>
              <a:off x="5556403" y="1958747"/>
              <a:ext cx="2318100" cy="7200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Keep </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Motivated</a:t>
              </a:r>
              <a:endParaRPr b="0" i="0" sz="2800" u="none" cap="none" strike="noStrike">
                <a:solidFill>
                  <a:srgbClr val="000000"/>
                </a:solidFill>
                <a:latin typeface="Montserrat"/>
                <a:ea typeface="Montserrat"/>
                <a:cs typeface="Montserrat"/>
                <a:sym typeface="Montserrat"/>
              </a:endParaRPr>
            </a:p>
          </p:txBody>
        </p:sp>
      </p:grpSp>
      <p:grpSp>
        <p:nvGrpSpPr>
          <p:cNvPr id="215" name="Google Shape;215;gfc839628b8_0_70"/>
          <p:cNvGrpSpPr/>
          <p:nvPr/>
        </p:nvGrpSpPr>
        <p:grpSpPr>
          <a:xfrm>
            <a:off x="357133" y="8960826"/>
            <a:ext cx="17702267" cy="1184447"/>
            <a:chOff x="357133" y="8960826"/>
            <a:chExt cx="17702267" cy="1184447"/>
          </a:xfrm>
        </p:grpSpPr>
        <p:pic>
          <p:nvPicPr>
            <p:cNvPr id="216" name="Google Shape;216;gfc839628b8_0_70"/>
            <p:cNvPicPr preferRelativeResize="0"/>
            <p:nvPr/>
          </p:nvPicPr>
          <p:blipFill rotWithShape="1">
            <a:blip r:embed="rId6">
              <a:alphaModFix/>
            </a:blip>
            <a:srcRect b="0" l="0" r="0" t="0"/>
            <a:stretch/>
          </p:blipFill>
          <p:spPr>
            <a:xfrm>
              <a:off x="357133" y="8960826"/>
              <a:ext cx="2338077" cy="984915"/>
            </a:xfrm>
            <a:prstGeom prst="rect">
              <a:avLst/>
            </a:prstGeom>
            <a:noFill/>
            <a:ln>
              <a:noFill/>
            </a:ln>
          </p:spPr>
        </p:pic>
        <p:pic>
          <p:nvPicPr>
            <p:cNvPr id="217" name="Google Shape;217;gfc839628b8_0_70"/>
            <p:cNvPicPr preferRelativeResize="0"/>
            <p:nvPr/>
          </p:nvPicPr>
          <p:blipFill rotWithShape="1">
            <a:blip r:embed="rId7">
              <a:alphaModFix/>
            </a:blip>
            <a:srcRect b="0" l="0" r="0" t="0"/>
            <a:stretch/>
          </p:blipFill>
          <p:spPr>
            <a:xfrm>
              <a:off x="14860273" y="9035663"/>
              <a:ext cx="3199127" cy="1015723"/>
            </a:xfrm>
            <a:prstGeom prst="rect">
              <a:avLst/>
            </a:prstGeom>
            <a:noFill/>
            <a:ln>
              <a:noFill/>
            </a:ln>
          </p:spPr>
        </p:pic>
        <p:pic>
          <p:nvPicPr>
            <p:cNvPr id="218" name="Google Shape;218;gfc839628b8_0_70"/>
            <p:cNvPicPr preferRelativeResize="0"/>
            <p:nvPr/>
          </p:nvPicPr>
          <p:blipFill rotWithShape="1">
            <a:blip r:embed="rId8">
              <a:alphaModFix/>
            </a:blip>
            <a:srcRect b="0" l="3855" r="0" t="12056"/>
            <a:stretch/>
          </p:blipFill>
          <p:spPr>
            <a:xfrm>
              <a:off x="10443992" y="8960826"/>
              <a:ext cx="4316259" cy="1184447"/>
            </a:xfrm>
            <a:prstGeom prst="rect">
              <a:avLst/>
            </a:prstGeom>
            <a:noFill/>
            <a:ln>
              <a:noFill/>
            </a:ln>
          </p:spPr>
        </p:pic>
      </p:grpSp>
      <p:sp>
        <p:nvSpPr>
          <p:cNvPr id="219" name="Google Shape;219;gfc839628b8_0_70"/>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fc839628b8_0_136"/>
          <p:cNvSpPr txBox="1"/>
          <p:nvPr>
            <p:ph type="title"/>
          </p:nvPr>
        </p:nvSpPr>
        <p:spPr>
          <a:xfrm>
            <a:off x="1257300" y="396582"/>
            <a:ext cx="15773400" cy="1700400"/>
          </a:xfrm>
          <a:prstGeom prst="rect">
            <a:avLst/>
          </a:prstGeom>
          <a:noFill/>
          <a:ln>
            <a:noFill/>
          </a:ln>
        </p:spPr>
        <p:txBody>
          <a:bodyPr anchorCtr="0" anchor="t" bIns="182850" lIns="182850" spcFirstLastPara="1" rIns="182850" wrap="square" tIns="182850">
            <a:normAutofit/>
          </a:bodyPr>
          <a:lstStyle/>
          <a:p>
            <a:pPr indent="0" lvl="0" marL="0" rtl="0" algn="ctr">
              <a:lnSpc>
                <a:spcPct val="100000"/>
              </a:lnSpc>
              <a:spcBef>
                <a:spcPts val="0"/>
              </a:spcBef>
              <a:spcAft>
                <a:spcPts val="0"/>
              </a:spcAft>
              <a:buSzPts val="5600"/>
              <a:buNone/>
            </a:pPr>
            <a:r>
              <a:rPr lang="en-US" sz="4800">
                <a:latin typeface="Montserrat"/>
                <a:ea typeface="Montserrat"/>
                <a:cs typeface="Montserrat"/>
                <a:sym typeface="Montserrat"/>
              </a:rPr>
              <a:t>Standup</a:t>
            </a:r>
            <a:r>
              <a:rPr lang="en-US" sz="7800">
                <a:latin typeface="Montserrat"/>
                <a:ea typeface="Montserrat"/>
                <a:cs typeface="Montserrat"/>
                <a:sym typeface="Montserrat"/>
              </a:rPr>
              <a:t> </a:t>
            </a:r>
            <a:endParaRPr>
              <a:latin typeface="Montserrat"/>
              <a:ea typeface="Montserrat"/>
              <a:cs typeface="Montserrat"/>
              <a:sym typeface="Montserrat"/>
            </a:endParaRPr>
          </a:p>
        </p:txBody>
      </p:sp>
      <p:grpSp>
        <p:nvGrpSpPr>
          <p:cNvPr id="226" name="Google Shape;226;gfc839628b8_0_136"/>
          <p:cNvGrpSpPr/>
          <p:nvPr/>
        </p:nvGrpSpPr>
        <p:grpSpPr>
          <a:xfrm>
            <a:off x="1578537" y="2578506"/>
            <a:ext cx="15452174" cy="6115789"/>
            <a:chOff x="80381" y="349703"/>
            <a:chExt cx="7726087" cy="3057894"/>
          </a:xfrm>
        </p:grpSpPr>
        <p:sp>
          <p:nvSpPr>
            <p:cNvPr id="227" name="Google Shape;227;gfc839628b8_0_136"/>
            <p:cNvSpPr/>
            <p:nvPr/>
          </p:nvSpPr>
          <p:spPr>
            <a:xfrm>
              <a:off x="530099" y="349703"/>
              <a:ext cx="1406700" cy="14067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28" name="Google Shape;228;gfc839628b8_0_136"/>
            <p:cNvSpPr/>
            <p:nvPr/>
          </p:nvSpPr>
          <p:spPr>
            <a:xfrm>
              <a:off x="829912" y="649516"/>
              <a:ext cx="807300" cy="807300"/>
            </a:xfrm>
            <a:prstGeom prst="rect">
              <a:avLst/>
            </a:prstGeom>
            <a:blipFill rotWithShape="1">
              <a:blip r:embed="rId3">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29" name="Google Shape;229;gfc839628b8_0_136"/>
            <p:cNvSpPr/>
            <p:nvPr/>
          </p:nvSpPr>
          <p:spPr>
            <a:xfrm>
              <a:off x="80381" y="2194704"/>
              <a:ext cx="2306400" cy="7200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30" name="Google Shape;230;gfc839628b8_0_136"/>
            <p:cNvSpPr txBox="1"/>
            <p:nvPr/>
          </p:nvSpPr>
          <p:spPr>
            <a:xfrm>
              <a:off x="80381" y="2194704"/>
              <a:ext cx="2306400" cy="7200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What did I work on </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this week?</a:t>
              </a:r>
              <a:endParaRPr b="0" i="0" sz="2800" u="none" cap="none" strike="noStrike">
                <a:solidFill>
                  <a:srgbClr val="000000"/>
                </a:solidFill>
                <a:latin typeface="Montserrat"/>
                <a:ea typeface="Montserrat"/>
                <a:cs typeface="Montserrat"/>
                <a:sym typeface="Montserrat"/>
              </a:endParaRPr>
            </a:p>
          </p:txBody>
        </p:sp>
        <p:sp>
          <p:nvSpPr>
            <p:cNvPr id="231" name="Google Shape;231;gfc839628b8_0_136"/>
            <p:cNvSpPr/>
            <p:nvPr/>
          </p:nvSpPr>
          <p:spPr>
            <a:xfrm>
              <a:off x="3239943" y="352625"/>
              <a:ext cx="1406700" cy="14067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32" name="Google Shape;232;gfc839628b8_0_136"/>
            <p:cNvSpPr/>
            <p:nvPr/>
          </p:nvSpPr>
          <p:spPr>
            <a:xfrm>
              <a:off x="3539756" y="652437"/>
              <a:ext cx="807300" cy="807300"/>
            </a:xfrm>
            <a:prstGeom prst="rect">
              <a:avLst/>
            </a:prstGeom>
            <a:blipFill rotWithShape="1">
              <a:blip r:embed="rId4">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33" name="Google Shape;233;gfc839628b8_0_136"/>
            <p:cNvSpPr/>
            <p:nvPr/>
          </p:nvSpPr>
          <p:spPr>
            <a:xfrm>
              <a:off x="2845955" y="2203468"/>
              <a:ext cx="2194800" cy="7083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34" name="Google Shape;234;gfc839628b8_0_136"/>
            <p:cNvSpPr txBox="1"/>
            <p:nvPr/>
          </p:nvSpPr>
          <p:spPr>
            <a:xfrm>
              <a:off x="2845955" y="2203468"/>
              <a:ext cx="2194800" cy="708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What will I work on </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next week?</a:t>
              </a:r>
              <a:endParaRPr b="0" i="0" sz="2800" u="none" cap="none" strike="noStrike">
                <a:solidFill>
                  <a:srgbClr val="000000"/>
                </a:solidFill>
                <a:latin typeface="Montserrat"/>
                <a:ea typeface="Montserrat"/>
                <a:cs typeface="Montserrat"/>
                <a:sym typeface="Montserrat"/>
              </a:endParaRPr>
            </a:p>
          </p:txBody>
        </p:sp>
        <p:sp>
          <p:nvSpPr>
            <p:cNvPr id="235" name="Google Shape;235;gfc839628b8_0_136"/>
            <p:cNvSpPr/>
            <p:nvPr/>
          </p:nvSpPr>
          <p:spPr>
            <a:xfrm>
              <a:off x="5949787" y="349703"/>
              <a:ext cx="1406700" cy="14067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36" name="Google Shape;236;gfc839628b8_0_136"/>
            <p:cNvSpPr/>
            <p:nvPr/>
          </p:nvSpPr>
          <p:spPr>
            <a:xfrm>
              <a:off x="6249600" y="649516"/>
              <a:ext cx="807300" cy="807300"/>
            </a:xfrm>
            <a:prstGeom prst="rect">
              <a:avLst/>
            </a:prstGeom>
            <a:blipFill rotWithShape="1">
              <a:blip r:embed="rId5">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37" name="Google Shape;237;gfc839628b8_0_136"/>
            <p:cNvSpPr/>
            <p:nvPr/>
          </p:nvSpPr>
          <p:spPr>
            <a:xfrm>
              <a:off x="5500068" y="2194704"/>
              <a:ext cx="2306400" cy="7200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38" name="Google Shape;238;gfc839628b8_0_136"/>
            <p:cNvSpPr txBox="1"/>
            <p:nvPr/>
          </p:nvSpPr>
          <p:spPr>
            <a:xfrm>
              <a:off x="5500063" y="2194697"/>
              <a:ext cx="2306400" cy="12129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What are my </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blockers?</a:t>
              </a:r>
              <a:endParaRPr b="1" i="0" sz="32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Something surprising that you learnt </a:t>
              </a:r>
              <a:endParaRPr b="0" i="0" sz="3200" u="none" cap="none" strike="noStrike">
                <a:solidFill>
                  <a:srgbClr val="000000"/>
                </a:solidFill>
                <a:latin typeface="Montserrat"/>
                <a:ea typeface="Montserrat"/>
                <a:cs typeface="Montserrat"/>
                <a:sym typeface="Montserrat"/>
              </a:endParaRPr>
            </a:p>
          </p:txBody>
        </p:sp>
      </p:grpSp>
      <p:pic>
        <p:nvPicPr>
          <p:cNvPr id="239" name="Google Shape;239;gfc839628b8_0_136"/>
          <p:cNvPicPr preferRelativeResize="0"/>
          <p:nvPr/>
        </p:nvPicPr>
        <p:blipFill rotWithShape="1">
          <a:blip r:embed="rId6">
            <a:alphaModFix/>
          </a:blip>
          <a:srcRect b="0" l="0" r="0" t="0"/>
          <a:stretch/>
        </p:blipFill>
        <p:spPr>
          <a:xfrm>
            <a:off x="357133" y="8960826"/>
            <a:ext cx="2338077" cy="984915"/>
          </a:xfrm>
          <a:prstGeom prst="rect">
            <a:avLst/>
          </a:prstGeom>
          <a:noFill/>
          <a:ln>
            <a:noFill/>
          </a:ln>
        </p:spPr>
      </p:pic>
      <p:pic>
        <p:nvPicPr>
          <p:cNvPr id="240" name="Google Shape;240;gfc839628b8_0_136"/>
          <p:cNvPicPr preferRelativeResize="0"/>
          <p:nvPr/>
        </p:nvPicPr>
        <p:blipFill rotWithShape="1">
          <a:blip r:embed="rId7">
            <a:alphaModFix/>
          </a:blip>
          <a:srcRect b="0" l="0" r="0" t="0"/>
          <a:stretch/>
        </p:blipFill>
        <p:spPr>
          <a:xfrm>
            <a:off x="14860273" y="9035663"/>
            <a:ext cx="3199127" cy="1015723"/>
          </a:xfrm>
          <a:prstGeom prst="rect">
            <a:avLst/>
          </a:prstGeom>
          <a:noFill/>
          <a:ln>
            <a:noFill/>
          </a:ln>
        </p:spPr>
      </p:pic>
      <p:pic>
        <p:nvPicPr>
          <p:cNvPr id="241" name="Google Shape;241;gfc839628b8_0_136"/>
          <p:cNvPicPr preferRelativeResize="0"/>
          <p:nvPr/>
        </p:nvPicPr>
        <p:blipFill rotWithShape="1">
          <a:blip r:embed="rId8">
            <a:alphaModFix/>
          </a:blip>
          <a:srcRect b="0" l="3855" r="0" t="12056"/>
          <a:stretch/>
        </p:blipFill>
        <p:spPr>
          <a:xfrm>
            <a:off x="10443992" y="8960826"/>
            <a:ext cx="4316259" cy="1184447"/>
          </a:xfrm>
          <a:prstGeom prst="rect">
            <a:avLst/>
          </a:prstGeom>
          <a:noFill/>
          <a:ln>
            <a:noFill/>
          </a:ln>
        </p:spPr>
      </p:pic>
      <p:sp>
        <p:nvSpPr>
          <p:cNvPr id="242" name="Google Shape;242;gfc839628b8_0_136"/>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gfc839628b8_0_202"/>
          <p:cNvSpPr txBox="1"/>
          <p:nvPr>
            <p:ph type="title"/>
          </p:nvPr>
        </p:nvSpPr>
        <p:spPr>
          <a:xfrm>
            <a:off x="914400" y="549276"/>
            <a:ext cx="16459200" cy="2286000"/>
          </a:xfrm>
          <a:prstGeom prst="rect">
            <a:avLst/>
          </a:prstGeom>
          <a:noFill/>
          <a:ln>
            <a:noFill/>
          </a:ln>
        </p:spPr>
        <p:txBody>
          <a:bodyPr anchorCtr="0" anchor="t" bIns="182850" lIns="182850" spcFirstLastPara="1" rIns="182850" wrap="square" tIns="182850">
            <a:normAutofit/>
          </a:bodyPr>
          <a:lstStyle/>
          <a:p>
            <a:pPr indent="0" lvl="0" marL="0" rtl="0" algn="l">
              <a:lnSpc>
                <a:spcPct val="90000"/>
              </a:lnSpc>
              <a:spcBef>
                <a:spcPts val="0"/>
              </a:spcBef>
              <a:spcAft>
                <a:spcPts val="0"/>
              </a:spcAft>
              <a:buSzPts val="5600"/>
              <a:buNone/>
            </a:pPr>
            <a:r>
              <a:rPr lang="en-US">
                <a:latin typeface="Montserrat"/>
                <a:ea typeface="Montserrat"/>
                <a:cs typeface="Montserrat"/>
                <a:sym typeface="Montserrat"/>
              </a:rPr>
              <a:t>Standup </a:t>
            </a:r>
            <a:endParaRPr>
              <a:latin typeface="Montserrat"/>
              <a:ea typeface="Montserrat"/>
              <a:cs typeface="Montserrat"/>
              <a:sym typeface="Montserrat"/>
            </a:endParaRPr>
          </a:p>
        </p:txBody>
      </p:sp>
      <p:grpSp>
        <p:nvGrpSpPr>
          <p:cNvPr id="249" name="Google Shape;249;gfc839628b8_0_202"/>
          <p:cNvGrpSpPr/>
          <p:nvPr/>
        </p:nvGrpSpPr>
        <p:grpSpPr>
          <a:xfrm>
            <a:off x="623400" y="1848584"/>
            <a:ext cx="17041272" cy="6831178"/>
            <a:chOff x="0" y="417"/>
            <a:chExt cx="8520636" cy="3415589"/>
          </a:xfrm>
        </p:grpSpPr>
        <p:sp>
          <p:nvSpPr>
            <p:cNvPr id="250" name="Google Shape;250;gfc839628b8_0_202"/>
            <p:cNvSpPr/>
            <p:nvPr/>
          </p:nvSpPr>
          <p:spPr>
            <a:xfrm>
              <a:off x="0" y="417"/>
              <a:ext cx="8520600" cy="975900"/>
            </a:xfrm>
            <a:prstGeom prst="roundRect">
              <a:avLst>
                <a:gd fmla="val 10000" name="adj"/>
              </a:avLst>
            </a:prstGeom>
            <a:solidFill>
              <a:srgbClr val="FFE2CD"/>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51" name="Google Shape;251;gfc839628b8_0_202"/>
            <p:cNvSpPr/>
            <p:nvPr/>
          </p:nvSpPr>
          <p:spPr>
            <a:xfrm>
              <a:off x="295202" y="219989"/>
              <a:ext cx="536700" cy="536700"/>
            </a:xfrm>
            <a:prstGeom prst="rect">
              <a:avLst/>
            </a:prstGeom>
            <a:blipFill rotWithShape="1">
              <a:blip r:embed="rId3">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52" name="Google Shape;252;gfc839628b8_0_202"/>
            <p:cNvSpPr/>
            <p:nvPr/>
          </p:nvSpPr>
          <p:spPr>
            <a:xfrm>
              <a:off x="1127136" y="417"/>
              <a:ext cx="7393500" cy="9759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53" name="Google Shape;253;gfc839628b8_0_202"/>
            <p:cNvSpPr txBox="1"/>
            <p:nvPr/>
          </p:nvSpPr>
          <p:spPr>
            <a:xfrm>
              <a:off x="1127136" y="417"/>
              <a:ext cx="7393500" cy="975900"/>
            </a:xfrm>
            <a:prstGeom prst="rect">
              <a:avLst/>
            </a:prstGeom>
            <a:noFill/>
            <a:ln>
              <a:noFill/>
            </a:ln>
          </p:spPr>
          <p:txBody>
            <a:bodyPr anchorCtr="0" anchor="ctr" bIns="206550" lIns="206550" spcFirstLastPara="1" rIns="206550" wrap="square" tIns="206550">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State your project name and how you came up with it</a:t>
              </a:r>
              <a:endParaRPr b="0" i="0" sz="2800" u="none" cap="none" strike="noStrike">
                <a:solidFill>
                  <a:srgbClr val="000000"/>
                </a:solidFill>
                <a:latin typeface="Montserrat"/>
                <a:ea typeface="Montserrat"/>
                <a:cs typeface="Montserrat"/>
                <a:sym typeface="Montserrat"/>
              </a:endParaRPr>
            </a:p>
            <a:p>
              <a:pPr indent="0" lvl="0" marL="0" marR="0" rtl="0" algn="l">
                <a:lnSpc>
                  <a:spcPct val="100000"/>
                </a:lnSpc>
                <a:spcBef>
                  <a:spcPts val="110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Mission statement</a:t>
              </a:r>
              <a:endParaRPr b="0" i="0" sz="2800" u="none" cap="none" strike="noStrike">
                <a:solidFill>
                  <a:srgbClr val="000000"/>
                </a:solidFill>
                <a:latin typeface="Montserrat"/>
                <a:ea typeface="Montserrat"/>
                <a:cs typeface="Montserrat"/>
                <a:sym typeface="Montserrat"/>
              </a:endParaRPr>
            </a:p>
            <a:p>
              <a:pPr indent="0" lvl="0" marL="0" marR="0" rtl="0" algn="l">
                <a:lnSpc>
                  <a:spcPct val="100000"/>
                </a:lnSpc>
                <a:spcBef>
                  <a:spcPts val="110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Needs statement</a:t>
              </a:r>
              <a:endParaRPr b="0" i="0" sz="3000" u="none" cap="none" strike="noStrike">
                <a:solidFill>
                  <a:srgbClr val="000000"/>
                </a:solidFill>
                <a:latin typeface="Montserrat"/>
                <a:ea typeface="Montserrat"/>
                <a:cs typeface="Montserrat"/>
                <a:sym typeface="Montserrat"/>
              </a:endParaRPr>
            </a:p>
          </p:txBody>
        </p:sp>
        <p:sp>
          <p:nvSpPr>
            <p:cNvPr id="254" name="Google Shape;254;gfc839628b8_0_202"/>
            <p:cNvSpPr/>
            <p:nvPr/>
          </p:nvSpPr>
          <p:spPr>
            <a:xfrm>
              <a:off x="0" y="1220262"/>
              <a:ext cx="8520600" cy="975900"/>
            </a:xfrm>
            <a:prstGeom prst="roundRect">
              <a:avLst>
                <a:gd fmla="val 10000" name="adj"/>
              </a:avLst>
            </a:prstGeom>
            <a:solidFill>
              <a:srgbClr val="FFE2CD"/>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55" name="Google Shape;255;gfc839628b8_0_202"/>
            <p:cNvSpPr/>
            <p:nvPr/>
          </p:nvSpPr>
          <p:spPr>
            <a:xfrm>
              <a:off x="295202" y="1439834"/>
              <a:ext cx="536700" cy="536700"/>
            </a:xfrm>
            <a:prstGeom prst="rect">
              <a:avLst/>
            </a:prstGeom>
            <a:blipFill rotWithShape="1">
              <a:blip r:embed="rId4">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56" name="Google Shape;256;gfc839628b8_0_202"/>
            <p:cNvSpPr/>
            <p:nvPr/>
          </p:nvSpPr>
          <p:spPr>
            <a:xfrm>
              <a:off x="1127136" y="1220262"/>
              <a:ext cx="7393500" cy="9759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57" name="Google Shape;257;gfc839628b8_0_202"/>
            <p:cNvSpPr txBox="1"/>
            <p:nvPr/>
          </p:nvSpPr>
          <p:spPr>
            <a:xfrm>
              <a:off x="1127136" y="1220262"/>
              <a:ext cx="7393500" cy="975900"/>
            </a:xfrm>
            <a:prstGeom prst="rect">
              <a:avLst/>
            </a:prstGeom>
            <a:noFill/>
            <a:ln>
              <a:noFill/>
            </a:ln>
          </p:spPr>
          <p:txBody>
            <a:bodyPr anchorCtr="0" anchor="ctr" bIns="206550" lIns="206550" spcFirstLastPara="1" rIns="206550" wrap="square" tIns="206550">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What you need to finish next week</a:t>
              </a:r>
              <a:endParaRPr b="0" i="0" sz="3000" u="none" cap="none" strike="noStrike">
                <a:solidFill>
                  <a:srgbClr val="000000"/>
                </a:solidFill>
                <a:latin typeface="Montserrat"/>
                <a:ea typeface="Montserrat"/>
                <a:cs typeface="Montserrat"/>
                <a:sym typeface="Montserrat"/>
              </a:endParaRPr>
            </a:p>
          </p:txBody>
        </p:sp>
        <p:sp>
          <p:nvSpPr>
            <p:cNvPr id="258" name="Google Shape;258;gfc839628b8_0_202"/>
            <p:cNvSpPr/>
            <p:nvPr/>
          </p:nvSpPr>
          <p:spPr>
            <a:xfrm>
              <a:off x="0" y="2440106"/>
              <a:ext cx="8520600" cy="975900"/>
            </a:xfrm>
            <a:prstGeom prst="roundRect">
              <a:avLst>
                <a:gd fmla="val 10000" name="adj"/>
              </a:avLst>
            </a:prstGeom>
            <a:solidFill>
              <a:srgbClr val="FFE2CD"/>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59" name="Google Shape;259;gfc839628b8_0_202"/>
            <p:cNvSpPr/>
            <p:nvPr/>
          </p:nvSpPr>
          <p:spPr>
            <a:xfrm>
              <a:off x="295202" y="2659679"/>
              <a:ext cx="536700" cy="536700"/>
            </a:xfrm>
            <a:prstGeom prst="rect">
              <a:avLst/>
            </a:prstGeom>
            <a:blipFill rotWithShape="1">
              <a:blip r:embed="rId5">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60" name="Google Shape;260;gfc839628b8_0_202"/>
            <p:cNvSpPr/>
            <p:nvPr/>
          </p:nvSpPr>
          <p:spPr>
            <a:xfrm>
              <a:off x="1127136" y="2440106"/>
              <a:ext cx="7393500" cy="9759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61" name="Google Shape;261;gfc839628b8_0_202"/>
            <p:cNvSpPr txBox="1"/>
            <p:nvPr/>
          </p:nvSpPr>
          <p:spPr>
            <a:xfrm>
              <a:off x="1127136" y="2440106"/>
              <a:ext cx="7393500" cy="975900"/>
            </a:xfrm>
            <a:prstGeom prst="rect">
              <a:avLst/>
            </a:prstGeom>
            <a:noFill/>
            <a:ln>
              <a:noFill/>
            </a:ln>
          </p:spPr>
          <p:txBody>
            <a:bodyPr anchorCtr="0" anchor="ctr" bIns="206550" lIns="206550" spcFirstLastPara="1" rIns="206550" wrap="square" tIns="206550">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Problems encountered</a:t>
              </a:r>
              <a:endParaRPr b="0" i="0" sz="2800" u="none" cap="none" strike="noStrike">
                <a:solidFill>
                  <a:srgbClr val="000000"/>
                </a:solidFill>
                <a:latin typeface="Montserrat"/>
                <a:ea typeface="Montserrat"/>
                <a:cs typeface="Montserrat"/>
                <a:sym typeface="Montserrat"/>
              </a:endParaRPr>
            </a:p>
            <a:p>
              <a:pPr indent="0" lvl="0" marL="0" marR="0" rtl="0" algn="l">
                <a:lnSpc>
                  <a:spcPct val="100000"/>
                </a:lnSpc>
                <a:spcBef>
                  <a:spcPts val="110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Something surprising you learnt</a:t>
              </a:r>
              <a:endParaRPr b="0" i="0" sz="3000" u="none" cap="none" strike="noStrike">
                <a:solidFill>
                  <a:srgbClr val="000000"/>
                </a:solidFill>
                <a:latin typeface="Montserrat"/>
                <a:ea typeface="Montserrat"/>
                <a:cs typeface="Montserrat"/>
                <a:sym typeface="Montserrat"/>
              </a:endParaRPr>
            </a:p>
          </p:txBody>
        </p:sp>
      </p:grpSp>
      <p:pic>
        <p:nvPicPr>
          <p:cNvPr id="262" name="Google Shape;262;gfc839628b8_0_202"/>
          <p:cNvPicPr preferRelativeResize="0"/>
          <p:nvPr/>
        </p:nvPicPr>
        <p:blipFill rotWithShape="1">
          <a:blip r:embed="rId6">
            <a:alphaModFix/>
          </a:blip>
          <a:srcRect b="0" l="0" r="0" t="0"/>
          <a:stretch/>
        </p:blipFill>
        <p:spPr>
          <a:xfrm>
            <a:off x="357133" y="8960826"/>
            <a:ext cx="2338077" cy="984915"/>
          </a:xfrm>
          <a:prstGeom prst="rect">
            <a:avLst/>
          </a:prstGeom>
          <a:noFill/>
          <a:ln>
            <a:noFill/>
          </a:ln>
        </p:spPr>
      </p:pic>
      <p:pic>
        <p:nvPicPr>
          <p:cNvPr id="263" name="Google Shape;263;gfc839628b8_0_202"/>
          <p:cNvPicPr preferRelativeResize="0"/>
          <p:nvPr/>
        </p:nvPicPr>
        <p:blipFill rotWithShape="1">
          <a:blip r:embed="rId7">
            <a:alphaModFix/>
          </a:blip>
          <a:srcRect b="0" l="0" r="0" t="0"/>
          <a:stretch/>
        </p:blipFill>
        <p:spPr>
          <a:xfrm>
            <a:off x="14860273" y="9035663"/>
            <a:ext cx="3199127" cy="1015723"/>
          </a:xfrm>
          <a:prstGeom prst="rect">
            <a:avLst/>
          </a:prstGeom>
          <a:noFill/>
          <a:ln>
            <a:noFill/>
          </a:ln>
        </p:spPr>
      </p:pic>
      <p:pic>
        <p:nvPicPr>
          <p:cNvPr id="264" name="Google Shape;264;gfc839628b8_0_202"/>
          <p:cNvPicPr preferRelativeResize="0"/>
          <p:nvPr/>
        </p:nvPicPr>
        <p:blipFill rotWithShape="1">
          <a:blip r:embed="rId8">
            <a:alphaModFix/>
          </a:blip>
          <a:srcRect b="0" l="3855" r="0" t="12056"/>
          <a:stretch/>
        </p:blipFill>
        <p:spPr>
          <a:xfrm>
            <a:off x="10443992" y="8960826"/>
            <a:ext cx="4316259" cy="1184447"/>
          </a:xfrm>
          <a:prstGeom prst="rect">
            <a:avLst/>
          </a:prstGeom>
          <a:noFill/>
          <a:ln>
            <a:noFill/>
          </a:ln>
        </p:spPr>
      </p:pic>
      <p:sp>
        <p:nvSpPr>
          <p:cNvPr id="265" name="Google Shape;265;gfc839628b8_0_202"/>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gfc839628b8_0_299"/>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71" name="Google Shape;271;gfc839628b8_0_299"/>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72" name="Google Shape;272;gfc839628b8_0_299"/>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73" name="Google Shape;273;gfc839628b8_0_299"/>
          <p:cNvSpPr txBox="1"/>
          <p:nvPr/>
        </p:nvSpPr>
        <p:spPr>
          <a:xfrm>
            <a:off x="564725" y="3080075"/>
            <a:ext cx="16870800" cy="17928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5600"/>
              <a:buFont typeface="Arial"/>
              <a:buNone/>
            </a:pPr>
            <a:r>
              <a:rPr b="1" i="0" lang="en-US" sz="5600" u="none" cap="none" strike="noStrike">
                <a:solidFill>
                  <a:srgbClr val="000000"/>
                </a:solidFill>
                <a:latin typeface="Montserrat"/>
                <a:ea typeface="Montserrat"/>
                <a:cs typeface="Montserrat"/>
                <a:sym typeface="Montserrat"/>
              </a:rPr>
              <a:t>Thank you and good luck!</a:t>
            </a:r>
            <a:endParaRPr b="1" i="0" sz="56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5600"/>
              <a:buFont typeface="Arial"/>
              <a:buNone/>
            </a:pPr>
            <a:r>
              <a:rPr b="1" i="0" lang="en-US" sz="5600" u="none" cap="none" strike="noStrike">
                <a:solidFill>
                  <a:srgbClr val="000000"/>
                </a:solidFill>
                <a:latin typeface="Montserrat"/>
                <a:ea typeface="Montserrat"/>
                <a:cs typeface="Montserrat"/>
                <a:sym typeface="Montserrat"/>
              </a:rPr>
              <a:t> </a:t>
            </a:r>
            <a:endParaRPr b="0" i="0" sz="2200" u="none" cap="none" strike="noStrike">
              <a:solidFill>
                <a:srgbClr val="000000"/>
              </a:solidFill>
              <a:latin typeface="Arial"/>
              <a:ea typeface="Arial"/>
              <a:cs typeface="Arial"/>
              <a:sym typeface="Arial"/>
            </a:endParaRPr>
          </a:p>
        </p:txBody>
      </p:sp>
      <p:sp>
        <p:nvSpPr>
          <p:cNvPr id="274" name="Google Shape;274;gfc839628b8_0_299"/>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2022/2023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