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10287000" cx="18288000"/>
  <p:notesSz cx="6858000" cy="9144000"/>
  <p:embeddedFontLst>
    <p:embeddedFont>
      <p:font typeface="Montserrat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1" roundtripDataSignature="AMtx7mjCtAqQeXsMEzAd2/6KgjdZzUFJ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Montserrat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-italic.fntdata"/><Relationship Id="rId6" Type="http://schemas.openxmlformats.org/officeDocument/2006/relationships/slide" Target="slides/slide1.xml"/><Relationship Id="rId18" Type="http://schemas.openxmlformats.org/officeDocument/2006/relationships/font" Target="fonts/Montserrat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957aa4d3a9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3" name="Google Shape;93;g1957aa4d3a9_0_1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957aa4d3a9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6" name="Google Shape;106;g1957aa4d3a9_0_1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9d422986a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g19d422986af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9d422986af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0" name="Google Shape;130;g19d422986af_0_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9d422986af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g19d422986af_0_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9d422986af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g19d422986af_0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9d422986af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4" name="Google Shape;164;g19d422986af_0_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9d422986af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8" name="Google Shape;178;g19d422986af_0_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9d422986af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g19d422986af_0_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fc839628b8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1" name="Google Shape;201;gfc839628b8_0_2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8.png"/><Relationship Id="rId6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2.jpg"/><Relationship Id="rId5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2.jpg"/><Relationship Id="rId5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2.jpg"/><Relationship Id="rId5" Type="http://schemas.openxmlformats.org/officeDocument/2006/relationships/image" Target="../media/image3.jpg"/><Relationship Id="rId6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2.jpg"/><Relationship Id="rId5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2.jpg"/><Relationship Id="rId5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2.jpg"/><Relationship Id="rId5" Type="http://schemas.openxmlformats.org/officeDocument/2006/relationships/image" Target="../media/image3.jpg"/><Relationship Id="rId6" Type="http://schemas.openxmlformats.org/officeDocument/2006/relationships/image" Target="../media/image9.png"/><Relationship Id="rId7" Type="http://schemas.openxmlformats.org/officeDocument/2006/relationships/image" Target="../media/image12.png"/><Relationship Id="rId8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2.jpg"/><Relationship Id="rId5" Type="http://schemas.openxmlformats.org/officeDocument/2006/relationships/image" Target="../media/image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2.jpg"/><Relationship Id="rId5" Type="http://schemas.openxmlformats.org/officeDocument/2006/relationships/image" Target="../media/image3.jpg"/><Relationship Id="rId6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2.jpg"/><Relationship Id="rId5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2474" y="71161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3858" r="0" t="12058"/>
          <a:stretch/>
        </p:blipFill>
        <p:spPr>
          <a:xfrm>
            <a:off x="3186193" y="636776"/>
            <a:ext cx="4316259" cy="1184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3957" y="63677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215445" y="-227132"/>
            <a:ext cx="15949847" cy="10613293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543950" y="4271160"/>
            <a:ext cx="10509000" cy="24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Monash Healthcare Innovation Summer Scholarship</a:t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543957" y="7067014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Needs statement &amp; PPO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543957" y="8296861"/>
            <a:ext cx="10509000" cy="9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Andrew Xu</a:t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957aa4d3a9_0_194"/>
          <p:cNvSpPr txBox="1"/>
          <p:nvPr/>
        </p:nvSpPr>
        <p:spPr>
          <a:xfrm>
            <a:off x="564714" y="590447"/>
            <a:ext cx="12618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What’s the point?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g1957aa4d3a9_0_194"/>
          <p:cNvSpPr txBox="1"/>
          <p:nvPr/>
        </p:nvSpPr>
        <p:spPr>
          <a:xfrm>
            <a:off x="3652050" y="1697038"/>
            <a:ext cx="10983900" cy="10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Fully understand the problem before solving it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7" name="Google Shape;97;g1957aa4d3a9_0_1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g1957aa4d3a9_0_194"/>
          <p:cNvPicPr preferRelativeResize="0"/>
          <p:nvPr/>
        </p:nvPicPr>
        <p:blipFill rotWithShape="1">
          <a:blip r:embed="rId4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g1957aa4d3a9_0_194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g1957aa4d3a9_0_194"/>
          <p:cNvSpPr txBox="1"/>
          <p:nvPr/>
        </p:nvSpPr>
        <p:spPr>
          <a:xfrm>
            <a:off x="4720350" y="3657800"/>
            <a:ext cx="8847300" cy="10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Problem comes from unmet needs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g1957aa4d3a9_0_194"/>
          <p:cNvSpPr txBox="1"/>
          <p:nvPr/>
        </p:nvSpPr>
        <p:spPr>
          <a:xfrm>
            <a:off x="4216500" y="5410525"/>
            <a:ext cx="9855000" cy="10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It’s hard to figure out what the needs are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" name="Google Shape;102;g1957aa4d3a9_0_194"/>
          <p:cNvSpPr txBox="1"/>
          <p:nvPr/>
        </p:nvSpPr>
        <p:spPr>
          <a:xfrm>
            <a:off x="4488750" y="7042850"/>
            <a:ext cx="9310500" cy="16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91440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First 3 weeks - explore the needs surrounding the topic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3" name="Google Shape;103;g1957aa4d3a9_0_19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957aa4d3a9_0_170"/>
          <p:cNvSpPr txBox="1"/>
          <p:nvPr/>
        </p:nvSpPr>
        <p:spPr>
          <a:xfrm>
            <a:off x="564715" y="590447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What’s needs exploration?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g1957aa4d3a9_0_170"/>
          <p:cNvSpPr txBox="1"/>
          <p:nvPr/>
        </p:nvSpPr>
        <p:spPr>
          <a:xfrm>
            <a:off x="564715" y="1550876"/>
            <a:ext cx="16881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0" name="Google Shape;110;g1957aa4d3a9_0_1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g1957aa4d3a9_0_1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g1957aa4d3a9_0_17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g1957aa4d3a9_0_170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g1957aa4d3a9_0_170"/>
          <p:cNvSpPr txBox="1"/>
          <p:nvPr/>
        </p:nvSpPr>
        <p:spPr>
          <a:xfrm>
            <a:off x="13040200" y="2367550"/>
            <a:ext cx="40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1957aa4d3a9_0_170"/>
          <p:cNvSpPr txBox="1"/>
          <p:nvPr/>
        </p:nvSpPr>
        <p:spPr>
          <a:xfrm>
            <a:off x="564725" y="2029288"/>
            <a:ext cx="15801000" cy="62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1.2	Needs Exploration</a:t>
            </a:r>
            <a:endParaRPr b="1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1.2.A		Understand external factors - e.g. environment, policies, 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implementation, stakeholders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1.2.B		Assess how external factors influence goals - can add risk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1.3	Needs Statement Development</a:t>
            </a:r>
            <a:endParaRPr b="1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1.3.A		Develop a statement of what you want to achieve - be specific in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needs being met but not in implementation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1.3.B		Identify problem, population, outcome "A way to address (problem)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 (population) that (outcome)"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9d422986af_0_6"/>
          <p:cNvSpPr txBox="1"/>
          <p:nvPr/>
        </p:nvSpPr>
        <p:spPr>
          <a:xfrm>
            <a:off x="564715" y="590447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PPO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g19d422986af_0_6"/>
          <p:cNvSpPr txBox="1"/>
          <p:nvPr/>
        </p:nvSpPr>
        <p:spPr>
          <a:xfrm>
            <a:off x="564715" y="1550876"/>
            <a:ext cx="16881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2" name="Google Shape;122;g19d422986af_0_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g19d422986af_0_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19d422986af_0_6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g19d422986af_0_6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g19d422986af_0_6"/>
          <p:cNvSpPr txBox="1"/>
          <p:nvPr/>
        </p:nvSpPr>
        <p:spPr>
          <a:xfrm>
            <a:off x="13040200" y="2367550"/>
            <a:ext cx="40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g19d422986af_0_6"/>
          <p:cNvSpPr txBox="1"/>
          <p:nvPr/>
        </p:nvSpPr>
        <p:spPr>
          <a:xfrm>
            <a:off x="564725" y="2029288"/>
            <a:ext cx="15801000" cy="62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Defined as three main areas:</a:t>
            </a:r>
            <a:endParaRPr b="1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Problem - 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 basic issue that’s limiting a quality and/or affordability or care somewhere in healthcare delivery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Always ask yourself “why” when determining the core problem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Population - 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patients, family members, doctors, nurses, allied health, hospitals, etc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Usually the people affected are wider than you think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Outcome - 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positive change/improvement that the population would experience if the problem was solved?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Needs to be measurable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9d422986af_0_80"/>
          <p:cNvSpPr txBox="1"/>
          <p:nvPr/>
        </p:nvSpPr>
        <p:spPr>
          <a:xfrm>
            <a:off x="564728" y="590450"/>
            <a:ext cx="13193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Outcome measurement examples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" name="Google Shape;133;g19d422986af_0_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g19d422986af_0_8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g19d422986af_0_8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g19d422986af_0_80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g19d422986af_0_80"/>
          <p:cNvSpPr txBox="1"/>
          <p:nvPr/>
        </p:nvSpPr>
        <p:spPr>
          <a:xfrm>
            <a:off x="13040200" y="2367550"/>
            <a:ext cx="40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8" name="Google Shape;138;g19d422986af_0_80"/>
          <p:cNvPicPr preferRelativeResize="0"/>
          <p:nvPr/>
        </p:nvPicPr>
        <p:blipFill rotWithShape="1">
          <a:blip r:embed="rId6">
            <a:alphaModFix/>
          </a:blip>
          <a:srcRect b="36660" l="26732" r="28323" t="31465"/>
          <a:stretch/>
        </p:blipFill>
        <p:spPr>
          <a:xfrm>
            <a:off x="763237" y="1803748"/>
            <a:ext cx="16761527" cy="6682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9d422986af_0_17"/>
          <p:cNvSpPr txBox="1"/>
          <p:nvPr/>
        </p:nvSpPr>
        <p:spPr>
          <a:xfrm>
            <a:off x="2027828" y="4774050"/>
            <a:ext cx="13955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 don’t consider solutions at this stage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g19d422986af_0_17"/>
          <p:cNvSpPr txBox="1"/>
          <p:nvPr/>
        </p:nvSpPr>
        <p:spPr>
          <a:xfrm>
            <a:off x="564715" y="1550876"/>
            <a:ext cx="16881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5" name="Google Shape;145;g19d422986af_0_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g19d422986af_0_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g19d422986af_0_17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g19d422986af_0_17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g19d422986af_0_17"/>
          <p:cNvSpPr txBox="1"/>
          <p:nvPr/>
        </p:nvSpPr>
        <p:spPr>
          <a:xfrm>
            <a:off x="13040200" y="2367550"/>
            <a:ext cx="40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9d422986af_0_28"/>
          <p:cNvSpPr txBox="1"/>
          <p:nvPr/>
        </p:nvSpPr>
        <p:spPr>
          <a:xfrm>
            <a:off x="564728" y="590450"/>
            <a:ext cx="13193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How do we answer these questions?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g19d422986af_0_28"/>
          <p:cNvSpPr txBox="1"/>
          <p:nvPr/>
        </p:nvSpPr>
        <p:spPr>
          <a:xfrm>
            <a:off x="564715" y="1550876"/>
            <a:ext cx="16881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6" name="Google Shape;156;g19d422986af_0_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g19d422986af_0_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g19d422986af_0_28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g19d422986af_0_28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g19d422986af_0_28"/>
          <p:cNvSpPr txBox="1"/>
          <p:nvPr/>
        </p:nvSpPr>
        <p:spPr>
          <a:xfrm>
            <a:off x="13040200" y="2367550"/>
            <a:ext cx="40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g19d422986af_0_28"/>
          <p:cNvSpPr txBox="1"/>
          <p:nvPr/>
        </p:nvSpPr>
        <p:spPr>
          <a:xfrm>
            <a:off x="564725" y="2029288"/>
            <a:ext cx="15801000" cy="62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Background research - 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literature reviews, articles/papers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Clinical champions - 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experts in their field, but highly biased towards their solutions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Needs a certain level of expectation management - a useful skill to learn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Stakeholder interviews - 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talk to the people affected by the problem / involved in solving the problem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Easiest way to get these contacts is via your clinical champion’s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connections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Observations - 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see the problem in real life with your own eyes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9d422986af_0_50"/>
          <p:cNvSpPr txBox="1"/>
          <p:nvPr/>
        </p:nvSpPr>
        <p:spPr>
          <a:xfrm>
            <a:off x="564728" y="590450"/>
            <a:ext cx="13193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Checklist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g19d422986af_0_50"/>
          <p:cNvSpPr txBox="1"/>
          <p:nvPr/>
        </p:nvSpPr>
        <p:spPr>
          <a:xfrm>
            <a:off x="564715" y="1550876"/>
            <a:ext cx="16881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8" name="Google Shape;168;g19d422986af_0_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g19d422986af_0_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g19d422986af_0_5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g19d422986af_0_50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g19d422986af_0_50"/>
          <p:cNvSpPr txBox="1"/>
          <p:nvPr/>
        </p:nvSpPr>
        <p:spPr>
          <a:xfrm>
            <a:off x="13040200" y="2367550"/>
            <a:ext cx="40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3" name="Google Shape;173;g19d422986af_0_5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186285" y="1550876"/>
            <a:ext cx="3699814" cy="7690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g19d422986af_0_5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190898" y="1550876"/>
            <a:ext cx="3253093" cy="6314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g19d422986af_0_5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748791" y="1550875"/>
            <a:ext cx="4222669" cy="58882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9d422986af_0_64"/>
          <p:cNvSpPr txBox="1"/>
          <p:nvPr/>
        </p:nvSpPr>
        <p:spPr>
          <a:xfrm>
            <a:off x="564728" y="590450"/>
            <a:ext cx="13193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Deliverable for needs statement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" name="Google Shape;181;g19d422986af_0_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g19d422986af_0_6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g19d422986af_0_64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g19d422986af_0_64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g19d422986af_0_64"/>
          <p:cNvSpPr txBox="1"/>
          <p:nvPr/>
        </p:nvSpPr>
        <p:spPr>
          <a:xfrm>
            <a:off x="13040200" y="2367550"/>
            <a:ext cx="40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g19d422986af_0_64"/>
          <p:cNvSpPr txBox="1"/>
          <p:nvPr/>
        </p:nvSpPr>
        <p:spPr>
          <a:xfrm>
            <a:off x="717125" y="4336291"/>
            <a:ext cx="15801000" cy="13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7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“A way to (address problem) in (population) so that (desired outcome)”</a:t>
            </a:r>
            <a:endParaRPr b="1" i="0" sz="7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7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7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" name="Google Shape;187;g19d422986af_0_64"/>
          <p:cNvSpPr txBox="1"/>
          <p:nvPr/>
        </p:nvSpPr>
        <p:spPr>
          <a:xfrm>
            <a:off x="717125" y="2181691"/>
            <a:ext cx="15801000" cy="13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Outlines the problem, population, and outcome WITHOUT restricting yourself to a specific solution</a:t>
            </a:r>
            <a:endParaRPr b="1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9d422986af_0_93"/>
          <p:cNvSpPr txBox="1"/>
          <p:nvPr/>
        </p:nvSpPr>
        <p:spPr>
          <a:xfrm>
            <a:off x="564728" y="590450"/>
            <a:ext cx="13193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Importance of needs statement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g19d422986af_0_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g19d422986af_0_9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g19d422986af_0_93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g19d422986af_0_93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g19d422986af_0_93"/>
          <p:cNvSpPr txBox="1"/>
          <p:nvPr/>
        </p:nvSpPr>
        <p:spPr>
          <a:xfrm>
            <a:off x="13040200" y="2367550"/>
            <a:ext cx="40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8" name="Google Shape;198;g19d422986af_0_93"/>
          <p:cNvPicPr preferRelativeResize="0"/>
          <p:nvPr/>
        </p:nvPicPr>
        <p:blipFill rotWithShape="1">
          <a:blip r:embed="rId6">
            <a:alphaModFix/>
          </a:blip>
          <a:srcRect b="12514" l="19239" r="36845" t="40205"/>
          <a:stretch/>
        </p:blipFill>
        <p:spPr>
          <a:xfrm>
            <a:off x="3687480" y="1995223"/>
            <a:ext cx="10913046" cy="660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gfc839628b8_0_2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gfc839628b8_0_29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gfc839628b8_0_299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gfc839628b8_0_299"/>
          <p:cNvSpPr txBox="1"/>
          <p:nvPr/>
        </p:nvSpPr>
        <p:spPr>
          <a:xfrm>
            <a:off x="564725" y="3080075"/>
            <a:ext cx="16870800" cy="17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1" i="0" lang="en-US" sz="5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Questions?</a:t>
            </a:r>
            <a:endParaRPr b="1" i="0" sz="5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1" i="0" lang="en-US" sz="5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gfc839628b8_0_299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