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10287000" cx="18288000"/>
  <p:notesSz cx="6858000" cy="9144000"/>
  <p:embeddedFontLst>
    <p:embeddedFont>
      <p:font typeface="Montserrat"/>
      <p:bold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30" roundtripDataSignature="AMtx7mhs7XbksI/D72DzPNl+JTltKy8ib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Montserrat-bold.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ontserrat-boldItalic.fntdata"/><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1952bd457a4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g1952bd457a4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1952bd457a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1952bd457a4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1952bd457a4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952bd457a4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952bd457a4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1952bd457a4_0_3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952bd457a4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g1952bd457a4_0_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952bd457a4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g1952bd457a4_0_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1952bd457a4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1952bd457a4_0_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1952bd457a4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1952bd457a4_0_9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1952bd457a4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g1952bd457a4_0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952bd457a4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1952bd457a4_0_11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1952bd457a4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1952bd457a4_0_13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1952bd457a4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1952bd457a4_0_1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1952bd457a4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g1952bd457a4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952bd457a4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g1952bd457a4_0_15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952bd457a4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1952bd457a4_0_17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1952bd457a4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1952bd457a4_0_2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1952bd457a4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g1952bd457a4_0_2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952bd457a4_0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g1952bd457a4_0_22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1952bd457a4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g1952bd457a4_0_2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1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1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1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1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1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1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1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1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1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2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2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1"/>
          <p:cNvSpPr/>
          <p:nvPr>
            <p:ph idx="2" type="pic"/>
          </p:nvPr>
        </p:nvSpPr>
        <p:spPr>
          <a:xfrm>
            <a:off x="1792288" y="612775"/>
            <a:ext cx="5486400" cy="4114800"/>
          </a:xfrm>
          <a:prstGeom prst="rect">
            <a:avLst/>
          </a:prstGeom>
          <a:noFill/>
          <a:ln>
            <a:noFill/>
          </a:ln>
        </p:spPr>
      </p:sp>
      <p:sp>
        <p:nvSpPr>
          <p:cNvPr id="64" name="Google Shape;64;p2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2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2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2.png"/><Relationship Id="rId6" Type="http://schemas.openxmlformats.org/officeDocument/2006/relationships/image" Target="../media/image8.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5.jpg"/><Relationship Id="rId9" Type="http://schemas.openxmlformats.org/officeDocument/2006/relationships/image" Target="../media/image12.pn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5.jpg"/><Relationship Id="rId10" Type="http://schemas.openxmlformats.org/officeDocument/2006/relationships/image" Target="../media/image13.png"/><Relationship Id="rId9" Type="http://schemas.openxmlformats.org/officeDocument/2006/relationships/image" Target="../media/image12.pn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5.jpg"/><Relationship Id="rId11" Type="http://schemas.openxmlformats.org/officeDocument/2006/relationships/image" Target="../media/image14.png"/><Relationship Id="rId10" Type="http://schemas.openxmlformats.org/officeDocument/2006/relationships/image" Target="../media/image13.png"/><Relationship Id="rId9" Type="http://schemas.openxmlformats.org/officeDocument/2006/relationships/image" Target="../media/image12.pn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9.png"/><Relationship Id="rId8"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hyperlink" Target="http://guides.lib.monash.edu/subject-database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hyperlink" Target="https://scholar.google.com.au/?inst=18167123410944994753"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 Id="rId6"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5.jpg"/><Relationship Id="rId5"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b="0" l="0" r="0" t="0"/>
          <a:stretch/>
        </p:blipFill>
        <p:spPr>
          <a:xfrm>
            <a:off x="7602474" y="711613"/>
            <a:ext cx="3199127" cy="1015723"/>
          </a:xfrm>
          <a:prstGeom prst="rect">
            <a:avLst/>
          </a:prstGeom>
          <a:noFill/>
          <a:ln>
            <a:noFill/>
          </a:ln>
        </p:spPr>
      </p:pic>
      <p:pic>
        <p:nvPicPr>
          <p:cNvPr id="85" name="Google Shape;85;p1"/>
          <p:cNvPicPr preferRelativeResize="0"/>
          <p:nvPr/>
        </p:nvPicPr>
        <p:blipFill rotWithShape="1">
          <a:blip r:embed="rId4">
            <a:alphaModFix/>
          </a:blip>
          <a:srcRect b="0" l="3858" r="0" t="12058"/>
          <a:stretch/>
        </p:blipFill>
        <p:spPr>
          <a:xfrm>
            <a:off x="3186193" y="636776"/>
            <a:ext cx="4316259" cy="1184447"/>
          </a:xfrm>
          <a:prstGeom prst="rect">
            <a:avLst/>
          </a:prstGeom>
          <a:noFill/>
          <a:ln>
            <a:noFill/>
          </a:ln>
        </p:spPr>
      </p:pic>
      <p:pic>
        <p:nvPicPr>
          <p:cNvPr id="86" name="Google Shape;86;p1"/>
          <p:cNvPicPr preferRelativeResize="0"/>
          <p:nvPr/>
        </p:nvPicPr>
        <p:blipFill rotWithShape="1">
          <a:blip r:embed="rId5">
            <a:alphaModFix/>
          </a:blip>
          <a:srcRect b="0" l="0" r="0" t="0"/>
          <a:stretch/>
        </p:blipFill>
        <p:spPr>
          <a:xfrm>
            <a:off x="543957" y="636776"/>
            <a:ext cx="2338077" cy="984915"/>
          </a:xfrm>
          <a:prstGeom prst="rect">
            <a:avLst/>
          </a:prstGeom>
          <a:noFill/>
          <a:ln>
            <a:noFill/>
          </a:ln>
        </p:spPr>
      </p:pic>
      <p:pic>
        <p:nvPicPr>
          <p:cNvPr id="87" name="Google Shape;87;p1"/>
          <p:cNvPicPr preferRelativeResize="0"/>
          <p:nvPr/>
        </p:nvPicPr>
        <p:blipFill rotWithShape="1">
          <a:blip r:embed="rId6">
            <a:alphaModFix/>
          </a:blip>
          <a:srcRect b="0" l="0" r="0" t="0"/>
          <a:stretch/>
        </p:blipFill>
        <p:spPr>
          <a:xfrm>
            <a:off x="11215445" y="-227132"/>
            <a:ext cx="15949846" cy="10613293"/>
          </a:xfrm>
          <a:prstGeom prst="rect">
            <a:avLst/>
          </a:prstGeom>
          <a:noFill/>
          <a:ln>
            <a:noFill/>
          </a:ln>
        </p:spPr>
      </p:pic>
      <p:sp>
        <p:nvSpPr>
          <p:cNvPr id="88" name="Google Shape;88;p1"/>
          <p:cNvSpPr txBox="1"/>
          <p:nvPr/>
        </p:nvSpPr>
        <p:spPr>
          <a:xfrm>
            <a:off x="543957" y="4271206"/>
            <a:ext cx="10509000" cy="24807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5100" u="none" cap="none" strike="noStrike">
                <a:solidFill>
                  <a:srgbClr val="000000"/>
                </a:solidFill>
                <a:latin typeface="Montserrat"/>
                <a:ea typeface="Montserrat"/>
                <a:cs typeface="Montserrat"/>
                <a:sym typeface="Montserrat"/>
              </a:rPr>
              <a:t>Monash Healthcare Innovation Summer Scholarships 202</a:t>
            </a:r>
            <a:r>
              <a:rPr b="1" lang="en-US" sz="5100">
                <a:latin typeface="Montserrat"/>
                <a:ea typeface="Montserrat"/>
                <a:cs typeface="Montserrat"/>
                <a:sym typeface="Montserrat"/>
              </a:rPr>
              <a:t>2</a:t>
            </a:r>
            <a:r>
              <a:rPr b="1" i="0" lang="en-US" sz="5100" u="none" cap="none" strike="noStrike">
                <a:solidFill>
                  <a:srgbClr val="000000"/>
                </a:solidFill>
                <a:latin typeface="Montserrat"/>
                <a:ea typeface="Montserrat"/>
                <a:cs typeface="Montserrat"/>
                <a:sym typeface="Montserrat"/>
              </a:rPr>
              <a:t>/202</a:t>
            </a:r>
            <a:r>
              <a:rPr b="1" lang="en-US" sz="5100">
                <a:latin typeface="Montserrat"/>
                <a:ea typeface="Montserrat"/>
                <a:cs typeface="Montserrat"/>
                <a:sym typeface="Montserrat"/>
              </a:rPr>
              <a:t>3</a:t>
            </a:r>
            <a:endParaRPr/>
          </a:p>
        </p:txBody>
      </p:sp>
      <p:sp>
        <p:nvSpPr>
          <p:cNvPr id="89" name="Google Shape;89;p1"/>
          <p:cNvSpPr txBox="1"/>
          <p:nvPr/>
        </p:nvSpPr>
        <p:spPr>
          <a:xfrm>
            <a:off x="543957" y="7075189"/>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4800">
                <a:latin typeface="Montserrat"/>
                <a:ea typeface="Montserrat"/>
                <a:cs typeface="Montserrat"/>
                <a:sym typeface="Montserrat"/>
              </a:rPr>
              <a:t>Searching the Literature</a:t>
            </a:r>
            <a:endParaRPr/>
          </a:p>
        </p:txBody>
      </p:sp>
      <p:sp>
        <p:nvSpPr>
          <p:cNvPr id="90" name="Google Shape;90;p1"/>
          <p:cNvSpPr txBox="1"/>
          <p:nvPr/>
        </p:nvSpPr>
        <p:spPr>
          <a:xfrm>
            <a:off x="543957" y="9198718"/>
            <a:ext cx="10509034" cy="413443"/>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0" i="0" lang="en-US" sz="2900" u="none" cap="none" strike="noStrike">
                <a:solidFill>
                  <a:srgbClr val="000000"/>
                </a:solidFill>
                <a:latin typeface="Montserrat"/>
                <a:ea typeface="Montserrat"/>
                <a:cs typeface="Montserrat"/>
                <a:sym typeface="Montserrat"/>
              </a:rPr>
              <a:t>Julie Dao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96" name="Google Shape;96;p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97" name="Google Shape;97;p2"/>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98" name="Google Shape;98;p2"/>
          <p:cNvSpPr txBox="1"/>
          <p:nvPr/>
        </p:nvSpPr>
        <p:spPr>
          <a:xfrm>
            <a:off x="564715" y="1517727"/>
            <a:ext cx="16694700" cy="49047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All research, whatever the discipline, needs to be situated in relation to what has already been done in the field.</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Reviewing the literature helps you:</a:t>
            </a:r>
            <a:endParaRPr sz="3300">
              <a:solidFill>
                <a:srgbClr val="333333"/>
              </a:solidFill>
              <a:highlight>
                <a:srgbClr val="FFFFFF"/>
              </a:highlight>
              <a:latin typeface="Montserrat"/>
              <a:ea typeface="Montserrat"/>
              <a:cs typeface="Montserrat"/>
              <a:sym typeface="Montserrat"/>
            </a:endParaRPr>
          </a:p>
          <a:p>
            <a:pPr indent="-438150" lvl="0" marL="457200" rtl="0" algn="l">
              <a:lnSpc>
                <a:spcPct val="115000"/>
              </a:lnSpc>
              <a:spcBef>
                <a:spcPts val="80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find out what is already known about a topic in order to locate gaps and justify the research being undertaken</a:t>
            </a:r>
            <a:endParaRPr sz="3300">
              <a:solidFill>
                <a:srgbClr val="333333"/>
              </a:solidFill>
              <a:highlight>
                <a:srgbClr val="FFFFFF"/>
              </a:highlight>
              <a:latin typeface="Montserrat"/>
              <a:ea typeface="Montserrat"/>
              <a:cs typeface="Montserrat"/>
              <a:sym typeface="Montserrat"/>
            </a:endParaRPr>
          </a:p>
          <a:p>
            <a:pPr indent="-438150" lvl="0" marL="457200" rtl="0" algn="l">
              <a:lnSpc>
                <a:spcPct val="115000"/>
              </a:lnSpc>
              <a:spcBef>
                <a:spcPts val="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locate the work of important theorists whose ideas will inform the research</a:t>
            </a:r>
            <a:endParaRPr sz="3300">
              <a:solidFill>
                <a:srgbClr val="333333"/>
              </a:solidFill>
              <a:highlight>
                <a:srgbClr val="FFFFFF"/>
              </a:highlight>
              <a:latin typeface="Montserrat"/>
              <a:ea typeface="Montserrat"/>
              <a:cs typeface="Montserrat"/>
              <a:sym typeface="Montserrat"/>
            </a:endParaRPr>
          </a:p>
          <a:p>
            <a:pPr indent="-438150" lvl="0" marL="457200" rtl="0" algn="l">
              <a:lnSpc>
                <a:spcPct val="115000"/>
              </a:lnSpc>
              <a:spcBef>
                <a:spcPts val="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identify useful methodologies, methods and documentary sources</a:t>
            </a:r>
            <a:endParaRPr sz="3300">
              <a:solidFill>
                <a:srgbClr val="333333"/>
              </a:solidFill>
              <a:highlight>
                <a:srgbClr val="FFFFFF"/>
              </a:highlight>
              <a:latin typeface="Montserrat"/>
              <a:ea typeface="Montserrat"/>
              <a:cs typeface="Montserrat"/>
              <a:sym typeface="Montserrat"/>
            </a:endParaRPr>
          </a:p>
          <a:p>
            <a:pPr indent="0" lvl="0" marL="0" marR="0" rtl="0" algn="l">
              <a:lnSpc>
                <a:spcPct val="108000"/>
              </a:lnSpc>
              <a:spcBef>
                <a:spcPts val="800"/>
              </a:spcBef>
              <a:spcAft>
                <a:spcPts val="0"/>
              </a:spcAft>
              <a:buNone/>
            </a:pPr>
            <a:r>
              <a:t/>
            </a:r>
            <a:endParaRPr sz="3300">
              <a:latin typeface="Montserrat"/>
              <a:ea typeface="Montserrat"/>
              <a:cs typeface="Montserrat"/>
              <a:sym typeface="Montserrat"/>
            </a:endParaRPr>
          </a:p>
        </p:txBody>
      </p:sp>
      <p:sp>
        <p:nvSpPr>
          <p:cNvPr id="99" name="Google Shape;99;p2"/>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Purpose</a:t>
            </a:r>
            <a:endParaRPr/>
          </a:p>
        </p:txBody>
      </p:sp>
      <p:sp>
        <p:nvSpPr>
          <p:cNvPr id="100" name="Google Shape;100;p2"/>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g1952bd457a4_0_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06" name="Google Shape;106;g1952bd457a4_0_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07" name="Google Shape;107;g1952bd457a4_0_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08" name="Google Shape;108;g1952bd457a4_0_3"/>
          <p:cNvSpPr txBox="1"/>
          <p:nvPr/>
        </p:nvSpPr>
        <p:spPr>
          <a:xfrm>
            <a:off x="564715" y="1517727"/>
            <a:ext cx="16694700" cy="27024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lang="en-US" sz="3300">
                <a:solidFill>
                  <a:srgbClr val="333333"/>
                </a:solidFill>
                <a:highlight>
                  <a:srgbClr val="FFFFFF"/>
                </a:highlight>
                <a:latin typeface="Montserrat"/>
                <a:ea typeface="Montserrat"/>
                <a:cs typeface="Montserrat"/>
                <a:sym typeface="Montserrat"/>
              </a:rPr>
              <a:t>For comprehensive literature searching it is important to be systematic in your approach. This includes developing a plan for your search (including the search terms you will use and the resources you will search), and keeping records of the searches you carry out. The process is listed in steps below, but much of it is iterative rather than linear.</a:t>
            </a:r>
            <a:endParaRPr sz="3300">
              <a:latin typeface="Montserrat"/>
              <a:ea typeface="Montserrat"/>
              <a:cs typeface="Montserrat"/>
              <a:sym typeface="Montserrat"/>
            </a:endParaRPr>
          </a:p>
        </p:txBody>
      </p:sp>
      <p:sp>
        <p:nvSpPr>
          <p:cNvPr id="109" name="Google Shape;109;g1952bd457a4_0_3"/>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10" name="Google Shape;110;g1952bd457a4_0_3"/>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11" name="Google Shape;111;g1952bd457a4_0_3"/>
          <p:cNvPicPr preferRelativeResize="0"/>
          <p:nvPr/>
        </p:nvPicPr>
        <p:blipFill>
          <a:blip r:embed="rId6">
            <a:alphaModFix/>
          </a:blip>
          <a:stretch>
            <a:fillRect/>
          </a:stretch>
        </p:blipFill>
        <p:spPr>
          <a:xfrm>
            <a:off x="4696850" y="4372527"/>
            <a:ext cx="8736955" cy="4435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g1952bd457a4_0_1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17" name="Google Shape;117;g1952bd457a4_0_1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18" name="Google Shape;118;g1952bd457a4_0_1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19" name="Google Shape;119;g1952bd457a4_0_15"/>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20" name="Google Shape;120;g1952bd457a4_0_15"/>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21" name="Google Shape;121;g1952bd457a4_0_15"/>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pic>
        <p:nvPicPr>
          <p:cNvPr id="126" name="Google Shape;126;g1952bd457a4_0_27"/>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27" name="Google Shape;127;g1952bd457a4_0_27"/>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28" name="Google Shape;128;g1952bd457a4_0_27"/>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29" name="Google Shape;129;g1952bd457a4_0_27"/>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30" name="Google Shape;130;g1952bd457a4_0_27"/>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31" name="Google Shape;131;g1952bd457a4_0_27"/>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pic>
        <p:nvPicPr>
          <p:cNvPr id="132" name="Google Shape;132;g1952bd457a4_0_27"/>
          <p:cNvPicPr preferRelativeResize="0"/>
          <p:nvPr/>
        </p:nvPicPr>
        <p:blipFill rotWithShape="1">
          <a:blip r:embed="rId7">
            <a:alphaModFix/>
          </a:blip>
          <a:srcRect b="13472" l="0" r="0" t="0"/>
          <a:stretch/>
        </p:blipFill>
        <p:spPr>
          <a:xfrm>
            <a:off x="3392350" y="2197250"/>
            <a:ext cx="12091674" cy="6126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pic>
        <p:nvPicPr>
          <p:cNvPr id="137" name="Google Shape;137;g1952bd457a4_0_3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38" name="Google Shape;138;g1952bd457a4_0_3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39" name="Google Shape;139;g1952bd457a4_0_38"/>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40" name="Google Shape;140;g1952bd457a4_0_38"/>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41" name="Google Shape;141;g1952bd457a4_0_38"/>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42" name="Google Shape;142;g1952bd457a4_0_38"/>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pic>
        <p:nvPicPr>
          <p:cNvPr id="143" name="Google Shape;143;g1952bd457a4_0_38"/>
          <p:cNvPicPr preferRelativeResize="0"/>
          <p:nvPr/>
        </p:nvPicPr>
        <p:blipFill rotWithShape="1">
          <a:blip r:embed="rId7">
            <a:alphaModFix/>
          </a:blip>
          <a:srcRect b="13472" l="0" r="0" t="0"/>
          <a:stretch/>
        </p:blipFill>
        <p:spPr>
          <a:xfrm>
            <a:off x="3392350" y="2197250"/>
            <a:ext cx="12091674" cy="6126400"/>
          </a:xfrm>
          <a:prstGeom prst="rect">
            <a:avLst/>
          </a:prstGeom>
          <a:noFill/>
          <a:ln>
            <a:noFill/>
          </a:ln>
        </p:spPr>
      </p:pic>
      <p:pic>
        <p:nvPicPr>
          <p:cNvPr id="144" name="Google Shape;144;g1952bd457a4_0_38"/>
          <p:cNvPicPr preferRelativeResize="0"/>
          <p:nvPr/>
        </p:nvPicPr>
        <p:blipFill rotWithShape="1">
          <a:blip r:embed="rId8">
            <a:alphaModFix/>
          </a:blip>
          <a:srcRect b="13043" l="0" r="0" t="0"/>
          <a:stretch/>
        </p:blipFill>
        <p:spPr>
          <a:xfrm>
            <a:off x="3392350" y="2197250"/>
            <a:ext cx="11872625" cy="62265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pic>
        <p:nvPicPr>
          <p:cNvPr id="149" name="Google Shape;149;g1952bd457a4_0_5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50" name="Google Shape;150;g1952bd457a4_0_5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51" name="Google Shape;151;g1952bd457a4_0_5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52" name="Google Shape;152;g1952bd457a4_0_50"/>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53" name="Google Shape;153;g1952bd457a4_0_50"/>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54" name="Google Shape;154;g1952bd457a4_0_50"/>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pic>
        <p:nvPicPr>
          <p:cNvPr id="155" name="Google Shape;155;g1952bd457a4_0_50"/>
          <p:cNvPicPr preferRelativeResize="0"/>
          <p:nvPr/>
        </p:nvPicPr>
        <p:blipFill rotWithShape="1">
          <a:blip r:embed="rId7">
            <a:alphaModFix/>
          </a:blip>
          <a:srcRect b="13472" l="0" r="0" t="0"/>
          <a:stretch/>
        </p:blipFill>
        <p:spPr>
          <a:xfrm>
            <a:off x="3392350" y="2197250"/>
            <a:ext cx="12091674" cy="6126400"/>
          </a:xfrm>
          <a:prstGeom prst="rect">
            <a:avLst/>
          </a:prstGeom>
          <a:noFill/>
          <a:ln>
            <a:noFill/>
          </a:ln>
        </p:spPr>
      </p:pic>
      <p:pic>
        <p:nvPicPr>
          <p:cNvPr id="156" name="Google Shape;156;g1952bd457a4_0_50"/>
          <p:cNvPicPr preferRelativeResize="0"/>
          <p:nvPr/>
        </p:nvPicPr>
        <p:blipFill rotWithShape="1">
          <a:blip r:embed="rId8">
            <a:alphaModFix/>
          </a:blip>
          <a:srcRect b="13043" l="0" r="0" t="0"/>
          <a:stretch/>
        </p:blipFill>
        <p:spPr>
          <a:xfrm>
            <a:off x="3392350" y="2197250"/>
            <a:ext cx="11872625" cy="6226525"/>
          </a:xfrm>
          <a:prstGeom prst="rect">
            <a:avLst/>
          </a:prstGeom>
          <a:noFill/>
          <a:ln>
            <a:noFill/>
          </a:ln>
        </p:spPr>
      </p:pic>
      <p:pic>
        <p:nvPicPr>
          <p:cNvPr id="157" name="Google Shape;157;g1952bd457a4_0_50"/>
          <p:cNvPicPr preferRelativeResize="0"/>
          <p:nvPr/>
        </p:nvPicPr>
        <p:blipFill rotWithShape="1">
          <a:blip r:embed="rId9">
            <a:alphaModFix/>
          </a:blip>
          <a:srcRect b="13674" l="0" r="0" t="0"/>
          <a:stretch/>
        </p:blipFill>
        <p:spPr>
          <a:xfrm>
            <a:off x="3494925" y="2460450"/>
            <a:ext cx="11478751" cy="60164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pic>
        <p:nvPicPr>
          <p:cNvPr id="162" name="Google Shape;162;g1952bd457a4_0_6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63" name="Google Shape;163;g1952bd457a4_0_6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64" name="Google Shape;164;g1952bd457a4_0_6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65" name="Google Shape;165;g1952bd457a4_0_63"/>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66" name="Google Shape;166;g1952bd457a4_0_63"/>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67" name="Google Shape;167;g1952bd457a4_0_63"/>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pic>
        <p:nvPicPr>
          <p:cNvPr id="168" name="Google Shape;168;g1952bd457a4_0_63"/>
          <p:cNvPicPr preferRelativeResize="0"/>
          <p:nvPr/>
        </p:nvPicPr>
        <p:blipFill rotWithShape="1">
          <a:blip r:embed="rId7">
            <a:alphaModFix/>
          </a:blip>
          <a:srcRect b="13472" l="0" r="0" t="0"/>
          <a:stretch/>
        </p:blipFill>
        <p:spPr>
          <a:xfrm>
            <a:off x="3392350" y="2197250"/>
            <a:ext cx="12091674" cy="6126400"/>
          </a:xfrm>
          <a:prstGeom prst="rect">
            <a:avLst/>
          </a:prstGeom>
          <a:noFill/>
          <a:ln>
            <a:noFill/>
          </a:ln>
        </p:spPr>
      </p:pic>
      <p:pic>
        <p:nvPicPr>
          <p:cNvPr id="169" name="Google Shape;169;g1952bd457a4_0_63"/>
          <p:cNvPicPr preferRelativeResize="0"/>
          <p:nvPr/>
        </p:nvPicPr>
        <p:blipFill rotWithShape="1">
          <a:blip r:embed="rId8">
            <a:alphaModFix/>
          </a:blip>
          <a:srcRect b="13043" l="0" r="0" t="0"/>
          <a:stretch/>
        </p:blipFill>
        <p:spPr>
          <a:xfrm>
            <a:off x="3392350" y="2197250"/>
            <a:ext cx="11872625" cy="6226525"/>
          </a:xfrm>
          <a:prstGeom prst="rect">
            <a:avLst/>
          </a:prstGeom>
          <a:noFill/>
          <a:ln>
            <a:noFill/>
          </a:ln>
        </p:spPr>
      </p:pic>
      <p:pic>
        <p:nvPicPr>
          <p:cNvPr id="170" name="Google Shape;170;g1952bd457a4_0_63"/>
          <p:cNvPicPr preferRelativeResize="0"/>
          <p:nvPr/>
        </p:nvPicPr>
        <p:blipFill rotWithShape="1">
          <a:blip r:embed="rId9">
            <a:alphaModFix/>
          </a:blip>
          <a:srcRect b="13674" l="0" r="0" t="0"/>
          <a:stretch/>
        </p:blipFill>
        <p:spPr>
          <a:xfrm>
            <a:off x="3494925" y="2460450"/>
            <a:ext cx="11478751" cy="6016424"/>
          </a:xfrm>
          <a:prstGeom prst="rect">
            <a:avLst/>
          </a:prstGeom>
          <a:noFill/>
          <a:ln>
            <a:noFill/>
          </a:ln>
        </p:spPr>
      </p:pic>
      <p:pic>
        <p:nvPicPr>
          <p:cNvPr id="171" name="Google Shape;171;g1952bd457a4_0_63"/>
          <p:cNvPicPr preferRelativeResize="0"/>
          <p:nvPr/>
        </p:nvPicPr>
        <p:blipFill rotWithShape="1">
          <a:blip r:embed="rId10">
            <a:alphaModFix/>
          </a:blip>
          <a:srcRect b="12739" l="0" r="0" t="0"/>
          <a:stretch/>
        </p:blipFill>
        <p:spPr>
          <a:xfrm>
            <a:off x="3519025" y="2460450"/>
            <a:ext cx="11619274" cy="60854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g1952bd457a4_0_78"/>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77" name="Google Shape;177;g1952bd457a4_0_78"/>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78" name="Google Shape;178;g1952bd457a4_0_78"/>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79" name="Google Shape;179;g1952bd457a4_0_78"/>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Literature Search Process</a:t>
            </a:r>
            <a:endParaRPr/>
          </a:p>
        </p:txBody>
      </p:sp>
      <p:sp>
        <p:nvSpPr>
          <p:cNvPr id="180" name="Google Shape;180;g1952bd457a4_0_78"/>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181" name="Google Shape;181;g1952bd457a4_0_78"/>
          <p:cNvPicPr preferRelativeResize="0"/>
          <p:nvPr/>
        </p:nvPicPr>
        <p:blipFill rotWithShape="1">
          <a:blip r:embed="rId6">
            <a:alphaModFix/>
          </a:blip>
          <a:srcRect b="13659" l="0" r="0" t="0"/>
          <a:stretch/>
        </p:blipFill>
        <p:spPr>
          <a:xfrm>
            <a:off x="3392350" y="2139600"/>
            <a:ext cx="11968225" cy="6184050"/>
          </a:xfrm>
          <a:prstGeom prst="rect">
            <a:avLst/>
          </a:prstGeom>
          <a:noFill/>
          <a:ln>
            <a:noFill/>
          </a:ln>
        </p:spPr>
      </p:pic>
      <p:pic>
        <p:nvPicPr>
          <p:cNvPr id="182" name="Google Shape;182;g1952bd457a4_0_78"/>
          <p:cNvPicPr preferRelativeResize="0"/>
          <p:nvPr/>
        </p:nvPicPr>
        <p:blipFill rotWithShape="1">
          <a:blip r:embed="rId7">
            <a:alphaModFix/>
          </a:blip>
          <a:srcRect b="13472" l="0" r="0" t="0"/>
          <a:stretch/>
        </p:blipFill>
        <p:spPr>
          <a:xfrm>
            <a:off x="3392350" y="2197250"/>
            <a:ext cx="12091674" cy="6126400"/>
          </a:xfrm>
          <a:prstGeom prst="rect">
            <a:avLst/>
          </a:prstGeom>
          <a:noFill/>
          <a:ln>
            <a:noFill/>
          </a:ln>
        </p:spPr>
      </p:pic>
      <p:pic>
        <p:nvPicPr>
          <p:cNvPr id="183" name="Google Shape;183;g1952bd457a4_0_78"/>
          <p:cNvPicPr preferRelativeResize="0"/>
          <p:nvPr/>
        </p:nvPicPr>
        <p:blipFill rotWithShape="1">
          <a:blip r:embed="rId8">
            <a:alphaModFix/>
          </a:blip>
          <a:srcRect b="13043" l="0" r="0" t="0"/>
          <a:stretch/>
        </p:blipFill>
        <p:spPr>
          <a:xfrm>
            <a:off x="3392350" y="2197250"/>
            <a:ext cx="11872625" cy="6226525"/>
          </a:xfrm>
          <a:prstGeom prst="rect">
            <a:avLst/>
          </a:prstGeom>
          <a:noFill/>
          <a:ln>
            <a:noFill/>
          </a:ln>
        </p:spPr>
      </p:pic>
      <p:pic>
        <p:nvPicPr>
          <p:cNvPr id="184" name="Google Shape;184;g1952bd457a4_0_78"/>
          <p:cNvPicPr preferRelativeResize="0"/>
          <p:nvPr/>
        </p:nvPicPr>
        <p:blipFill rotWithShape="1">
          <a:blip r:embed="rId9">
            <a:alphaModFix/>
          </a:blip>
          <a:srcRect b="13674" l="0" r="0" t="0"/>
          <a:stretch/>
        </p:blipFill>
        <p:spPr>
          <a:xfrm>
            <a:off x="3494925" y="2460450"/>
            <a:ext cx="11478751" cy="6016424"/>
          </a:xfrm>
          <a:prstGeom prst="rect">
            <a:avLst/>
          </a:prstGeom>
          <a:noFill/>
          <a:ln>
            <a:noFill/>
          </a:ln>
        </p:spPr>
      </p:pic>
      <p:pic>
        <p:nvPicPr>
          <p:cNvPr id="185" name="Google Shape;185;g1952bd457a4_0_78"/>
          <p:cNvPicPr preferRelativeResize="0"/>
          <p:nvPr/>
        </p:nvPicPr>
        <p:blipFill rotWithShape="1">
          <a:blip r:embed="rId10">
            <a:alphaModFix/>
          </a:blip>
          <a:srcRect b="12739" l="0" r="0" t="0"/>
          <a:stretch/>
        </p:blipFill>
        <p:spPr>
          <a:xfrm>
            <a:off x="3519025" y="2460450"/>
            <a:ext cx="11619274" cy="6085475"/>
          </a:xfrm>
          <a:prstGeom prst="rect">
            <a:avLst/>
          </a:prstGeom>
          <a:noFill/>
          <a:ln>
            <a:noFill/>
          </a:ln>
        </p:spPr>
      </p:pic>
      <p:pic>
        <p:nvPicPr>
          <p:cNvPr id="186" name="Google Shape;186;g1952bd457a4_0_78"/>
          <p:cNvPicPr preferRelativeResize="0"/>
          <p:nvPr/>
        </p:nvPicPr>
        <p:blipFill rotWithShape="1">
          <a:blip r:embed="rId11">
            <a:alphaModFix/>
          </a:blip>
          <a:srcRect b="13487" l="0" r="0" t="0"/>
          <a:stretch/>
        </p:blipFill>
        <p:spPr>
          <a:xfrm>
            <a:off x="3477675" y="2460450"/>
            <a:ext cx="11701974" cy="6085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g1952bd457a4_0_92"/>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192" name="Google Shape;192;g1952bd457a4_0_92"/>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193" name="Google Shape;193;g1952bd457a4_0_92"/>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194" name="Google Shape;194;g1952bd457a4_0_92"/>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Scholarly Databases </a:t>
            </a:r>
            <a:endParaRPr/>
          </a:p>
        </p:txBody>
      </p:sp>
      <p:sp>
        <p:nvSpPr>
          <p:cNvPr id="195" name="Google Shape;195;g1952bd457a4_0_92"/>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196" name="Google Shape;196;g1952bd457a4_0_92"/>
          <p:cNvSpPr txBox="1"/>
          <p:nvPr/>
        </p:nvSpPr>
        <p:spPr>
          <a:xfrm>
            <a:off x="564715" y="1517727"/>
            <a:ext cx="16694700" cy="363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A good quality literature review involves searching a number of databases individually.</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The </a:t>
            </a:r>
            <a:r>
              <a:rPr b="1" lang="en-US" sz="3300">
                <a:solidFill>
                  <a:srgbClr val="006DAE"/>
                </a:solidFill>
                <a:highlight>
                  <a:srgbClr val="FFFFFF"/>
                </a:highlight>
                <a:uFill>
                  <a:noFill/>
                </a:uFill>
                <a:latin typeface="Montserrat"/>
                <a:ea typeface="Montserrat"/>
                <a:cs typeface="Montserrat"/>
                <a:sym typeface="Montserrat"/>
                <a:hlinkClick r:id="rId6">
                  <a:extLst>
                    <a:ext uri="{A12FA001-AC4F-418D-AE19-62706E023703}">
                      <ahyp:hlinkClr val="tx"/>
                    </a:ext>
                  </a:extLst>
                </a:hlinkClick>
              </a:rPr>
              <a:t>Library databases</a:t>
            </a:r>
            <a:r>
              <a:rPr lang="en-US" sz="3300">
                <a:solidFill>
                  <a:srgbClr val="333333"/>
                </a:solidFill>
                <a:highlight>
                  <a:srgbClr val="FFFFFF"/>
                </a:highlight>
                <a:latin typeface="Montserrat"/>
                <a:ea typeface="Montserrat"/>
                <a:cs typeface="Montserrat"/>
                <a:sym typeface="Montserrat"/>
              </a:rPr>
              <a:t> are an excellent resource for finding </a:t>
            </a:r>
            <a:r>
              <a:rPr b="1" lang="en-US" sz="3300">
                <a:solidFill>
                  <a:srgbClr val="333333"/>
                </a:solidFill>
                <a:highlight>
                  <a:srgbClr val="FFFFFF"/>
                </a:highlight>
                <a:latin typeface="Montserrat"/>
                <a:ea typeface="Montserrat"/>
                <a:cs typeface="Montserrat"/>
                <a:sym typeface="Montserrat"/>
              </a:rPr>
              <a:t>peer-reviewed journal articles</a:t>
            </a:r>
            <a:r>
              <a:rPr lang="en-US" sz="3300">
                <a:solidFill>
                  <a:srgbClr val="333333"/>
                </a:solidFill>
                <a:highlight>
                  <a:srgbClr val="FFFFFF"/>
                </a:highlight>
                <a:latin typeface="Montserrat"/>
                <a:ea typeface="Montserrat"/>
                <a:cs typeface="Montserrat"/>
                <a:sym typeface="Montserrat"/>
              </a:rPr>
              <a:t> and also book chapters, conference papers and more. Databases may be multidisciplinary or discipline-specific.</a:t>
            </a:r>
            <a:endParaRPr sz="3300">
              <a:solidFill>
                <a:srgbClr val="333333"/>
              </a:solidFill>
              <a:highlight>
                <a:srgbClr val="FFFFFF"/>
              </a:highlight>
              <a:latin typeface="Montserrat"/>
              <a:ea typeface="Montserrat"/>
              <a:cs typeface="Montserrat"/>
              <a:sym typeface="Montserrat"/>
            </a:endParaRPr>
          </a:p>
          <a:p>
            <a:pPr indent="0" lvl="0" marL="0" marR="0" rtl="0" algn="l">
              <a:lnSpc>
                <a:spcPct val="108000"/>
              </a:lnSpc>
              <a:spcBef>
                <a:spcPts val="800"/>
              </a:spcBef>
              <a:spcAft>
                <a:spcPts val="0"/>
              </a:spcAft>
              <a:buNone/>
            </a:pPr>
            <a:r>
              <a:t/>
            </a:r>
            <a:endParaRPr sz="33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g1952bd457a4_0_10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02" name="Google Shape;202;g1952bd457a4_0_10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03" name="Google Shape;203;g1952bd457a4_0_10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04" name="Google Shape;204;g1952bd457a4_0_109"/>
          <p:cNvSpPr txBox="1"/>
          <p:nvPr/>
        </p:nvSpPr>
        <p:spPr>
          <a:xfrm>
            <a:off x="564715" y="589405"/>
            <a:ext cx="105090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Aim of the Review</a:t>
            </a:r>
            <a:endParaRPr/>
          </a:p>
        </p:txBody>
      </p:sp>
      <p:sp>
        <p:nvSpPr>
          <p:cNvPr id="205" name="Google Shape;205;g1952bd457a4_0_109"/>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06" name="Google Shape;206;g1952bd457a4_0_109"/>
          <p:cNvSpPr txBox="1"/>
          <p:nvPr/>
        </p:nvSpPr>
        <p:spPr>
          <a:xfrm>
            <a:off x="564715" y="1517727"/>
            <a:ext cx="16694700" cy="6862500"/>
          </a:xfrm>
          <a:prstGeom prst="rect">
            <a:avLst/>
          </a:prstGeom>
          <a:noFill/>
          <a:ln>
            <a:noFill/>
          </a:ln>
        </p:spPr>
        <p:txBody>
          <a:bodyPr anchorCtr="0" anchor="t" bIns="0" lIns="0" spcFirstLastPara="1" rIns="0" wrap="square" tIns="0">
            <a:spAutoFit/>
          </a:bodyPr>
          <a:lstStyle/>
          <a:p>
            <a:pPr indent="-438150" lvl="0" marL="457200" rtl="0" algn="l">
              <a:lnSpc>
                <a:spcPct val="115000"/>
              </a:lnSpc>
              <a:spcBef>
                <a:spcPts val="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Literature reviews may be part of a thesis, or may contribute to a larger work such as the introduction in a journal article. </a:t>
            </a:r>
            <a:endParaRPr sz="3300">
              <a:solidFill>
                <a:srgbClr val="333333"/>
              </a:solidFill>
              <a:highlight>
                <a:srgbClr val="FFFFFF"/>
              </a:highlight>
              <a:latin typeface="Montserrat"/>
              <a:ea typeface="Montserrat"/>
              <a:cs typeface="Montserrat"/>
              <a:sym typeface="Montserrat"/>
            </a:endParaRPr>
          </a:p>
          <a:p>
            <a:pPr indent="0" lvl="0" marL="457200" rtl="0" algn="l">
              <a:lnSpc>
                <a:spcPct val="115000"/>
              </a:lnSpc>
              <a:spcBef>
                <a:spcPts val="800"/>
              </a:spcBef>
              <a:spcAft>
                <a:spcPts val="0"/>
              </a:spcAft>
              <a:buNone/>
            </a:pPr>
            <a:r>
              <a:t/>
            </a:r>
            <a:endParaRPr sz="3300">
              <a:solidFill>
                <a:srgbClr val="333333"/>
              </a:solidFill>
              <a:highlight>
                <a:srgbClr val="FFFFFF"/>
              </a:highlight>
              <a:latin typeface="Montserrat"/>
              <a:ea typeface="Montserrat"/>
              <a:cs typeface="Montserrat"/>
              <a:sym typeface="Montserrat"/>
            </a:endParaRPr>
          </a:p>
          <a:p>
            <a:pPr indent="-438150" lvl="0" marL="457200" rtl="0" algn="l">
              <a:lnSpc>
                <a:spcPct val="115000"/>
              </a:lnSpc>
              <a:spcBef>
                <a:spcPts val="80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A literature review for publication often seeks to answer a single research question, whereas a literature review for a thesis may seek to answer several questions.</a:t>
            </a:r>
            <a:endParaRPr sz="3300">
              <a:solidFill>
                <a:srgbClr val="333333"/>
              </a:solidFill>
              <a:highlight>
                <a:srgbClr val="FFFFFF"/>
              </a:highlight>
              <a:latin typeface="Montserrat"/>
              <a:ea typeface="Montserrat"/>
              <a:cs typeface="Montserrat"/>
              <a:sym typeface="Montserrat"/>
            </a:endParaRPr>
          </a:p>
          <a:p>
            <a:pPr indent="0" lvl="0" marL="457200" rtl="0" algn="l">
              <a:lnSpc>
                <a:spcPct val="115000"/>
              </a:lnSpc>
              <a:spcBef>
                <a:spcPts val="800"/>
              </a:spcBef>
              <a:spcAft>
                <a:spcPts val="0"/>
              </a:spcAft>
              <a:buNone/>
            </a:pPr>
            <a:r>
              <a:t/>
            </a:r>
            <a:endParaRPr sz="3300">
              <a:solidFill>
                <a:srgbClr val="333333"/>
              </a:solidFill>
              <a:highlight>
                <a:srgbClr val="FFFFFF"/>
              </a:highlight>
              <a:latin typeface="Montserrat"/>
              <a:ea typeface="Montserrat"/>
              <a:cs typeface="Montserrat"/>
              <a:sym typeface="Montserrat"/>
            </a:endParaRPr>
          </a:p>
          <a:p>
            <a:pPr indent="-438150" lvl="0" marL="457200" rtl="0" algn="l">
              <a:lnSpc>
                <a:spcPct val="115000"/>
              </a:lnSpc>
              <a:spcBef>
                <a:spcPts val="800"/>
              </a:spcBef>
              <a:spcAft>
                <a:spcPts val="0"/>
              </a:spcAft>
              <a:buClr>
                <a:srgbClr val="333333"/>
              </a:buClr>
              <a:buSzPts val="3300"/>
              <a:buFont typeface="Montserrat"/>
              <a:buChar char="●"/>
            </a:pPr>
            <a:r>
              <a:rPr lang="en-US" sz="3300">
                <a:solidFill>
                  <a:srgbClr val="333333"/>
                </a:solidFill>
                <a:highlight>
                  <a:srgbClr val="FFFFFF"/>
                </a:highlight>
                <a:latin typeface="Montserrat"/>
                <a:ea typeface="Montserrat"/>
                <a:cs typeface="Montserrat"/>
                <a:sym typeface="Montserrat"/>
              </a:rPr>
              <a:t>Searching the literature is more effective when you are clear on what you need to find, your research topic is clearly understood and the various concepts within your topic are clearly delineated.</a:t>
            </a:r>
            <a:endParaRPr sz="3300">
              <a:solidFill>
                <a:srgbClr val="333333"/>
              </a:solidFill>
              <a:highlight>
                <a:srgbClr val="FFFFFF"/>
              </a:highlight>
              <a:latin typeface="Montserrat"/>
              <a:ea typeface="Montserrat"/>
              <a:cs typeface="Montserrat"/>
              <a:sym typeface="Montserrat"/>
            </a:endParaRPr>
          </a:p>
          <a:p>
            <a:pPr indent="0" lvl="0" marL="457200" marR="0" rtl="0" algn="l">
              <a:lnSpc>
                <a:spcPct val="108000"/>
              </a:lnSpc>
              <a:spcBef>
                <a:spcPts val="800"/>
              </a:spcBef>
              <a:spcAft>
                <a:spcPts val="0"/>
              </a:spcAft>
              <a:buNone/>
            </a:pPr>
            <a:r>
              <a:t/>
            </a:r>
            <a:endParaRPr sz="33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g1952bd457a4_0_119"/>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12" name="Google Shape;212;g1952bd457a4_0_119"/>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13" name="Google Shape;213;g1952bd457a4_0_119"/>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14" name="Google Shape;214;g1952bd457a4_0_119"/>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The first step - preliminary scoping searches</a:t>
            </a:r>
            <a:endParaRPr/>
          </a:p>
        </p:txBody>
      </p:sp>
      <p:sp>
        <p:nvSpPr>
          <p:cNvPr id="215" name="Google Shape;215;g1952bd457a4_0_119"/>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16" name="Google Shape;216;g1952bd457a4_0_119"/>
          <p:cNvSpPr txBox="1"/>
          <p:nvPr/>
        </p:nvSpPr>
        <p:spPr>
          <a:xfrm>
            <a:off x="564715" y="1517727"/>
            <a:ext cx="16694700" cy="66573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It is important to do background research to make sure your research question has not already been answered in a recent review, and to extend your understanding of the research area and the terminology used in its discussion.</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Clr>
                <a:schemeClr val="dk1"/>
              </a:buClr>
              <a:buSzPts val="1100"/>
              <a:buFont typeface="Arial"/>
              <a:buNone/>
            </a:pPr>
            <a:r>
              <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Clr>
                <a:schemeClr val="dk1"/>
              </a:buClr>
              <a:buSzPts val="1100"/>
              <a:buFont typeface="Arial"/>
              <a:buNone/>
            </a:pPr>
            <a:r>
              <a:rPr lang="en-US" sz="3300">
                <a:solidFill>
                  <a:srgbClr val="333333"/>
                </a:solidFill>
                <a:highlight>
                  <a:srgbClr val="FFFFFF"/>
                </a:highlight>
                <a:latin typeface="Montserrat"/>
                <a:ea typeface="Montserrat"/>
                <a:cs typeface="Montserrat"/>
                <a:sym typeface="Montserrat"/>
              </a:rPr>
              <a:t>Doing some </a:t>
            </a:r>
            <a:r>
              <a:rPr b="1" lang="en-US" sz="3300">
                <a:solidFill>
                  <a:srgbClr val="333333"/>
                </a:solidFill>
                <a:highlight>
                  <a:srgbClr val="FFFFFF"/>
                </a:highlight>
                <a:latin typeface="Montserrat"/>
                <a:ea typeface="Montserrat"/>
                <a:cs typeface="Montserrat"/>
                <a:sym typeface="Montserrat"/>
              </a:rPr>
              <a:t>broad preliminary searching is an essential step</a:t>
            </a:r>
            <a:r>
              <a:rPr lang="en-US" sz="3300">
                <a:solidFill>
                  <a:srgbClr val="333333"/>
                </a:solidFill>
                <a:highlight>
                  <a:srgbClr val="FFFFFF"/>
                </a:highlight>
                <a:latin typeface="Montserrat"/>
                <a:ea typeface="Montserrat"/>
                <a:cs typeface="Montserrat"/>
                <a:sym typeface="Montserrat"/>
              </a:rPr>
              <a:t> to help you understand the quantity of existing literature in your area of interest, and establish a basis for your later more complex searching when you have developed your search strategy. This type of searching usually involves a </a:t>
            </a:r>
            <a:r>
              <a:rPr b="1" lang="en-US" sz="3300">
                <a:solidFill>
                  <a:srgbClr val="333333"/>
                </a:solidFill>
                <a:highlight>
                  <a:srgbClr val="FFFFFF"/>
                </a:highlight>
                <a:latin typeface="Montserrat"/>
                <a:ea typeface="Montserrat"/>
                <a:cs typeface="Montserrat"/>
                <a:sym typeface="Montserrat"/>
              </a:rPr>
              <a:t>series of very targeted searches</a:t>
            </a:r>
            <a:r>
              <a:rPr lang="en-US" sz="3300">
                <a:solidFill>
                  <a:srgbClr val="333333"/>
                </a:solidFill>
                <a:highlight>
                  <a:srgbClr val="FFFFFF"/>
                </a:highlight>
                <a:latin typeface="Montserrat"/>
                <a:ea typeface="Montserrat"/>
                <a:cs typeface="Montserrat"/>
                <a:sym typeface="Montserrat"/>
              </a:rPr>
              <a:t>, perhaps looking for your main keywords in the article title.</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800"/>
              </a:spcAft>
              <a:buNone/>
            </a:pPr>
            <a:r>
              <a:rPr lang="en-US" sz="3300">
                <a:solidFill>
                  <a:srgbClr val="006DAE"/>
                </a:solidFill>
                <a:highlight>
                  <a:srgbClr val="FFFFFF"/>
                </a:highlight>
                <a:uFill>
                  <a:noFill/>
                </a:uFill>
                <a:latin typeface="Montserrat"/>
                <a:ea typeface="Montserrat"/>
                <a:cs typeface="Montserrat"/>
                <a:sym typeface="Montserrat"/>
                <a:hlinkClick r:id="rId6">
                  <a:extLst>
                    <a:ext uri="{A12FA001-AC4F-418D-AE19-62706E023703}">
                      <ahyp:hlinkClr val="tx"/>
                    </a:ext>
                  </a:extLst>
                </a:hlinkClick>
              </a:rPr>
              <a:t>Google Scholar</a:t>
            </a:r>
            <a:r>
              <a:rPr lang="en-US" sz="3300">
                <a:solidFill>
                  <a:srgbClr val="333333"/>
                </a:solidFill>
                <a:highlight>
                  <a:srgbClr val="FFFFFF"/>
                </a:highlight>
                <a:latin typeface="Montserrat"/>
                <a:ea typeface="Montserrat"/>
                <a:cs typeface="Montserrat"/>
                <a:sym typeface="Montserrat"/>
              </a:rPr>
              <a:t> is what we will use to do a preliminary search.</a:t>
            </a:r>
            <a:endParaRPr sz="33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g1952bd457a4_0_13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22" name="Google Shape;222;g1952bd457a4_0_13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23" name="Google Shape;223;g1952bd457a4_0_13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24" name="Google Shape;224;g1952bd457a4_0_130"/>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The research question</a:t>
            </a:r>
            <a:endParaRPr/>
          </a:p>
        </p:txBody>
      </p:sp>
      <p:sp>
        <p:nvSpPr>
          <p:cNvPr id="225" name="Google Shape;225;g1952bd457a4_0_130"/>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26" name="Google Shape;226;g1952bd457a4_0_130"/>
          <p:cNvSpPr txBox="1"/>
          <p:nvPr/>
        </p:nvSpPr>
        <p:spPr>
          <a:xfrm>
            <a:off x="564715" y="1517727"/>
            <a:ext cx="16694700" cy="22605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800"/>
              </a:spcAft>
              <a:buNone/>
            </a:pPr>
            <a:r>
              <a:rPr lang="en-US" sz="3300">
                <a:solidFill>
                  <a:srgbClr val="333333"/>
                </a:solidFill>
                <a:highlight>
                  <a:srgbClr val="FFFFFF"/>
                </a:highlight>
                <a:latin typeface="Montserrat"/>
                <a:ea typeface="Montserrat"/>
                <a:cs typeface="Montserrat"/>
                <a:sym typeface="Montserrat"/>
              </a:rPr>
              <a:t>The </a:t>
            </a:r>
            <a:r>
              <a:rPr b="1" lang="en-US" sz="3300">
                <a:solidFill>
                  <a:srgbClr val="333333"/>
                </a:solidFill>
                <a:highlight>
                  <a:srgbClr val="FFFFFF"/>
                </a:highlight>
                <a:latin typeface="Montserrat"/>
                <a:ea typeface="Montserrat"/>
                <a:cs typeface="Montserrat"/>
                <a:sym typeface="Montserrat"/>
              </a:rPr>
              <a:t>research question</a:t>
            </a:r>
            <a:r>
              <a:rPr lang="en-US" sz="3300">
                <a:solidFill>
                  <a:srgbClr val="333333"/>
                </a:solidFill>
                <a:highlight>
                  <a:srgbClr val="FFFFFF"/>
                </a:highlight>
                <a:latin typeface="Montserrat"/>
                <a:ea typeface="Montserrat"/>
                <a:cs typeface="Montserrat"/>
                <a:sym typeface="Montserrat"/>
              </a:rPr>
              <a:t> will determine the method of the review and the types of studies included. One way to develop your research question is to put your topic into the format of a question or questions to be answered by the literature.</a:t>
            </a:r>
            <a:endParaRPr sz="33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pic>
        <p:nvPicPr>
          <p:cNvPr id="231" name="Google Shape;231;g1952bd457a4_0_14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32" name="Google Shape;232;g1952bd457a4_0_14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33" name="Google Shape;233;g1952bd457a4_0_141"/>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34" name="Google Shape;234;g1952bd457a4_0_141"/>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Developing a research question</a:t>
            </a:r>
            <a:endParaRPr/>
          </a:p>
        </p:txBody>
      </p:sp>
      <p:sp>
        <p:nvSpPr>
          <p:cNvPr id="235" name="Google Shape;235;g1952bd457a4_0_141"/>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36" name="Google Shape;236;g1952bd457a4_0_141"/>
          <p:cNvSpPr txBox="1"/>
          <p:nvPr/>
        </p:nvSpPr>
        <p:spPr>
          <a:xfrm>
            <a:off x="564715" y="1517727"/>
            <a:ext cx="16694700" cy="35826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1200"/>
              </a:spcBef>
              <a:spcAft>
                <a:spcPts val="0"/>
              </a:spcAft>
              <a:buNone/>
            </a:pPr>
            <a:r>
              <a:rPr lang="en-US" sz="3300">
                <a:solidFill>
                  <a:srgbClr val="505050"/>
                </a:solidFill>
                <a:highlight>
                  <a:srgbClr val="FFFFFF"/>
                </a:highlight>
                <a:latin typeface="Montserrat"/>
                <a:ea typeface="Montserrat"/>
                <a:cs typeface="Montserrat"/>
                <a:sym typeface="Montserrat"/>
              </a:rPr>
              <a:t>It is likely that at some point during your degree you will be required to create your own research question. The research question states the specific issue or problem that your assignment will focus on. It also outlines the task that you will need to complete.</a:t>
            </a:r>
            <a:endParaRPr sz="3300">
              <a:solidFill>
                <a:srgbClr val="505050"/>
              </a:solidFill>
              <a:highlight>
                <a:srgbClr val="FFFFFF"/>
              </a:highlight>
              <a:latin typeface="Montserrat"/>
              <a:ea typeface="Montserrat"/>
              <a:cs typeface="Montserrat"/>
              <a:sym typeface="Montserrat"/>
            </a:endParaRPr>
          </a:p>
          <a:p>
            <a:pPr indent="0" lvl="0" marL="0" rtl="0" algn="l">
              <a:lnSpc>
                <a:spcPct val="115000"/>
              </a:lnSpc>
              <a:spcBef>
                <a:spcPts val="1200"/>
              </a:spcBef>
              <a:spcAft>
                <a:spcPts val="0"/>
              </a:spcAft>
              <a:buNone/>
            </a:pPr>
            <a:r>
              <a:t/>
            </a:r>
            <a:endParaRPr sz="3300">
              <a:solidFill>
                <a:schemeClr val="dk1"/>
              </a:solidFill>
              <a:latin typeface="Montserrat"/>
              <a:ea typeface="Montserrat"/>
              <a:cs typeface="Montserrat"/>
              <a:sym typeface="Montserrat"/>
            </a:endParaRPr>
          </a:p>
          <a:p>
            <a:pPr indent="0" lvl="0" marL="0" rtl="0" algn="l">
              <a:lnSpc>
                <a:spcPct val="115000"/>
              </a:lnSpc>
              <a:spcBef>
                <a:spcPts val="0"/>
              </a:spcBef>
              <a:spcAft>
                <a:spcPts val="800"/>
              </a:spcAft>
              <a:buNone/>
            </a:pPr>
            <a:r>
              <a:t/>
            </a:r>
            <a:endParaRPr sz="33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pic>
        <p:nvPicPr>
          <p:cNvPr id="241" name="Google Shape;241;g1952bd457a4_0_16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42" name="Google Shape;242;g1952bd457a4_0_16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43" name="Google Shape;243;g1952bd457a4_0_16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44" name="Google Shape;244;g1952bd457a4_0_163"/>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Developing a research question</a:t>
            </a:r>
            <a:endParaRPr/>
          </a:p>
        </p:txBody>
      </p:sp>
      <p:sp>
        <p:nvSpPr>
          <p:cNvPr id="245" name="Google Shape;245;g1952bd457a4_0_163"/>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46" name="Google Shape;246;g1952bd457a4_0_163"/>
          <p:cNvSpPr txBox="1"/>
          <p:nvPr/>
        </p:nvSpPr>
        <p:spPr>
          <a:xfrm>
            <a:off x="564715" y="1517727"/>
            <a:ext cx="16694700" cy="7738500"/>
          </a:xfrm>
          <a:prstGeom prst="rect">
            <a:avLst/>
          </a:prstGeom>
          <a:noFill/>
          <a:ln>
            <a:noFill/>
          </a:ln>
        </p:spPr>
        <p:txBody>
          <a:bodyPr anchorCtr="0" anchor="t" bIns="0" lIns="0" spcFirstLastPara="1" rIns="0" wrap="square" tIns="0">
            <a:spAutoFit/>
          </a:bodyPr>
          <a:lstStyle/>
          <a:p>
            <a:pPr indent="-400050" lvl="0" marL="457200" rtl="0" algn="l">
              <a:lnSpc>
                <a:spcPct val="115000"/>
              </a:lnSpc>
              <a:spcBef>
                <a:spcPts val="120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Clear and focused.</a:t>
            </a:r>
            <a:r>
              <a:rPr lang="en-US" sz="2700">
                <a:solidFill>
                  <a:srgbClr val="505050"/>
                </a:solidFill>
                <a:highlight>
                  <a:srgbClr val="FFFFFF"/>
                </a:highlight>
                <a:latin typeface="Montserrat"/>
                <a:ea typeface="Montserrat"/>
                <a:cs typeface="Montserrat"/>
                <a:sym typeface="Montserrat"/>
              </a:rPr>
              <a:t> In other words, the question should clearly state what the writer needs to do.</a:t>
            </a:r>
            <a:endParaRPr sz="2700">
              <a:solidFill>
                <a:srgbClr val="505050"/>
              </a:solidFill>
              <a:highlight>
                <a:srgbClr val="FFFFFF"/>
              </a:highlight>
              <a:latin typeface="Montserrat"/>
              <a:ea typeface="Montserrat"/>
              <a:cs typeface="Montserrat"/>
              <a:sym typeface="Montserrat"/>
            </a:endParaRPr>
          </a:p>
          <a:p>
            <a:pPr indent="-400050" lvl="0" marL="457200" rtl="0" algn="l">
              <a:lnSpc>
                <a:spcPct val="115000"/>
              </a:lnSpc>
              <a:spcBef>
                <a:spcPts val="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Not too broad and not too narrow.</a:t>
            </a:r>
            <a:r>
              <a:rPr lang="en-US" sz="2700">
                <a:solidFill>
                  <a:srgbClr val="505050"/>
                </a:solidFill>
                <a:highlight>
                  <a:srgbClr val="FFFFFF"/>
                </a:highlight>
                <a:latin typeface="Montserrat"/>
                <a:ea typeface="Montserrat"/>
                <a:cs typeface="Montserrat"/>
                <a:sym typeface="Montserrat"/>
              </a:rPr>
              <a:t> The question should have an appropriate scope. If the question is too broad it will not be possible to answer it thoroughly within the word limit. If it is too narrow you will not have enough to write about and you will struggle to develop a strong argument (see the activity below for examples).</a:t>
            </a:r>
            <a:endParaRPr sz="2700">
              <a:solidFill>
                <a:srgbClr val="505050"/>
              </a:solidFill>
              <a:highlight>
                <a:srgbClr val="FFFFFF"/>
              </a:highlight>
              <a:latin typeface="Montserrat"/>
              <a:ea typeface="Montserrat"/>
              <a:cs typeface="Montserrat"/>
              <a:sym typeface="Montserrat"/>
            </a:endParaRPr>
          </a:p>
          <a:p>
            <a:pPr indent="-400050" lvl="0" marL="457200" rtl="0" algn="l">
              <a:lnSpc>
                <a:spcPct val="115000"/>
              </a:lnSpc>
              <a:spcBef>
                <a:spcPts val="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Not too easy to answer.</a:t>
            </a:r>
            <a:r>
              <a:rPr lang="en-US" sz="2700">
                <a:solidFill>
                  <a:srgbClr val="505050"/>
                </a:solidFill>
                <a:highlight>
                  <a:srgbClr val="FFFFFF"/>
                </a:highlight>
                <a:latin typeface="Montserrat"/>
                <a:ea typeface="Montserrat"/>
                <a:cs typeface="Montserrat"/>
                <a:sym typeface="Montserrat"/>
              </a:rPr>
              <a:t> For example, the question should require more than a simple yes or no answer.</a:t>
            </a:r>
            <a:endParaRPr sz="2700">
              <a:solidFill>
                <a:srgbClr val="505050"/>
              </a:solidFill>
              <a:highlight>
                <a:srgbClr val="FFFFFF"/>
              </a:highlight>
              <a:latin typeface="Montserrat"/>
              <a:ea typeface="Montserrat"/>
              <a:cs typeface="Montserrat"/>
              <a:sym typeface="Montserrat"/>
            </a:endParaRPr>
          </a:p>
          <a:p>
            <a:pPr indent="-400050" lvl="0" marL="457200" rtl="0" algn="l">
              <a:lnSpc>
                <a:spcPct val="115000"/>
              </a:lnSpc>
              <a:spcBef>
                <a:spcPts val="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Not too difficult to answer.</a:t>
            </a:r>
            <a:r>
              <a:rPr lang="en-US" sz="2700">
                <a:solidFill>
                  <a:srgbClr val="505050"/>
                </a:solidFill>
                <a:highlight>
                  <a:srgbClr val="FFFFFF"/>
                </a:highlight>
                <a:latin typeface="Montserrat"/>
                <a:ea typeface="Montserrat"/>
                <a:cs typeface="Montserrat"/>
                <a:sym typeface="Montserrat"/>
              </a:rPr>
              <a:t> You must be able to answer the question thoroughly within the given timeframe and word limit.</a:t>
            </a:r>
            <a:endParaRPr sz="2700">
              <a:solidFill>
                <a:srgbClr val="505050"/>
              </a:solidFill>
              <a:highlight>
                <a:srgbClr val="FFFFFF"/>
              </a:highlight>
              <a:latin typeface="Montserrat"/>
              <a:ea typeface="Montserrat"/>
              <a:cs typeface="Montserrat"/>
              <a:sym typeface="Montserrat"/>
            </a:endParaRPr>
          </a:p>
          <a:p>
            <a:pPr indent="-400050" lvl="0" marL="457200" rtl="0" algn="l">
              <a:lnSpc>
                <a:spcPct val="115000"/>
              </a:lnSpc>
              <a:spcBef>
                <a:spcPts val="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Researchable.</a:t>
            </a:r>
            <a:r>
              <a:rPr lang="en-US" sz="2700">
                <a:solidFill>
                  <a:srgbClr val="505050"/>
                </a:solidFill>
                <a:highlight>
                  <a:srgbClr val="FFFFFF"/>
                </a:highlight>
                <a:latin typeface="Montserrat"/>
                <a:ea typeface="Montserrat"/>
                <a:cs typeface="Montserrat"/>
                <a:sym typeface="Montserrat"/>
              </a:rPr>
              <a:t> You must have access to a suitable amount of quality research materials, such as academic books and refereed journal articles.</a:t>
            </a:r>
            <a:endParaRPr sz="2700">
              <a:solidFill>
                <a:srgbClr val="505050"/>
              </a:solidFill>
              <a:highlight>
                <a:srgbClr val="FFFFFF"/>
              </a:highlight>
              <a:latin typeface="Montserrat"/>
              <a:ea typeface="Montserrat"/>
              <a:cs typeface="Montserrat"/>
              <a:sym typeface="Montserrat"/>
            </a:endParaRPr>
          </a:p>
          <a:p>
            <a:pPr indent="-400050" lvl="0" marL="457200" rtl="0" algn="l">
              <a:lnSpc>
                <a:spcPct val="115000"/>
              </a:lnSpc>
              <a:spcBef>
                <a:spcPts val="0"/>
              </a:spcBef>
              <a:spcAft>
                <a:spcPts val="0"/>
              </a:spcAft>
              <a:buClr>
                <a:srgbClr val="505050"/>
              </a:buClr>
              <a:buSzPts val="2700"/>
              <a:buChar char="●"/>
            </a:pPr>
            <a:r>
              <a:rPr b="1" lang="en-US" sz="2700">
                <a:solidFill>
                  <a:srgbClr val="505050"/>
                </a:solidFill>
                <a:highlight>
                  <a:srgbClr val="FFFFFF"/>
                </a:highlight>
                <a:latin typeface="Montserrat"/>
                <a:ea typeface="Montserrat"/>
                <a:cs typeface="Montserrat"/>
                <a:sym typeface="Montserrat"/>
              </a:rPr>
              <a:t>Analytical rather than descriptive.</a:t>
            </a:r>
            <a:r>
              <a:rPr lang="en-US" sz="2700">
                <a:solidFill>
                  <a:srgbClr val="505050"/>
                </a:solidFill>
                <a:highlight>
                  <a:srgbClr val="FFFFFF"/>
                </a:highlight>
                <a:latin typeface="Montserrat"/>
                <a:ea typeface="Montserrat"/>
                <a:cs typeface="Montserrat"/>
                <a:sym typeface="Montserrat"/>
              </a:rPr>
              <a:t> In other words, your research question should allow you to produce an analysis of an issue or problem rather than a simple description of it (more on this below).</a:t>
            </a:r>
            <a:endParaRPr sz="2700">
              <a:solidFill>
                <a:srgbClr val="505050"/>
              </a:solidFill>
              <a:highlight>
                <a:srgbClr val="FFFFFF"/>
              </a:highlight>
              <a:latin typeface="Montserrat"/>
              <a:ea typeface="Montserrat"/>
              <a:cs typeface="Montserrat"/>
              <a:sym typeface="Montserrat"/>
            </a:endParaRPr>
          </a:p>
          <a:p>
            <a:pPr indent="0" lvl="0" marL="0" rtl="0" algn="l">
              <a:lnSpc>
                <a:spcPct val="115000"/>
              </a:lnSpc>
              <a:spcBef>
                <a:spcPts val="1200"/>
              </a:spcBef>
              <a:spcAft>
                <a:spcPts val="800"/>
              </a:spcAft>
              <a:buNone/>
            </a:pPr>
            <a:r>
              <a:t/>
            </a:r>
            <a:endParaRPr sz="27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pic>
        <p:nvPicPr>
          <p:cNvPr id="251" name="Google Shape;251;g1952bd457a4_0_150"/>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52" name="Google Shape;252;g1952bd457a4_0_150"/>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53" name="Google Shape;253;g1952bd457a4_0_150"/>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54" name="Google Shape;254;g1952bd457a4_0_150"/>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255" name="Google Shape;255;g1952bd457a4_0_150"/>
          <p:cNvPicPr preferRelativeResize="0"/>
          <p:nvPr/>
        </p:nvPicPr>
        <p:blipFill>
          <a:blip r:embed="rId6">
            <a:alphaModFix/>
          </a:blip>
          <a:stretch>
            <a:fillRect/>
          </a:stretch>
        </p:blipFill>
        <p:spPr>
          <a:xfrm>
            <a:off x="4940225" y="102204"/>
            <a:ext cx="8910106" cy="101847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pic>
        <p:nvPicPr>
          <p:cNvPr id="260" name="Google Shape;260;g1952bd457a4_0_17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61" name="Google Shape;261;g1952bd457a4_0_17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62" name="Google Shape;262;g1952bd457a4_0_17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63" name="Google Shape;263;g1952bd457a4_0_175"/>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pic>
        <p:nvPicPr>
          <p:cNvPr id="264" name="Google Shape;264;g1952bd457a4_0_175"/>
          <p:cNvPicPr preferRelativeResize="0"/>
          <p:nvPr/>
        </p:nvPicPr>
        <p:blipFill>
          <a:blip r:embed="rId6">
            <a:alphaModFix/>
          </a:blip>
          <a:stretch>
            <a:fillRect/>
          </a:stretch>
        </p:blipFill>
        <p:spPr>
          <a:xfrm>
            <a:off x="4667650" y="0"/>
            <a:ext cx="9475946" cy="10287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g1952bd457a4_0_203"/>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70" name="Google Shape;270;g1952bd457a4_0_203"/>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71" name="Google Shape;271;g1952bd457a4_0_203"/>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72" name="Google Shape;272;g1952bd457a4_0_203"/>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Identify key words and concepts</a:t>
            </a:r>
            <a:endParaRPr/>
          </a:p>
        </p:txBody>
      </p:sp>
      <p:sp>
        <p:nvSpPr>
          <p:cNvPr id="273" name="Google Shape;273;g1952bd457a4_0_203"/>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74" name="Google Shape;274;g1952bd457a4_0_203"/>
          <p:cNvSpPr txBox="1"/>
          <p:nvPr/>
        </p:nvSpPr>
        <p:spPr>
          <a:xfrm>
            <a:off x="564715" y="1517727"/>
            <a:ext cx="16694700" cy="61758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3300">
                <a:solidFill>
                  <a:srgbClr val="333333"/>
                </a:solidFill>
                <a:highlight>
                  <a:srgbClr val="FFFFFF"/>
                </a:highlight>
                <a:latin typeface="Montserrat"/>
                <a:ea typeface="Montserrat"/>
                <a:cs typeface="Montserrat"/>
                <a:sym typeface="Montserrat"/>
              </a:rPr>
              <a:t>Start developing a search strategy by identifying the key words and concepts within your research question. The aim is to identify the words likely to have been used in the published literature on this topic.</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t/>
            </a:r>
            <a:endParaRPr sz="33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3300">
                <a:solidFill>
                  <a:srgbClr val="333333"/>
                </a:solidFill>
                <a:highlight>
                  <a:srgbClr val="FFFFFF"/>
                </a:highlight>
                <a:latin typeface="Montserrat"/>
                <a:ea typeface="Montserrat"/>
                <a:cs typeface="Montserrat"/>
                <a:sym typeface="Montserrat"/>
              </a:rPr>
              <a:t>For example:</a:t>
            </a:r>
            <a:r>
              <a:rPr lang="en-US" sz="3300">
                <a:solidFill>
                  <a:schemeClr val="dk1"/>
                </a:solidFill>
                <a:highlight>
                  <a:srgbClr val="FFFFFF"/>
                </a:highlight>
                <a:latin typeface="Montserrat"/>
                <a:ea typeface="Montserrat"/>
                <a:cs typeface="Montserrat"/>
                <a:sym typeface="Montserrat"/>
              </a:rPr>
              <a:t> </a:t>
            </a:r>
            <a:r>
              <a:rPr b="1" i="1" lang="en-US" sz="3300">
                <a:solidFill>
                  <a:schemeClr val="dk1"/>
                </a:solidFill>
                <a:highlight>
                  <a:srgbClr val="FFFFFF"/>
                </a:highlight>
                <a:latin typeface="Montserrat"/>
                <a:ea typeface="Montserrat"/>
                <a:cs typeface="Montserrat"/>
                <a:sym typeface="Montserrat"/>
              </a:rPr>
              <a:t>What are the key </a:t>
            </a:r>
            <a:r>
              <a:rPr b="1" i="1" lang="en-US" sz="3300">
                <a:solidFill>
                  <a:srgbClr val="0000CD"/>
                </a:solidFill>
                <a:highlight>
                  <a:srgbClr val="FFFFFF"/>
                </a:highlight>
                <a:latin typeface="Montserrat"/>
                <a:ea typeface="Montserrat"/>
                <a:cs typeface="Montserrat"/>
                <a:sym typeface="Montserrat"/>
              </a:rPr>
              <a:t>infection control</a:t>
            </a:r>
            <a:r>
              <a:rPr b="1" i="1" lang="en-US" sz="3300">
                <a:solidFill>
                  <a:schemeClr val="dk1"/>
                </a:solidFill>
                <a:highlight>
                  <a:srgbClr val="FFFFFF"/>
                </a:highlight>
                <a:latin typeface="Montserrat"/>
                <a:ea typeface="Montserrat"/>
                <a:cs typeface="Montserrat"/>
                <a:sym typeface="Montserrat"/>
              </a:rPr>
              <a:t> strategies for preventing the transmission of </a:t>
            </a:r>
            <a:r>
              <a:rPr b="1" i="1" lang="en-US" sz="3300">
                <a:solidFill>
                  <a:srgbClr val="0000CD"/>
                </a:solidFill>
                <a:highlight>
                  <a:srgbClr val="FFFFFF"/>
                </a:highlight>
                <a:latin typeface="Montserrat"/>
                <a:ea typeface="Montserrat"/>
                <a:cs typeface="Montserrat"/>
                <a:sym typeface="Montserrat"/>
              </a:rPr>
              <a:t>Methicillin-resistant Staphylococcus aureus (MRSA)</a:t>
            </a:r>
            <a:r>
              <a:rPr b="1" i="1" lang="en-US" sz="3300">
                <a:solidFill>
                  <a:schemeClr val="dk1"/>
                </a:solidFill>
                <a:highlight>
                  <a:srgbClr val="FFFFFF"/>
                </a:highlight>
                <a:latin typeface="Montserrat"/>
                <a:ea typeface="Montserrat"/>
                <a:cs typeface="Montserrat"/>
                <a:sym typeface="Montserrat"/>
              </a:rPr>
              <a:t> in </a:t>
            </a:r>
            <a:r>
              <a:rPr b="1" i="1" lang="en-US" sz="3300">
                <a:solidFill>
                  <a:srgbClr val="0000CD"/>
                </a:solidFill>
                <a:highlight>
                  <a:srgbClr val="FFFFFF"/>
                </a:highlight>
                <a:latin typeface="Montserrat"/>
                <a:ea typeface="Montserrat"/>
                <a:cs typeface="Montserrat"/>
                <a:sym typeface="Montserrat"/>
              </a:rPr>
              <a:t>aged care homes</a:t>
            </a:r>
            <a:r>
              <a:rPr b="1" i="1" lang="en-US" sz="3300">
                <a:solidFill>
                  <a:schemeClr val="dk1"/>
                </a:solidFill>
                <a:highlight>
                  <a:srgbClr val="FFFFFF"/>
                </a:highlight>
                <a:latin typeface="Montserrat"/>
                <a:ea typeface="Montserrat"/>
                <a:cs typeface="Montserrat"/>
                <a:sym typeface="Montserrat"/>
              </a:rPr>
              <a:t>.</a:t>
            </a:r>
            <a:endParaRPr b="1" i="1" sz="33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t/>
            </a:r>
            <a:endParaRPr b="1" i="1" sz="33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800"/>
              </a:spcAft>
              <a:buNone/>
            </a:pPr>
            <a:r>
              <a:rPr lang="en-US" sz="3300">
                <a:solidFill>
                  <a:srgbClr val="333333"/>
                </a:solidFill>
                <a:highlight>
                  <a:srgbClr val="FFFFFF"/>
                </a:highlight>
                <a:latin typeface="Montserrat"/>
                <a:ea typeface="Montserrat"/>
                <a:cs typeface="Montserrat"/>
                <a:sym typeface="Montserrat"/>
              </a:rPr>
              <a:t>Treat each component as a separate concept (there are usually between 2-4 concepts).</a:t>
            </a:r>
            <a:endParaRPr b="1" i="1" sz="3300">
              <a:solidFill>
                <a:schemeClr val="dk1"/>
              </a:solidFill>
              <a:highlight>
                <a:srgbClr val="FFFFFF"/>
              </a:highlight>
              <a:latin typeface="Montserrat"/>
              <a:ea typeface="Montserrat"/>
              <a:cs typeface="Montserrat"/>
              <a:sym typeface="Montserra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g1952bd457a4_0_21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80" name="Google Shape;280;g1952bd457a4_0_21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81" name="Google Shape;281;g1952bd457a4_0_21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82" name="Google Shape;282;g1952bd457a4_0_215"/>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Identify key words and concepts</a:t>
            </a:r>
            <a:endParaRPr/>
          </a:p>
        </p:txBody>
      </p:sp>
      <p:sp>
        <p:nvSpPr>
          <p:cNvPr id="283" name="Google Shape;283;g1952bd457a4_0_215"/>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84" name="Google Shape;284;g1952bd457a4_0_215"/>
          <p:cNvSpPr txBox="1"/>
          <p:nvPr/>
        </p:nvSpPr>
        <p:spPr>
          <a:xfrm>
            <a:off x="564715" y="1517727"/>
            <a:ext cx="16694700" cy="36339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3300">
                <a:solidFill>
                  <a:srgbClr val="333333"/>
                </a:solidFill>
                <a:highlight>
                  <a:srgbClr val="FFFFFF"/>
                </a:highlight>
                <a:latin typeface="Montserrat"/>
                <a:ea typeface="Montserrat"/>
                <a:cs typeface="Montserrat"/>
                <a:sym typeface="Montserrat"/>
              </a:rPr>
              <a:t>For example:</a:t>
            </a:r>
            <a:r>
              <a:rPr lang="en-US" sz="3300">
                <a:solidFill>
                  <a:schemeClr val="dk1"/>
                </a:solidFill>
                <a:highlight>
                  <a:srgbClr val="FFFFFF"/>
                </a:highlight>
                <a:latin typeface="Montserrat"/>
                <a:ea typeface="Montserrat"/>
                <a:cs typeface="Montserrat"/>
                <a:sym typeface="Montserrat"/>
              </a:rPr>
              <a:t> </a:t>
            </a:r>
            <a:r>
              <a:rPr b="1" i="1" lang="en-US" sz="3300">
                <a:solidFill>
                  <a:schemeClr val="dk1"/>
                </a:solidFill>
                <a:highlight>
                  <a:srgbClr val="FFFFFF"/>
                </a:highlight>
                <a:latin typeface="Montserrat"/>
                <a:ea typeface="Montserrat"/>
                <a:cs typeface="Montserrat"/>
                <a:sym typeface="Montserrat"/>
              </a:rPr>
              <a:t>What are the key </a:t>
            </a:r>
            <a:r>
              <a:rPr b="1" i="1" lang="en-US" sz="3300">
                <a:solidFill>
                  <a:srgbClr val="0000CD"/>
                </a:solidFill>
                <a:highlight>
                  <a:srgbClr val="FFFFFF"/>
                </a:highlight>
                <a:latin typeface="Montserrat"/>
                <a:ea typeface="Montserrat"/>
                <a:cs typeface="Montserrat"/>
                <a:sym typeface="Montserrat"/>
              </a:rPr>
              <a:t>infection control</a:t>
            </a:r>
            <a:r>
              <a:rPr b="1" i="1" lang="en-US" sz="3300">
                <a:solidFill>
                  <a:schemeClr val="dk1"/>
                </a:solidFill>
                <a:highlight>
                  <a:srgbClr val="FFFFFF"/>
                </a:highlight>
                <a:latin typeface="Montserrat"/>
                <a:ea typeface="Montserrat"/>
                <a:cs typeface="Montserrat"/>
                <a:sym typeface="Montserrat"/>
              </a:rPr>
              <a:t> strategies for preventing the transmission of </a:t>
            </a:r>
            <a:r>
              <a:rPr b="1" i="1" lang="en-US" sz="3300">
                <a:solidFill>
                  <a:srgbClr val="0000CD"/>
                </a:solidFill>
                <a:highlight>
                  <a:srgbClr val="FFFFFF"/>
                </a:highlight>
                <a:latin typeface="Montserrat"/>
                <a:ea typeface="Montserrat"/>
                <a:cs typeface="Montserrat"/>
                <a:sym typeface="Montserrat"/>
              </a:rPr>
              <a:t>Methicillin-resistant Staphylococcus aureus (MRSA)</a:t>
            </a:r>
            <a:r>
              <a:rPr b="1" i="1" lang="en-US" sz="3300">
                <a:solidFill>
                  <a:schemeClr val="dk1"/>
                </a:solidFill>
                <a:highlight>
                  <a:srgbClr val="FFFFFF"/>
                </a:highlight>
                <a:latin typeface="Montserrat"/>
                <a:ea typeface="Montserrat"/>
                <a:cs typeface="Montserrat"/>
                <a:sym typeface="Montserrat"/>
              </a:rPr>
              <a:t> in </a:t>
            </a:r>
            <a:r>
              <a:rPr b="1" i="1" lang="en-US" sz="3300">
                <a:solidFill>
                  <a:srgbClr val="0000CD"/>
                </a:solidFill>
                <a:highlight>
                  <a:srgbClr val="FFFFFF"/>
                </a:highlight>
                <a:latin typeface="Montserrat"/>
                <a:ea typeface="Montserrat"/>
                <a:cs typeface="Montserrat"/>
                <a:sym typeface="Montserrat"/>
              </a:rPr>
              <a:t>aged care homes</a:t>
            </a:r>
            <a:r>
              <a:rPr b="1" i="1" lang="en-US" sz="3300">
                <a:solidFill>
                  <a:schemeClr val="dk1"/>
                </a:solidFill>
                <a:highlight>
                  <a:srgbClr val="FFFFFF"/>
                </a:highlight>
                <a:latin typeface="Montserrat"/>
                <a:ea typeface="Montserrat"/>
                <a:cs typeface="Montserrat"/>
                <a:sym typeface="Montserrat"/>
              </a:rPr>
              <a:t>.</a:t>
            </a:r>
            <a:endParaRPr b="1" i="1" sz="33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t/>
            </a:r>
            <a:endParaRPr b="1" i="1" sz="33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800"/>
              </a:spcAft>
              <a:buNone/>
            </a:pPr>
            <a:r>
              <a:rPr lang="en-US" sz="3300">
                <a:solidFill>
                  <a:srgbClr val="333333"/>
                </a:solidFill>
                <a:highlight>
                  <a:srgbClr val="FFFFFF"/>
                </a:highlight>
                <a:latin typeface="Montserrat"/>
                <a:ea typeface="Montserrat"/>
                <a:cs typeface="Montserrat"/>
                <a:sym typeface="Montserrat"/>
              </a:rPr>
              <a:t>Treat each component as a separate concept (there are usually between 2-4 concepts).</a:t>
            </a:r>
            <a:endParaRPr b="1" i="1" sz="3300">
              <a:solidFill>
                <a:schemeClr val="dk1"/>
              </a:solidFill>
              <a:highlight>
                <a:srgbClr val="FFFFFF"/>
              </a:highlight>
              <a:latin typeface="Montserrat"/>
              <a:ea typeface="Montserrat"/>
              <a:cs typeface="Montserrat"/>
              <a:sym typeface="Montserrat"/>
            </a:endParaRPr>
          </a:p>
        </p:txBody>
      </p:sp>
      <p:pic>
        <p:nvPicPr>
          <p:cNvPr id="285" name="Google Shape;285;g1952bd457a4_0_215"/>
          <p:cNvPicPr preferRelativeResize="0"/>
          <p:nvPr/>
        </p:nvPicPr>
        <p:blipFill>
          <a:blip r:embed="rId6">
            <a:alphaModFix/>
          </a:blip>
          <a:stretch>
            <a:fillRect/>
          </a:stretch>
        </p:blipFill>
        <p:spPr>
          <a:xfrm>
            <a:off x="1544572" y="5199950"/>
            <a:ext cx="14571574" cy="34559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pic>
        <p:nvPicPr>
          <p:cNvPr id="290" name="Google Shape;290;g1952bd457a4_0_225"/>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291" name="Google Shape;291;g1952bd457a4_0_225"/>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292" name="Google Shape;292;g1952bd457a4_0_225"/>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293" name="Google Shape;293;g1952bd457a4_0_225"/>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Combine search terms and concepts</a:t>
            </a:r>
            <a:endParaRPr/>
          </a:p>
        </p:txBody>
      </p:sp>
      <p:sp>
        <p:nvSpPr>
          <p:cNvPr id="294" name="Google Shape;294;g1952bd457a4_0_225"/>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295" name="Google Shape;295;g1952bd457a4_0_225"/>
          <p:cNvSpPr txBox="1"/>
          <p:nvPr/>
        </p:nvSpPr>
        <p:spPr>
          <a:xfrm>
            <a:off x="564715" y="1517727"/>
            <a:ext cx="16694700" cy="7706400"/>
          </a:xfrm>
          <a:prstGeom prst="rect">
            <a:avLst/>
          </a:prstGeom>
          <a:noFill/>
          <a:ln>
            <a:noFill/>
          </a:ln>
        </p:spPr>
        <p:txBody>
          <a:bodyPr anchorCtr="0" anchor="t" bIns="0" lIns="0" spcFirstLastPara="1" rIns="0" wrap="square" tIns="0">
            <a:spAutoFit/>
          </a:bodyPr>
          <a:lstStyle/>
          <a:p>
            <a:pPr indent="0" lvl="0" marL="0" rtl="0" algn="l">
              <a:lnSpc>
                <a:spcPct val="115000"/>
              </a:lnSpc>
              <a:spcBef>
                <a:spcPts val="0"/>
              </a:spcBef>
              <a:spcAft>
                <a:spcPts val="0"/>
              </a:spcAft>
              <a:buNone/>
            </a:pPr>
            <a:r>
              <a:rPr lang="en-US" sz="2000">
                <a:solidFill>
                  <a:srgbClr val="333333"/>
                </a:solidFill>
                <a:highlight>
                  <a:srgbClr val="FFFFFF"/>
                </a:highlight>
                <a:latin typeface="Montserrat"/>
                <a:ea typeface="Montserrat"/>
                <a:cs typeface="Montserrat"/>
                <a:sym typeface="Montserrat"/>
              </a:rPr>
              <a:t>Boolean operators are used to combine the different concepts in your topic to form a search strategy. The main operators used to connect your terms are </a:t>
            </a:r>
            <a:r>
              <a:rPr b="1" lang="en-US" sz="2000">
                <a:solidFill>
                  <a:srgbClr val="333333"/>
                </a:solidFill>
                <a:highlight>
                  <a:srgbClr val="FFFFFF"/>
                </a:highlight>
                <a:latin typeface="Montserrat"/>
                <a:ea typeface="Montserrat"/>
                <a:cs typeface="Montserrat"/>
                <a:sym typeface="Montserrat"/>
              </a:rPr>
              <a:t>AND</a:t>
            </a:r>
            <a:r>
              <a:rPr lang="en-US" sz="2000">
                <a:solidFill>
                  <a:srgbClr val="333333"/>
                </a:solidFill>
                <a:highlight>
                  <a:srgbClr val="FFFFFF"/>
                </a:highlight>
                <a:latin typeface="Montserrat"/>
                <a:ea typeface="Montserrat"/>
                <a:cs typeface="Montserrat"/>
                <a:sym typeface="Montserrat"/>
              </a:rPr>
              <a:t> and</a:t>
            </a:r>
            <a:r>
              <a:rPr b="1" lang="en-US" sz="2000">
                <a:solidFill>
                  <a:srgbClr val="333333"/>
                </a:solidFill>
                <a:highlight>
                  <a:srgbClr val="FFFFFF"/>
                </a:highlight>
                <a:latin typeface="Montserrat"/>
                <a:ea typeface="Montserrat"/>
                <a:cs typeface="Montserrat"/>
                <a:sym typeface="Montserrat"/>
              </a:rPr>
              <a:t> OR</a:t>
            </a:r>
            <a:r>
              <a:rPr lang="en-US" sz="2000">
                <a:solidFill>
                  <a:srgbClr val="333333"/>
                </a:solidFill>
                <a:highlight>
                  <a:srgbClr val="FFFFFF"/>
                </a:highlight>
                <a:latin typeface="Montserrat"/>
                <a:ea typeface="Montserrat"/>
                <a:cs typeface="Montserrat"/>
                <a:sym typeface="Montserrat"/>
              </a:rPr>
              <a:t>. See an explanation below:</a:t>
            </a:r>
            <a:endParaRPr sz="20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b="1" lang="en-US" sz="2000">
                <a:solidFill>
                  <a:schemeClr val="dk1"/>
                </a:solidFill>
                <a:highlight>
                  <a:srgbClr val="FFFFFF"/>
                </a:highlight>
                <a:latin typeface="Montserrat"/>
                <a:ea typeface="Montserrat"/>
                <a:cs typeface="Montserrat"/>
                <a:sym typeface="Montserrat"/>
              </a:rPr>
              <a:t>OR  </a:t>
            </a:r>
            <a:endParaRPr b="1" sz="2000">
              <a:solidFill>
                <a:schemeClr val="dk1"/>
              </a:solidFill>
              <a:highlight>
                <a:srgbClr val="FFFFFF"/>
              </a:highlight>
              <a:latin typeface="Montserrat"/>
              <a:ea typeface="Montserrat"/>
              <a:cs typeface="Montserrat"/>
              <a:sym typeface="Montserrat"/>
            </a:endParaRPr>
          </a:p>
          <a:p>
            <a:pPr indent="-355600" lvl="0" marL="457200" rtl="0" algn="l">
              <a:lnSpc>
                <a:spcPct val="115000"/>
              </a:lnSpc>
              <a:spcBef>
                <a:spcPts val="800"/>
              </a:spcBef>
              <a:spcAft>
                <a:spcPts val="0"/>
              </a:spcAft>
              <a:buClr>
                <a:srgbClr val="333333"/>
              </a:buClr>
              <a:buSzPts val="2000"/>
              <a:buFont typeface="Montserrat"/>
              <a:buChar char="●"/>
            </a:pPr>
            <a:r>
              <a:rPr lang="en-US" sz="2000">
                <a:solidFill>
                  <a:srgbClr val="333333"/>
                </a:solidFill>
                <a:highlight>
                  <a:srgbClr val="FFFFFF"/>
                </a:highlight>
                <a:latin typeface="Montserrat"/>
                <a:ea typeface="Montserrat"/>
                <a:cs typeface="Montserrat"/>
                <a:sym typeface="Montserrat"/>
              </a:rPr>
              <a:t>Link keywords related to a single concept with OR</a:t>
            </a:r>
            <a:endParaRPr sz="2000">
              <a:solidFill>
                <a:srgbClr val="333333"/>
              </a:solidFill>
              <a:highlight>
                <a:srgbClr val="FFFFFF"/>
              </a:highlight>
              <a:latin typeface="Montserrat"/>
              <a:ea typeface="Montserrat"/>
              <a:cs typeface="Montserrat"/>
              <a:sym typeface="Montserrat"/>
            </a:endParaRPr>
          </a:p>
          <a:p>
            <a:pPr indent="-355600" lvl="0" marL="457200" rtl="0" algn="l">
              <a:lnSpc>
                <a:spcPct val="115000"/>
              </a:lnSpc>
              <a:spcBef>
                <a:spcPts val="0"/>
              </a:spcBef>
              <a:spcAft>
                <a:spcPts val="0"/>
              </a:spcAft>
              <a:buClr>
                <a:srgbClr val="333333"/>
              </a:buClr>
              <a:buSzPts val="2000"/>
              <a:buFont typeface="Montserrat"/>
              <a:buChar char="●"/>
            </a:pPr>
            <a:r>
              <a:rPr lang="en-US" sz="2000">
                <a:solidFill>
                  <a:srgbClr val="333333"/>
                </a:solidFill>
                <a:highlight>
                  <a:srgbClr val="FFFFFF"/>
                </a:highlight>
                <a:latin typeface="Montserrat"/>
                <a:ea typeface="Montserrat"/>
                <a:cs typeface="Montserrat"/>
                <a:sym typeface="Montserrat"/>
              </a:rPr>
              <a:t>Linking with OR broadens a search (increases the number of results) by searching for any of the alternative keywords</a:t>
            </a:r>
            <a:endParaRPr sz="20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2000">
                <a:solidFill>
                  <a:srgbClr val="333333"/>
                </a:solidFill>
                <a:highlight>
                  <a:srgbClr val="FFFFFF"/>
                </a:highlight>
                <a:latin typeface="Montserrat"/>
                <a:ea typeface="Montserrat"/>
                <a:cs typeface="Montserrat"/>
                <a:sym typeface="Montserrat"/>
              </a:rPr>
              <a:t>Example: nursing home OR aged care home</a:t>
            </a:r>
            <a:endParaRPr sz="20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b="1" lang="en-US" sz="2000">
                <a:solidFill>
                  <a:schemeClr val="dk1"/>
                </a:solidFill>
                <a:highlight>
                  <a:srgbClr val="FFFFFF"/>
                </a:highlight>
                <a:latin typeface="Montserrat"/>
                <a:ea typeface="Montserrat"/>
                <a:cs typeface="Montserrat"/>
                <a:sym typeface="Montserrat"/>
              </a:rPr>
              <a:t>AND</a:t>
            </a:r>
            <a:endParaRPr b="1" sz="2000">
              <a:solidFill>
                <a:schemeClr val="dk1"/>
              </a:solidFill>
              <a:highlight>
                <a:srgbClr val="FFFFFF"/>
              </a:highlight>
              <a:latin typeface="Montserrat"/>
              <a:ea typeface="Montserrat"/>
              <a:cs typeface="Montserrat"/>
              <a:sym typeface="Montserrat"/>
            </a:endParaRPr>
          </a:p>
          <a:p>
            <a:pPr indent="-355600" lvl="0" marL="457200" rtl="0" algn="l">
              <a:lnSpc>
                <a:spcPct val="115000"/>
              </a:lnSpc>
              <a:spcBef>
                <a:spcPts val="800"/>
              </a:spcBef>
              <a:spcAft>
                <a:spcPts val="0"/>
              </a:spcAft>
              <a:buClr>
                <a:srgbClr val="333333"/>
              </a:buClr>
              <a:buSzPts val="2000"/>
              <a:buFont typeface="Montserrat"/>
              <a:buChar char="●"/>
            </a:pPr>
            <a:r>
              <a:rPr lang="en-US" sz="2000">
                <a:solidFill>
                  <a:schemeClr val="dk1"/>
                </a:solidFill>
                <a:highlight>
                  <a:srgbClr val="FFFFFF"/>
                </a:highlight>
                <a:latin typeface="Montserrat"/>
                <a:ea typeface="Montserrat"/>
                <a:cs typeface="Montserrat"/>
                <a:sym typeface="Montserrat"/>
              </a:rPr>
              <a:t>Link different concepts with AND</a:t>
            </a:r>
            <a:endParaRPr sz="2000">
              <a:solidFill>
                <a:schemeClr val="dk1"/>
              </a:solidFill>
              <a:highlight>
                <a:srgbClr val="FFFFFF"/>
              </a:highlight>
              <a:latin typeface="Montserrat"/>
              <a:ea typeface="Montserrat"/>
              <a:cs typeface="Montserrat"/>
              <a:sym typeface="Montserrat"/>
            </a:endParaRPr>
          </a:p>
          <a:p>
            <a:pPr indent="-355600" lvl="0" marL="457200" rtl="0" algn="l">
              <a:lnSpc>
                <a:spcPct val="115000"/>
              </a:lnSpc>
              <a:spcBef>
                <a:spcPts val="0"/>
              </a:spcBef>
              <a:spcAft>
                <a:spcPts val="0"/>
              </a:spcAft>
              <a:buClr>
                <a:srgbClr val="333333"/>
              </a:buClr>
              <a:buSzPts val="2000"/>
              <a:buFont typeface="Montserrat"/>
              <a:buChar char="●"/>
            </a:pPr>
            <a:r>
              <a:rPr lang="en-US" sz="2000">
                <a:solidFill>
                  <a:schemeClr val="dk1"/>
                </a:solidFill>
                <a:highlight>
                  <a:srgbClr val="FFFFFF"/>
                </a:highlight>
                <a:latin typeface="Montserrat"/>
                <a:ea typeface="Montserrat"/>
                <a:cs typeface="Montserrat"/>
                <a:sym typeface="Montserrat"/>
              </a:rPr>
              <a:t>Linking with AND narrows a search (reduces the number of results) by retrieving only those records that include all of your specified keywords</a:t>
            </a:r>
            <a:endParaRPr sz="20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2000">
                <a:solidFill>
                  <a:schemeClr val="dk1"/>
                </a:solidFill>
                <a:highlight>
                  <a:srgbClr val="FFFFFF"/>
                </a:highlight>
                <a:latin typeface="Montserrat"/>
                <a:ea typeface="Montserrat"/>
                <a:cs typeface="Montserrat"/>
                <a:sym typeface="Montserrat"/>
              </a:rPr>
              <a:t>Example: </a:t>
            </a:r>
            <a:r>
              <a:rPr i="1" lang="en-US" sz="2000">
                <a:solidFill>
                  <a:schemeClr val="dk1"/>
                </a:solidFill>
                <a:highlight>
                  <a:srgbClr val="FFFFFF"/>
                </a:highlight>
                <a:latin typeface="Montserrat"/>
                <a:ea typeface="Montserrat"/>
                <a:cs typeface="Montserrat"/>
                <a:sym typeface="Montserrat"/>
              </a:rPr>
              <a:t>nursing home</a:t>
            </a:r>
            <a:r>
              <a:rPr lang="en-US" sz="2000">
                <a:solidFill>
                  <a:schemeClr val="dk1"/>
                </a:solidFill>
                <a:highlight>
                  <a:srgbClr val="FFFFFF"/>
                </a:highlight>
                <a:latin typeface="Montserrat"/>
                <a:ea typeface="Montserrat"/>
                <a:cs typeface="Montserrat"/>
                <a:sym typeface="Montserrat"/>
              </a:rPr>
              <a:t> AND </a:t>
            </a:r>
            <a:r>
              <a:rPr i="1" lang="en-US" sz="2000">
                <a:solidFill>
                  <a:schemeClr val="dk1"/>
                </a:solidFill>
                <a:highlight>
                  <a:srgbClr val="FFFFFF"/>
                </a:highlight>
                <a:latin typeface="Montserrat"/>
                <a:ea typeface="Montserrat"/>
                <a:cs typeface="Montserrat"/>
                <a:sym typeface="Montserrat"/>
              </a:rPr>
              <a:t>infection control</a:t>
            </a:r>
            <a:endParaRPr i="1" sz="20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b="1" lang="en-US" sz="2000">
                <a:solidFill>
                  <a:schemeClr val="dk1"/>
                </a:solidFill>
                <a:highlight>
                  <a:srgbClr val="FFFFFF"/>
                </a:highlight>
                <a:latin typeface="Montserrat"/>
                <a:ea typeface="Montserrat"/>
                <a:cs typeface="Montserrat"/>
                <a:sym typeface="Montserrat"/>
              </a:rPr>
              <a:t>NOT </a:t>
            </a:r>
            <a:r>
              <a:rPr lang="en-US" sz="2000">
                <a:solidFill>
                  <a:schemeClr val="dk1"/>
                </a:solidFill>
                <a:highlight>
                  <a:srgbClr val="FFFFFF"/>
                </a:highlight>
                <a:latin typeface="Montserrat"/>
                <a:ea typeface="Montserrat"/>
                <a:cs typeface="Montserrat"/>
                <a:sym typeface="Montserrat"/>
              </a:rPr>
              <a:t> </a:t>
            </a:r>
            <a:endParaRPr sz="2000">
              <a:solidFill>
                <a:schemeClr val="dk1"/>
              </a:solidFill>
              <a:highlight>
                <a:srgbClr val="FFFFFF"/>
              </a:highlight>
              <a:latin typeface="Montserrat"/>
              <a:ea typeface="Montserrat"/>
              <a:cs typeface="Montserrat"/>
              <a:sym typeface="Montserrat"/>
            </a:endParaRPr>
          </a:p>
          <a:p>
            <a:pPr indent="-355600" lvl="0" marL="457200" rtl="0" algn="l">
              <a:lnSpc>
                <a:spcPct val="115000"/>
              </a:lnSpc>
              <a:spcBef>
                <a:spcPts val="800"/>
              </a:spcBef>
              <a:spcAft>
                <a:spcPts val="0"/>
              </a:spcAft>
              <a:buClr>
                <a:srgbClr val="333333"/>
              </a:buClr>
              <a:buSzPts val="2000"/>
              <a:buFont typeface="Montserrat"/>
              <a:buChar char="●"/>
            </a:pPr>
            <a:r>
              <a:rPr lang="en-US" sz="2000">
                <a:solidFill>
                  <a:schemeClr val="dk1"/>
                </a:solidFill>
                <a:highlight>
                  <a:srgbClr val="FFFFFF"/>
                </a:highlight>
                <a:latin typeface="Montserrat"/>
                <a:ea typeface="Montserrat"/>
                <a:cs typeface="Montserrat"/>
                <a:sym typeface="Montserrat"/>
              </a:rPr>
              <a:t>using NOT narrows a search by excluding results that contain certain search terms</a:t>
            </a:r>
            <a:endParaRPr sz="2000">
              <a:solidFill>
                <a:schemeClr val="dk1"/>
              </a:solidFill>
              <a:highlight>
                <a:srgbClr val="FFFFFF"/>
              </a:highlight>
              <a:latin typeface="Montserrat"/>
              <a:ea typeface="Montserrat"/>
              <a:cs typeface="Montserrat"/>
              <a:sym typeface="Montserrat"/>
            </a:endParaRPr>
          </a:p>
          <a:p>
            <a:pPr indent="-355600" lvl="0" marL="457200" rtl="0" algn="l">
              <a:lnSpc>
                <a:spcPct val="115000"/>
              </a:lnSpc>
              <a:spcBef>
                <a:spcPts val="0"/>
              </a:spcBef>
              <a:spcAft>
                <a:spcPts val="0"/>
              </a:spcAft>
              <a:buClr>
                <a:srgbClr val="333333"/>
              </a:buClr>
              <a:buSzPts val="2000"/>
              <a:buFont typeface="Montserrat"/>
              <a:buChar char="●"/>
            </a:pPr>
            <a:r>
              <a:rPr lang="en-US" sz="2000">
                <a:solidFill>
                  <a:schemeClr val="dk1"/>
                </a:solidFill>
                <a:highlight>
                  <a:srgbClr val="FFFFFF"/>
                </a:highlight>
                <a:latin typeface="Montserrat"/>
                <a:ea typeface="Montserrat"/>
                <a:cs typeface="Montserrat"/>
                <a:sym typeface="Montserrat"/>
              </a:rPr>
              <a:t>Most searches do not require the use of the NOT operator</a:t>
            </a:r>
            <a:endParaRPr sz="20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2000">
                <a:solidFill>
                  <a:srgbClr val="333333"/>
                </a:solidFill>
                <a:highlight>
                  <a:srgbClr val="FFFFFF"/>
                </a:highlight>
                <a:latin typeface="Montserrat"/>
                <a:ea typeface="Montserrat"/>
                <a:cs typeface="Montserrat"/>
                <a:sym typeface="Montserrat"/>
              </a:rPr>
              <a:t>Example: </a:t>
            </a:r>
            <a:r>
              <a:rPr i="1" lang="en-US" sz="2000">
                <a:solidFill>
                  <a:srgbClr val="333333"/>
                </a:solidFill>
                <a:highlight>
                  <a:srgbClr val="FFFFFF"/>
                </a:highlight>
                <a:latin typeface="Montserrat"/>
                <a:ea typeface="Montserrat"/>
                <a:cs typeface="Montserrat"/>
                <a:sym typeface="Montserrat"/>
              </a:rPr>
              <a:t>aged care homes</a:t>
            </a:r>
            <a:r>
              <a:rPr lang="en-US" sz="2000">
                <a:solidFill>
                  <a:srgbClr val="333333"/>
                </a:solidFill>
                <a:highlight>
                  <a:srgbClr val="FFFFFF"/>
                </a:highlight>
                <a:latin typeface="Montserrat"/>
                <a:ea typeface="Montserrat"/>
                <a:cs typeface="Montserrat"/>
                <a:sym typeface="Montserrat"/>
              </a:rPr>
              <a:t> NOT </a:t>
            </a:r>
            <a:r>
              <a:rPr i="1" lang="en-US" sz="2000">
                <a:solidFill>
                  <a:srgbClr val="333333"/>
                </a:solidFill>
                <a:highlight>
                  <a:srgbClr val="FFFFFF"/>
                </a:highlight>
                <a:latin typeface="Montserrat"/>
                <a:ea typeface="Montserrat"/>
                <a:cs typeface="Montserrat"/>
                <a:sym typeface="Montserrat"/>
              </a:rPr>
              <a:t>residential homes</a:t>
            </a:r>
            <a:r>
              <a:rPr lang="en-US" sz="2000">
                <a:solidFill>
                  <a:srgbClr val="333333"/>
                </a:solidFill>
                <a:highlight>
                  <a:srgbClr val="FFFFFF"/>
                </a:highlight>
                <a:latin typeface="Montserrat"/>
                <a:ea typeface="Montserrat"/>
                <a:cs typeface="Montserrat"/>
                <a:sym typeface="Montserrat"/>
              </a:rPr>
              <a:t> will retrieve all the results that include the words </a:t>
            </a:r>
            <a:r>
              <a:rPr i="1" lang="en-US" sz="2000">
                <a:solidFill>
                  <a:srgbClr val="333333"/>
                </a:solidFill>
                <a:highlight>
                  <a:srgbClr val="FFFFFF"/>
                </a:highlight>
                <a:latin typeface="Montserrat"/>
                <a:ea typeface="Montserrat"/>
                <a:cs typeface="Montserrat"/>
                <a:sym typeface="Montserrat"/>
              </a:rPr>
              <a:t>aged care homes</a:t>
            </a:r>
            <a:r>
              <a:rPr lang="en-US" sz="2000">
                <a:solidFill>
                  <a:srgbClr val="333333"/>
                </a:solidFill>
                <a:highlight>
                  <a:srgbClr val="FFFFFF"/>
                </a:highlight>
                <a:latin typeface="Montserrat"/>
                <a:ea typeface="Montserrat"/>
                <a:cs typeface="Montserrat"/>
                <a:sym typeface="Montserrat"/>
              </a:rPr>
              <a:t> but don't include the words </a:t>
            </a:r>
            <a:r>
              <a:rPr i="1" lang="en-US" sz="2000">
                <a:solidFill>
                  <a:srgbClr val="333333"/>
                </a:solidFill>
                <a:highlight>
                  <a:srgbClr val="FFFFFF"/>
                </a:highlight>
                <a:latin typeface="Montserrat"/>
                <a:ea typeface="Montserrat"/>
                <a:cs typeface="Montserrat"/>
                <a:sym typeface="Montserrat"/>
              </a:rPr>
              <a:t>residential homes</a:t>
            </a:r>
            <a:r>
              <a:rPr lang="en-US" sz="2000">
                <a:solidFill>
                  <a:srgbClr val="333333"/>
                </a:solidFill>
                <a:highlight>
                  <a:srgbClr val="FFFFFF"/>
                </a:highlight>
                <a:latin typeface="Montserrat"/>
                <a:ea typeface="Montserrat"/>
                <a:cs typeface="Montserrat"/>
                <a:sym typeface="Montserrat"/>
              </a:rPr>
              <a:t>. So if an article discussed both concepts this article would not be retrieved as it would be excluded on the basis of the words </a:t>
            </a:r>
            <a:r>
              <a:rPr i="1" lang="en-US" sz="2000">
                <a:solidFill>
                  <a:srgbClr val="333333"/>
                </a:solidFill>
                <a:highlight>
                  <a:srgbClr val="FFFFFF"/>
                </a:highlight>
                <a:latin typeface="Montserrat"/>
                <a:ea typeface="Montserrat"/>
                <a:cs typeface="Montserrat"/>
                <a:sym typeface="Montserrat"/>
              </a:rPr>
              <a:t>residential homes</a:t>
            </a:r>
            <a:r>
              <a:rPr lang="en-US" sz="2000">
                <a:solidFill>
                  <a:srgbClr val="333333"/>
                </a:solidFill>
                <a:highlight>
                  <a:srgbClr val="FFFFFF"/>
                </a:highlight>
                <a:latin typeface="Montserrat"/>
                <a:ea typeface="Montserrat"/>
                <a:cs typeface="Montserrat"/>
                <a:sym typeface="Montserrat"/>
              </a:rPr>
              <a:t>.</a:t>
            </a:r>
            <a:endParaRPr sz="2000">
              <a:solidFill>
                <a:srgbClr val="333333"/>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t/>
            </a:r>
            <a:endParaRPr sz="2000">
              <a:solidFill>
                <a:schemeClr val="dk1"/>
              </a:solidFill>
              <a:latin typeface="Montserrat"/>
              <a:ea typeface="Montserrat"/>
              <a:cs typeface="Montserrat"/>
              <a:sym typeface="Montserrat"/>
            </a:endParaRPr>
          </a:p>
          <a:p>
            <a:pPr indent="0" lvl="0" marL="0" rtl="0" algn="l">
              <a:lnSpc>
                <a:spcPct val="115000"/>
              </a:lnSpc>
              <a:spcBef>
                <a:spcPts val="0"/>
              </a:spcBef>
              <a:spcAft>
                <a:spcPts val="800"/>
              </a:spcAft>
              <a:buNone/>
            </a:pPr>
            <a:r>
              <a:t/>
            </a:r>
            <a:endParaRPr sz="2000">
              <a:solidFill>
                <a:srgbClr val="333333"/>
              </a:solidFill>
              <a:highlight>
                <a:srgbClr val="FFFFFF"/>
              </a:highlight>
              <a:latin typeface="Montserrat"/>
              <a:ea typeface="Montserrat"/>
              <a:cs typeface="Montserrat"/>
              <a:sym typeface="Montserra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g1952bd457a4_0_236"/>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301" name="Google Shape;301;g1952bd457a4_0_236"/>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302" name="Google Shape;302;g1952bd457a4_0_236"/>
          <p:cNvPicPr preferRelativeResize="0"/>
          <p:nvPr/>
        </p:nvPicPr>
        <p:blipFill rotWithShape="1">
          <a:blip r:embed="rId5">
            <a:alphaModFix/>
          </a:blip>
          <a:srcRect b="0" l="3855" r="0" t="12056"/>
          <a:stretch/>
        </p:blipFill>
        <p:spPr>
          <a:xfrm>
            <a:off x="10443992" y="8960826"/>
            <a:ext cx="4316259" cy="1184447"/>
          </a:xfrm>
          <a:prstGeom prst="rect">
            <a:avLst/>
          </a:prstGeom>
          <a:noFill/>
          <a:ln>
            <a:noFill/>
          </a:ln>
        </p:spPr>
      </p:pic>
      <p:sp>
        <p:nvSpPr>
          <p:cNvPr id="303" name="Google Shape;303;g1952bd457a4_0_236"/>
          <p:cNvSpPr txBox="1"/>
          <p:nvPr/>
        </p:nvSpPr>
        <p:spPr>
          <a:xfrm>
            <a:off x="564725" y="589400"/>
            <a:ext cx="15756300" cy="7389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lang="en-US" sz="4800">
                <a:latin typeface="Montserrat"/>
                <a:ea typeface="Montserrat"/>
                <a:cs typeface="Montserrat"/>
                <a:sym typeface="Montserrat"/>
              </a:rPr>
              <a:t>Example search strategy</a:t>
            </a:r>
            <a:endParaRPr/>
          </a:p>
        </p:txBody>
      </p:sp>
      <p:sp>
        <p:nvSpPr>
          <p:cNvPr id="304" name="Google Shape;304;g1952bd457a4_0_236"/>
          <p:cNvSpPr txBox="1"/>
          <p:nvPr/>
        </p:nvSpPr>
        <p:spPr>
          <a:xfrm rot="-5400000">
            <a:off x="12668090" y="-2666272"/>
            <a:ext cx="10509000" cy="400200"/>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2600" u="none" cap="none" strike="noStrike">
                <a:solidFill>
                  <a:srgbClr val="FC8A17"/>
                </a:solidFill>
                <a:latin typeface="Montserrat"/>
                <a:ea typeface="Montserrat"/>
                <a:cs typeface="Montserrat"/>
                <a:sym typeface="Montserrat"/>
              </a:rPr>
              <a:t>HISS 202</a:t>
            </a:r>
            <a:r>
              <a:rPr b="1" lang="en-US" sz="2600">
                <a:solidFill>
                  <a:srgbClr val="FC8A17"/>
                </a:solidFill>
                <a:latin typeface="Montserrat"/>
                <a:ea typeface="Montserrat"/>
                <a:cs typeface="Montserrat"/>
                <a:sym typeface="Montserrat"/>
              </a:rPr>
              <a:t>2</a:t>
            </a:r>
            <a:r>
              <a:rPr b="1" i="0" lang="en-US" sz="2600" u="none" cap="none" strike="noStrike">
                <a:solidFill>
                  <a:srgbClr val="FC8A17"/>
                </a:solidFill>
                <a:latin typeface="Montserrat"/>
                <a:ea typeface="Montserrat"/>
                <a:cs typeface="Montserrat"/>
                <a:sym typeface="Montserrat"/>
              </a:rPr>
              <a:t>/202</a:t>
            </a:r>
            <a:r>
              <a:rPr b="1" lang="en-US" sz="2600">
                <a:solidFill>
                  <a:srgbClr val="FC8A17"/>
                </a:solidFill>
                <a:latin typeface="Montserrat"/>
                <a:ea typeface="Montserrat"/>
                <a:cs typeface="Montserrat"/>
                <a:sym typeface="Montserrat"/>
              </a:rPr>
              <a:t>3</a:t>
            </a:r>
            <a:endParaRPr/>
          </a:p>
        </p:txBody>
      </p:sp>
      <p:sp>
        <p:nvSpPr>
          <p:cNvPr id="305" name="Google Shape;305;g1952bd457a4_0_236"/>
          <p:cNvSpPr txBox="1"/>
          <p:nvPr/>
        </p:nvSpPr>
        <p:spPr>
          <a:xfrm>
            <a:off x="564715" y="1517727"/>
            <a:ext cx="16694700" cy="7893600"/>
          </a:xfrm>
          <a:prstGeom prst="rect">
            <a:avLst/>
          </a:prstGeom>
          <a:noFill/>
          <a:ln>
            <a:noFill/>
          </a:ln>
        </p:spPr>
        <p:txBody>
          <a:bodyPr anchorCtr="0" anchor="t" bIns="0" lIns="0" spcFirstLastPara="1" rIns="0" wrap="square" tIns="0">
            <a:spAutoFit/>
          </a:bodyPr>
          <a:lstStyle/>
          <a:p>
            <a:pPr indent="0" lvl="0" marL="0" rtl="0" algn="l">
              <a:lnSpc>
                <a:spcPct val="110000"/>
              </a:lnSpc>
              <a:spcBef>
                <a:spcPts val="400"/>
              </a:spcBef>
              <a:spcAft>
                <a:spcPts val="0"/>
              </a:spcAft>
              <a:buNone/>
            </a:pPr>
            <a:r>
              <a:rPr lang="en-US" sz="3300">
                <a:solidFill>
                  <a:srgbClr val="505050"/>
                </a:solidFill>
                <a:highlight>
                  <a:srgbClr val="FFFFFF"/>
                </a:highlight>
                <a:latin typeface="Montserrat"/>
                <a:ea typeface="Montserrat"/>
                <a:cs typeface="Montserrat"/>
                <a:sym typeface="Montserrat"/>
              </a:rPr>
              <a:t>An example of a search strategy incorporating all three concepts, that could be applied to different databases is shown below:</a:t>
            </a:r>
            <a:endParaRPr sz="33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33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33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0000"/>
              </a:lnSpc>
              <a:spcBef>
                <a:spcPts val="800"/>
              </a:spcBef>
              <a:spcAft>
                <a:spcPts val="0"/>
              </a:spcAft>
              <a:buNone/>
            </a:pPr>
            <a:r>
              <a:t/>
            </a:r>
            <a:endParaRPr sz="2600">
              <a:solidFill>
                <a:srgbClr val="505050"/>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2600">
                <a:solidFill>
                  <a:schemeClr val="dk1"/>
                </a:solidFill>
                <a:highlight>
                  <a:srgbClr val="FFFFFF"/>
                </a:highlight>
                <a:latin typeface="Montserrat"/>
                <a:ea typeface="Montserrat"/>
                <a:cs typeface="Montserrat"/>
                <a:sym typeface="Montserrat"/>
              </a:rPr>
              <a:t>The above search strategy in a </a:t>
            </a:r>
            <a:r>
              <a:rPr b="1" lang="en-US" sz="2600">
                <a:solidFill>
                  <a:schemeClr val="dk1"/>
                </a:solidFill>
                <a:highlight>
                  <a:srgbClr val="FFFFFF"/>
                </a:highlight>
                <a:latin typeface="Montserrat"/>
                <a:ea typeface="Montserrat"/>
                <a:cs typeface="Montserrat"/>
                <a:sym typeface="Montserrat"/>
              </a:rPr>
              <a:t>nested</a:t>
            </a:r>
            <a:r>
              <a:rPr lang="en-US" sz="2600">
                <a:solidFill>
                  <a:schemeClr val="dk1"/>
                </a:solidFill>
                <a:highlight>
                  <a:srgbClr val="FFFFFF"/>
                </a:highlight>
                <a:latin typeface="Montserrat"/>
                <a:ea typeface="Montserrat"/>
                <a:cs typeface="Montserrat"/>
                <a:sym typeface="Montserrat"/>
              </a:rPr>
              <a:t> format (for use in a single search box) would look like:</a:t>
            </a:r>
            <a:endParaRPr sz="26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0"/>
              </a:spcAft>
              <a:buNone/>
            </a:pPr>
            <a:r>
              <a:rPr lang="en-US" sz="2600">
                <a:solidFill>
                  <a:schemeClr val="dk1"/>
                </a:solidFill>
                <a:highlight>
                  <a:srgbClr val="FFFFFF"/>
                </a:highlight>
                <a:latin typeface="Montserrat"/>
                <a:ea typeface="Montserrat"/>
                <a:cs typeface="Montserrat"/>
                <a:sym typeface="Montserrat"/>
              </a:rPr>
              <a:t>("infection control*" OR "infection prevention") AND ("methicillin resistant staphylococcus aureus" OR "meticillin resistant staphylococcus aureus" OR MRSA) AND ( "aged care home*" OR "nursing home*")</a:t>
            </a:r>
            <a:endParaRPr sz="2600">
              <a:solidFill>
                <a:schemeClr val="dk1"/>
              </a:solidFill>
              <a:highlight>
                <a:srgbClr val="FFFFFF"/>
              </a:highlight>
              <a:latin typeface="Montserrat"/>
              <a:ea typeface="Montserrat"/>
              <a:cs typeface="Montserrat"/>
              <a:sym typeface="Montserrat"/>
            </a:endParaRPr>
          </a:p>
          <a:p>
            <a:pPr indent="0" lvl="0" marL="0" rtl="0" algn="l">
              <a:lnSpc>
                <a:spcPct val="115000"/>
              </a:lnSpc>
              <a:spcBef>
                <a:spcPts val="800"/>
              </a:spcBef>
              <a:spcAft>
                <a:spcPts val="800"/>
              </a:spcAft>
              <a:buNone/>
            </a:pPr>
            <a:r>
              <a:t/>
            </a:r>
            <a:endParaRPr sz="3300">
              <a:solidFill>
                <a:srgbClr val="333333"/>
              </a:solidFill>
              <a:highlight>
                <a:srgbClr val="FFFFFF"/>
              </a:highlight>
              <a:latin typeface="Montserrat"/>
              <a:ea typeface="Montserrat"/>
              <a:cs typeface="Montserrat"/>
              <a:sym typeface="Montserrat"/>
            </a:endParaRPr>
          </a:p>
        </p:txBody>
      </p:sp>
      <p:pic>
        <p:nvPicPr>
          <p:cNvPr id="306" name="Google Shape;306;g1952bd457a4_0_236"/>
          <p:cNvPicPr preferRelativeResize="0"/>
          <p:nvPr/>
        </p:nvPicPr>
        <p:blipFill>
          <a:blip r:embed="rId6">
            <a:alphaModFix/>
          </a:blip>
          <a:stretch>
            <a:fillRect/>
          </a:stretch>
        </p:blipFill>
        <p:spPr>
          <a:xfrm>
            <a:off x="429925" y="3428988"/>
            <a:ext cx="16964276" cy="30468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11"/>
          <p:cNvPicPr preferRelativeResize="0"/>
          <p:nvPr/>
        </p:nvPicPr>
        <p:blipFill rotWithShape="1">
          <a:blip r:embed="rId3">
            <a:alphaModFix/>
          </a:blip>
          <a:srcRect b="0" l="0" r="0" t="0"/>
          <a:stretch/>
        </p:blipFill>
        <p:spPr>
          <a:xfrm>
            <a:off x="357133" y="8960826"/>
            <a:ext cx="2338077" cy="984915"/>
          </a:xfrm>
          <a:prstGeom prst="rect">
            <a:avLst/>
          </a:prstGeom>
          <a:noFill/>
          <a:ln>
            <a:noFill/>
          </a:ln>
        </p:spPr>
      </p:pic>
      <p:pic>
        <p:nvPicPr>
          <p:cNvPr id="312" name="Google Shape;312;p11"/>
          <p:cNvPicPr preferRelativeResize="0"/>
          <p:nvPr/>
        </p:nvPicPr>
        <p:blipFill rotWithShape="1">
          <a:blip r:embed="rId4">
            <a:alphaModFix/>
          </a:blip>
          <a:srcRect b="0" l="0" r="0" t="0"/>
          <a:stretch/>
        </p:blipFill>
        <p:spPr>
          <a:xfrm>
            <a:off x="14860273" y="9035663"/>
            <a:ext cx="3199127" cy="1015723"/>
          </a:xfrm>
          <a:prstGeom prst="rect">
            <a:avLst/>
          </a:prstGeom>
          <a:noFill/>
          <a:ln>
            <a:noFill/>
          </a:ln>
        </p:spPr>
      </p:pic>
      <p:pic>
        <p:nvPicPr>
          <p:cNvPr id="313" name="Google Shape;313;p11"/>
          <p:cNvPicPr preferRelativeResize="0"/>
          <p:nvPr/>
        </p:nvPicPr>
        <p:blipFill rotWithShape="1">
          <a:blip r:embed="rId5">
            <a:alphaModFix/>
          </a:blip>
          <a:srcRect b="0" l="3858" r="0" t="12058"/>
          <a:stretch/>
        </p:blipFill>
        <p:spPr>
          <a:xfrm>
            <a:off x="10443992" y="8960826"/>
            <a:ext cx="4316259" cy="1184447"/>
          </a:xfrm>
          <a:prstGeom prst="rect">
            <a:avLst/>
          </a:prstGeom>
          <a:noFill/>
          <a:ln>
            <a:noFill/>
          </a:ln>
        </p:spPr>
      </p:pic>
      <p:sp>
        <p:nvSpPr>
          <p:cNvPr id="314" name="Google Shape;314;p11"/>
          <p:cNvSpPr txBox="1"/>
          <p:nvPr/>
        </p:nvSpPr>
        <p:spPr>
          <a:xfrm>
            <a:off x="564715" y="589405"/>
            <a:ext cx="10509034" cy="674272"/>
          </a:xfrm>
          <a:prstGeom prst="rect">
            <a:avLst/>
          </a:prstGeom>
          <a:noFill/>
          <a:ln>
            <a:noFill/>
          </a:ln>
        </p:spPr>
        <p:txBody>
          <a:bodyPr anchorCtr="0" anchor="t" bIns="0" lIns="0" spcFirstLastPara="1" rIns="0" wrap="square" tIns="0">
            <a:spAutoFit/>
          </a:bodyPr>
          <a:lstStyle/>
          <a:p>
            <a:pPr indent="0" lvl="0" marL="0" marR="0" rtl="0" algn="l">
              <a:lnSpc>
                <a:spcPct val="108000"/>
              </a:lnSpc>
              <a:spcBef>
                <a:spcPts val="0"/>
              </a:spcBef>
              <a:spcAft>
                <a:spcPts val="0"/>
              </a:spcAft>
              <a:buNone/>
            </a:pPr>
            <a:r>
              <a:rPr b="1" i="0" lang="en-US" sz="4800" u="none" cap="none" strike="noStrike">
                <a:solidFill>
                  <a:srgbClr val="000000"/>
                </a:solidFill>
                <a:latin typeface="Montserrat"/>
                <a:ea typeface="Montserrat"/>
                <a:cs typeface="Montserrat"/>
                <a:sym typeface="Montserrat"/>
              </a:rPr>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