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1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</p:sldIdLst>
  <p:sldSz cx="18288000" cy="102870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Montserrat Classic" pitchFamily="2" charset="77"/>
      <p:regular r:id="rId17"/>
    </p:embeddedFont>
    <p:embeddedFont>
      <p:font typeface="Montserrat Classic Bold" pitchFamily="2" charset="77"/>
      <p:regular r:id="rId18"/>
      <p:bold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 autoAdjust="0"/>
    <p:restoredTop sz="94648" autoAdjust="0"/>
  </p:normalViewPr>
  <p:slideViewPr>
    <p:cSldViewPr>
      <p:cViewPr varScale="1">
        <p:scale>
          <a:sx n="78" d="100"/>
          <a:sy n="78" d="100"/>
        </p:scale>
        <p:origin x="360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602474" y="711613"/>
            <a:ext cx="3199127" cy="10157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858" t="12058"/>
          <a:stretch>
            <a:fillRect/>
          </a:stretch>
        </p:blipFill>
        <p:spPr>
          <a:xfrm>
            <a:off x="3186193" y="636776"/>
            <a:ext cx="4316259" cy="118444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43957" y="636776"/>
            <a:ext cx="2338077" cy="98491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1215445" y="-227132"/>
            <a:ext cx="15949846" cy="10613293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543957" y="4271206"/>
            <a:ext cx="10509034" cy="21160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5508"/>
              </a:lnSpc>
              <a:spcBef>
                <a:spcPct val="0"/>
              </a:spcBef>
            </a:pPr>
            <a:r>
              <a:rPr lang="en-US" sz="5100" spc="-51">
                <a:solidFill>
                  <a:srgbClr val="000000"/>
                </a:solidFill>
                <a:latin typeface="Montserrat Classic Bold"/>
              </a:rPr>
              <a:t>Monash Healthcare Innovation Summer Scholarships 2020/2021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43957" y="7075189"/>
            <a:ext cx="10509034" cy="1332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5184"/>
              </a:lnSpc>
              <a:spcBef>
                <a:spcPct val="0"/>
              </a:spcBef>
            </a:pPr>
            <a:r>
              <a:rPr lang="en-US" sz="4800" spc="-48">
                <a:solidFill>
                  <a:srgbClr val="000000"/>
                </a:solidFill>
                <a:latin typeface="Montserrat Classic"/>
              </a:rPr>
              <a:t>Professionalism and Personal Branding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43957" y="9198718"/>
            <a:ext cx="10509034" cy="413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3132"/>
              </a:lnSpc>
              <a:spcBef>
                <a:spcPct val="0"/>
              </a:spcBef>
            </a:pPr>
            <a:r>
              <a:rPr lang="en-US" sz="2900" spc="-29">
                <a:solidFill>
                  <a:srgbClr val="000000"/>
                </a:solidFill>
                <a:latin typeface="Montserrat Classic"/>
              </a:rPr>
              <a:t>Julie Dao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57133" y="8960826"/>
            <a:ext cx="2338077" cy="98491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860273" y="9035663"/>
            <a:ext cx="3199127" cy="10157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858" t="12058"/>
          <a:stretch>
            <a:fillRect/>
          </a:stretch>
        </p:blipFill>
        <p:spPr>
          <a:xfrm>
            <a:off x="10443992" y="8960826"/>
            <a:ext cx="4316259" cy="1184447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564715" y="1517727"/>
            <a:ext cx="16694585" cy="917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64"/>
              </a:lnSpc>
            </a:pPr>
            <a:r>
              <a:rPr lang="en-US" sz="3300" spc="-33">
                <a:solidFill>
                  <a:srgbClr val="000000"/>
                </a:solidFill>
                <a:latin typeface="Montserrat Classic"/>
              </a:rPr>
              <a:t>Professionalism is the conduct, aims, or qualities that characterise or mark a profession or a professional person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64715" y="589405"/>
            <a:ext cx="10509034" cy="674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5184"/>
              </a:lnSpc>
              <a:spcBef>
                <a:spcPct val="0"/>
              </a:spcBef>
            </a:pPr>
            <a:r>
              <a:rPr lang="en-US" sz="4800" spc="-48">
                <a:solidFill>
                  <a:srgbClr val="000000"/>
                </a:solidFill>
                <a:latin typeface="Montserrat Classic Bold"/>
              </a:rPr>
              <a:t>Professionalism</a:t>
            </a:r>
          </a:p>
        </p:txBody>
      </p:sp>
      <p:sp>
        <p:nvSpPr>
          <p:cNvPr id="7" name="TextBox 7"/>
          <p:cNvSpPr txBox="1"/>
          <p:nvPr/>
        </p:nvSpPr>
        <p:spPr>
          <a:xfrm rot="-5400000">
            <a:off x="12649712" y="-2647928"/>
            <a:ext cx="10509034" cy="363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808"/>
              </a:lnSpc>
              <a:spcBef>
                <a:spcPct val="0"/>
              </a:spcBef>
            </a:pPr>
            <a:r>
              <a:rPr lang="en-US" sz="2600" spc="-26">
                <a:solidFill>
                  <a:srgbClr val="FC8A17"/>
                </a:solidFill>
                <a:latin typeface="Montserrat Classic Bold"/>
              </a:rPr>
              <a:t>HISS 2020/2021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57133" y="8960826"/>
            <a:ext cx="2338077" cy="98491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860273" y="9035663"/>
            <a:ext cx="3199127" cy="10157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858" t="12058"/>
          <a:stretch>
            <a:fillRect/>
          </a:stretch>
        </p:blipFill>
        <p:spPr>
          <a:xfrm>
            <a:off x="10443992" y="8960826"/>
            <a:ext cx="4316259" cy="1184447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548201" y="3698421"/>
            <a:ext cx="2895790" cy="411480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564715" y="1555938"/>
            <a:ext cx="16694585" cy="1369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64"/>
              </a:lnSpc>
            </a:pPr>
            <a:r>
              <a:rPr lang="en-US" sz="3300" spc="-33">
                <a:solidFill>
                  <a:srgbClr val="000000"/>
                </a:solidFill>
                <a:latin typeface="Montserrat Classic"/>
              </a:rPr>
              <a:t>Write down 10 words you would use to describe yourself. </a:t>
            </a:r>
          </a:p>
          <a:p>
            <a:pPr>
              <a:lnSpc>
                <a:spcPts val="3564"/>
              </a:lnSpc>
            </a:pPr>
            <a:endParaRPr lang="en-US" sz="3300" spc="-33">
              <a:solidFill>
                <a:srgbClr val="000000"/>
              </a:solidFill>
              <a:latin typeface="Montserrat Classic"/>
            </a:endParaRPr>
          </a:p>
          <a:p>
            <a:pPr>
              <a:lnSpc>
                <a:spcPts val="3564"/>
              </a:lnSpc>
            </a:pPr>
            <a:r>
              <a:rPr lang="en-US" sz="3300" spc="-33">
                <a:solidFill>
                  <a:srgbClr val="000000"/>
                </a:solidFill>
                <a:latin typeface="Montserrat Classic"/>
              </a:rPr>
              <a:t>Which 10 words would you use?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64715" y="589405"/>
            <a:ext cx="10509034" cy="674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5184"/>
              </a:lnSpc>
              <a:spcBef>
                <a:spcPct val="0"/>
              </a:spcBef>
            </a:pPr>
            <a:r>
              <a:rPr lang="en-US" sz="4800" spc="-48">
                <a:solidFill>
                  <a:srgbClr val="000000"/>
                </a:solidFill>
                <a:latin typeface="Montserrat Classic Bold"/>
              </a:rPr>
              <a:t>Professionalism</a:t>
            </a:r>
          </a:p>
        </p:txBody>
      </p:sp>
      <p:sp>
        <p:nvSpPr>
          <p:cNvPr id="8" name="TextBox 8"/>
          <p:cNvSpPr txBox="1"/>
          <p:nvPr/>
        </p:nvSpPr>
        <p:spPr>
          <a:xfrm rot="-5400000">
            <a:off x="12649712" y="-2647928"/>
            <a:ext cx="10509034" cy="363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808"/>
              </a:lnSpc>
              <a:spcBef>
                <a:spcPct val="0"/>
              </a:spcBef>
            </a:pPr>
            <a:r>
              <a:rPr lang="en-US" sz="2600" spc="-26">
                <a:solidFill>
                  <a:srgbClr val="FC8A17"/>
                </a:solidFill>
                <a:latin typeface="Montserrat Classic Bold"/>
              </a:rPr>
              <a:t>HISS 2020/2021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57133" y="8960826"/>
            <a:ext cx="2338077" cy="98491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860273" y="9035663"/>
            <a:ext cx="3199127" cy="10157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858" t="12058"/>
          <a:stretch>
            <a:fillRect/>
          </a:stretch>
        </p:blipFill>
        <p:spPr>
          <a:xfrm>
            <a:off x="10443992" y="8960826"/>
            <a:ext cx="4316259" cy="1184447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0890052" y="4189118"/>
            <a:ext cx="6620167" cy="4413445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564715" y="1510613"/>
            <a:ext cx="16694585" cy="3632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64"/>
              </a:lnSpc>
            </a:pPr>
            <a:r>
              <a:rPr lang="en-US" sz="3300" spc="-33">
                <a:solidFill>
                  <a:srgbClr val="000000"/>
                </a:solidFill>
                <a:latin typeface="Montserrat Classic"/>
              </a:rPr>
              <a:t>Write down 10 words you would use to describe yourself. </a:t>
            </a:r>
          </a:p>
          <a:p>
            <a:pPr>
              <a:lnSpc>
                <a:spcPts val="3564"/>
              </a:lnSpc>
            </a:pPr>
            <a:endParaRPr lang="en-US" sz="3300" spc="-33">
              <a:solidFill>
                <a:srgbClr val="000000"/>
              </a:solidFill>
              <a:latin typeface="Montserrat Classic"/>
            </a:endParaRPr>
          </a:p>
          <a:p>
            <a:pPr>
              <a:lnSpc>
                <a:spcPts val="3564"/>
              </a:lnSpc>
            </a:pPr>
            <a:r>
              <a:rPr lang="en-US" sz="3300" spc="-33">
                <a:solidFill>
                  <a:srgbClr val="000000"/>
                </a:solidFill>
                <a:latin typeface="Montserrat Classic"/>
              </a:rPr>
              <a:t>Which 10 words would you use?</a:t>
            </a:r>
          </a:p>
          <a:p>
            <a:pPr>
              <a:lnSpc>
                <a:spcPts val="3564"/>
              </a:lnSpc>
            </a:pPr>
            <a:endParaRPr lang="en-US" sz="3300" spc="-33">
              <a:solidFill>
                <a:srgbClr val="000000"/>
              </a:solidFill>
              <a:latin typeface="Montserrat Classic"/>
            </a:endParaRPr>
          </a:p>
          <a:p>
            <a:pPr>
              <a:lnSpc>
                <a:spcPts val="3564"/>
              </a:lnSpc>
            </a:pPr>
            <a:r>
              <a:rPr lang="en-US" sz="3300" spc="-33">
                <a:solidFill>
                  <a:srgbClr val="000000"/>
                </a:solidFill>
                <a:latin typeface="Montserrat Classic"/>
              </a:rPr>
              <a:t>Now I want you to think about 3 people you admire - your mum, your manager, a friend?</a:t>
            </a:r>
          </a:p>
          <a:p>
            <a:pPr>
              <a:lnSpc>
                <a:spcPts val="3564"/>
              </a:lnSpc>
            </a:pPr>
            <a:endParaRPr lang="en-US" sz="3300" spc="-33">
              <a:solidFill>
                <a:srgbClr val="000000"/>
              </a:solidFill>
              <a:latin typeface="Montserrat Classic"/>
            </a:endParaRPr>
          </a:p>
          <a:p>
            <a:pPr>
              <a:lnSpc>
                <a:spcPts val="3564"/>
              </a:lnSpc>
            </a:pPr>
            <a:r>
              <a:rPr lang="en-US" sz="3300" spc="-33">
                <a:solidFill>
                  <a:srgbClr val="000000"/>
                </a:solidFill>
                <a:latin typeface="Montserrat Classic"/>
              </a:rPr>
              <a:t>Which 10 words would you use to describe them?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64715" y="589405"/>
            <a:ext cx="10509034" cy="674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5184"/>
              </a:lnSpc>
              <a:spcBef>
                <a:spcPct val="0"/>
              </a:spcBef>
            </a:pPr>
            <a:r>
              <a:rPr lang="en-US" sz="4800" spc="-48">
                <a:solidFill>
                  <a:srgbClr val="000000"/>
                </a:solidFill>
                <a:latin typeface="Montserrat Classic Bold"/>
              </a:rPr>
              <a:t>Professionalism</a:t>
            </a:r>
          </a:p>
        </p:txBody>
      </p:sp>
      <p:sp>
        <p:nvSpPr>
          <p:cNvPr id="8" name="TextBox 8"/>
          <p:cNvSpPr txBox="1"/>
          <p:nvPr/>
        </p:nvSpPr>
        <p:spPr>
          <a:xfrm rot="-5400000">
            <a:off x="12649712" y="-2647928"/>
            <a:ext cx="10509034" cy="363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808"/>
              </a:lnSpc>
              <a:spcBef>
                <a:spcPct val="0"/>
              </a:spcBef>
            </a:pPr>
            <a:r>
              <a:rPr lang="en-US" sz="2600" spc="-26">
                <a:solidFill>
                  <a:srgbClr val="FC8A17"/>
                </a:solidFill>
                <a:latin typeface="Montserrat Classic Bold"/>
              </a:rPr>
              <a:t>HISS 2020/2021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57133" y="8960826"/>
            <a:ext cx="2338077" cy="98491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860273" y="9035663"/>
            <a:ext cx="3199127" cy="10157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858" t="12058"/>
          <a:stretch>
            <a:fillRect/>
          </a:stretch>
        </p:blipFill>
        <p:spPr>
          <a:xfrm>
            <a:off x="10443992" y="8960826"/>
            <a:ext cx="4316259" cy="1184447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564715" y="1419568"/>
            <a:ext cx="16694585" cy="3180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64"/>
              </a:lnSpc>
            </a:pPr>
            <a:r>
              <a:rPr lang="en-US" sz="3300" spc="-33">
                <a:solidFill>
                  <a:srgbClr val="000000"/>
                </a:solidFill>
                <a:latin typeface="Montserrat Classic Bold"/>
              </a:rPr>
              <a:t>We will revisit this at the end of the program (so keep these handy)**</a:t>
            </a:r>
          </a:p>
          <a:p>
            <a:pPr>
              <a:lnSpc>
                <a:spcPts val="3564"/>
              </a:lnSpc>
            </a:pPr>
            <a:endParaRPr lang="en-US" sz="3300" spc="-33">
              <a:solidFill>
                <a:srgbClr val="000000"/>
              </a:solidFill>
              <a:latin typeface="Montserrat Classic Bold"/>
            </a:endParaRPr>
          </a:p>
          <a:p>
            <a:pPr>
              <a:lnSpc>
                <a:spcPts val="3564"/>
              </a:lnSpc>
            </a:pPr>
            <a:r>
              <a:rPr lang="en-US" sz="3300" spc="-33">
                <a:solidFill>
                  <a:srgbClr val="000000"/>
                </a:solidFill>
                <a:latin typeface="Montserrat Classic"/>
              </a:rPr>
              <a:t>We will ask you at the end of the program to describe your fellow scholars in 10 words</a:t>
            </a:r>
          </a:p>
          <a:p>
            <a:pPr>
              <a:lnSpc>
                <a:spcPts val="3564"/>
              </a:lnSpc>
            </a:pPr>
            <a:endParaRPr lang="en-US" sz="3300" spc="-33">
              <a:solidFill>
                <a:srgbClr val="000000"/>
              </a:solidFill>
              <a:latin typeface="Montserrat Classic"/>
            </a:endParaRPr>
          </a:p>
          <a:p>
            <a:pPr>
              <a:lnSpc>
                <a:spcPts val="3564"/>
              </a:lnSpc>
            </a:pPr>
            <a:r>
              <a:rPr lang="en-US" sz="3300" spc="-33">
                <a:solidFill>
                  <a:srgbClr val="000000"/>
                </a:solidFill>
                <a:latin typeface="Montserrat Classic"/>
              </a:rPr>
              <a:t>The point of this is to determine if the brand you think you have is actually the brand is what other people see in you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64715" y="589405"/>
            <a:ext cx="10509034" cy="674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5184"/>
              </a:lnSpc>
              <a:spcBef>
                <a:spcPct val="0"/>
              </a:spcBef>
            </a:pPr>
            <a:r>
              <a:rPr lang="en-US" sz="4800" spc="-48">
                <a:solidFill>
                  <a:srgbClr val="000000"/>
                </a:solidFill>
                <a:latin typeface="Montserrat Classic Bold"/>
              </a:rPr>
              <a:t>Professionalism</a:t>
            </a:r>
          </a:p>
        </p:txBody>
      </p:sp>
      <p:sp>
        <p:nvSpPr>
          <p:cNvPr id="7" name="TextBox 7"/>
          <p:cNvSpPr txBox="1"/>
          <p:nvPr/>
        </p:nvSpPr>
        <p:spPr>
          <a:xfrm rot="-5400000">
            <a:off x="12649712" y="-2647928"/>
            <a:ext cx="10509034" cy="363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808"/>
              </a:lnSpc>
              <a:spcBef>
                <a:spcPct val="0"/>
              </a:spcBef>
            </a:pPr>
            <a:r>
              <a:rPr lang="en-US" sz="2600" spc="-26">
                <a:solidFill>
                  <a:srgbClr val="FC8A17"/>
                </a:solidFill>
                <a:latin typeface="Montserrat Classic Bold"/>
              </a:rPr>
              <a:t>HISS 2020/2021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57133" y="8960826"/>
            <a:ext cx="2338077" cy="98491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860273" y="9035663"/>
            <a:ext cx="3199127" cy="10157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858" t="12058"/>
          <a:stretch>
            <a:fillRect/>
          </a:stretch>
        </p:blipFill>
        <p:spPr>
          <a:xfrm>
            <a:off x="10443992" y="8960826"/>
            <a:ext cx="4316259" cy="1184447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564715" y="1424241"/>
            <a:ext cx="16694585" cy="22751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64"/>
              </a:lnSpc>
            </a:pPr>
            <a:r>
              <a:rPr lang="en-US" sz="3300" spc="-33">
                <a:solidFill>
                  <a:srgbClr val="000000"/>
                </a:solidFill>
                <a:latin typeface="Montserrat Classic"/>
              </a:rPr>
              <a:t>Personal branding is a way of establishing and consistently reinforcing who you are and what you stand for in your career and life</a:t>
            </a:r>
          </a:p>
          <a:p>
            <a:pPr>
              <a:lnSpc>
                <a:spcPts val="3564"/>
              </a:lnSpc>
            </a:pPr>
            <a:endParaRPr lang="en-US" sz="3300" spc="-33">
              <a:solidFill>
                <a:srgbClr val="000000"/>
              </a:solidFill>
              <a:latin typeface="Montserrat Classic"/>
            </a:endParaRPr>
          </a:p>
          <a:p>
            <a:pPr>
              <a:lnSpc>
                <a:spcPts val="3564"/>
              </a:lnSpc>
            </a:pPr>
            <a:r>
              <a:rPr lang="en-US" sz="3300" spc="-33">
                <a:solidFill>
                  <a:srgbClr val="000000"/>
                </a:solidFill>
                <a:latin typeface="Montserrat Classic"/>
              </a:rPr>
              <a:t>*What you think of yourself has less to do with what your brand is*</a:t>
            </a:r>
          </a:p>
          <a:p>
            <a:pPr>
              <a:lnSpc>
                <a:spcPts val="3564"/>
              </a:lnSpc>
            </a:pPr>
            <a:endParaRPr lang="en-US" sz="3300" spc="-33">
              <a:solidFill>
                <a:srgbClr val="000000"/>
              </a:solidFill>
              <a:latin typeface="Montserrat Classic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64715" y="589405"/>
            <a:ext cx="10509034" cy="674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5184"/>
              </a:lnSpc>
              <a:spcBef>
                <a:spcPct val="0"/>
              </a:spcBef>
            </a:pPr>
            <a:r>
              <a:rPr lang="en-US" sz="4800" spc="-48">
                <a:solidFill>
                  <a:srgbClr val="000000"/>
                </a:solidFill>
                <a:latin typeface="Montserrat Classic Bold"/>
              </a:rPr>
              <a:t>Personal Branding</a:t>
            </a:r>
          </a:p>
        </p:txBody>
      </p:sp>
      <p:sp>
        <p:nvSpPr>
          <p:cNvPr id="7" name="TextBox 7"/>
          <p:cNvSpPr txBox="1"/>
          <p:nvPr/>
        </p:nvSpPr>
        <p:spPr>
          <a:xfrm rot="-5400000">
            <a:off x="12649712" y="-2647928"/>
            <a:ext cx="10509034" cy="363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808"/>
              </a:lnSpc>
              <a:spcBef>
                <a:spcPct val="0"/>
              </a:spcBef>
            </a:pPr>
            <a:r>
              <a:rPr lang="en-US" sz="2600" spc="-26">
                <a:solidFill>
                  <a:srgbClr val="FC8A17"/>
                </a:solidFill>
                <a:latin typeface="Montserrat Classic Bold"/>
              </a:rPr>
              <a:t>HISS 2020/2021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57133" y="8960826"/>
            <a:ext cx="2338077" cy="98491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860273" y="9035663"/>
            <a:ext cx="3199127" cy="10157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858" t="12058"/>
          <a:stretch>
            <a:fillRect/>
          </a:stretch>
        </p:blipFill>
        <p:spPr>
          <a:xfrm>
            <a:off x="10443992" y="8960826"/>
            <a:ext cx="4316259" cy="1184447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564715" y="1468613"/>
            <a:ext cx="16694585" cy="1822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64"/>
              </a:lnSpc>
            </a:pPr>
            <a:r>
              <a:rPr lang="en-US" sz="3300" spc="-33">
                <a:solidFill>
                  <a:srgbClr val="000000"/>
                </a:solidFill>
                <a:latin typeface="Montserrat Classic"/>
              </a:rPr>
              <a:t>Set up </a:t>
            </a:r>
          </a:p>
          <a:p>
            <a:pPr marL="712525" lvl="1" indent="-356263">
              <a:lnSpc>
                <a:spcPts val="3564"/>
              </a:lnSpc>
              <a:buFont typeface="Arial"/>
              <a:buChar char="•"/>
            </a:pPr>
            <a:r>
              <a:rPr lang="en-US" sz="3300" spc="-33">
                <a:solidFill>
                  <a:srgbClr val="000000"/>
                </a:solidFill>
                <a:latin typeface="Montserrat Classic"/>
              </a:rPr>
              <a:t>Email signature</a:t>
            </a:r>
          </a:p>
          <a:p>
            <a:pPr marL="712525" lvl="1" indent="-356263">
              <a:lnSpc>
                <a:spcPts val="3564"/>
              </a:lnSpc>
              <a:buFont typeface="Arial"/>
              <a:buChar char="•"/>
            </a:pPr>
            <a:r>
              <a:rPr lang="en-US" sz="3300" spc="-33">
                <a:solidFill>
                  <a:srgbClr val="000000"/>
                </a:solidFill>
                <a:latin typeface="Montserrat Classic"/>
              </a:rPr>
              <a:t>Twitter</a:t>
            </a:r>
          </a:p>
          <a:p>
            <a:pPr marL="712525" lvl="1" indent="-356263">
              <a:lnSpc>
                <a:spcPts val="3564"/>
              </a:lnSpc>
              <a:buFont typeface="Arial"/>
              <a:buChar char="•"/>
            </a:pPr>
            <a:r>
              <a:rPr lang="en-US" sz="3300" spc="-33">
                <a:solidFill>
                  <a:srgbClr val="000000"/>
                </a:solidFill>
                <a:latin typeface="Montserrat Classic"/>
              </a:rPr>
              <a:t>LinkedIn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64715" y="589405"/>
            <a:ext cx="10509034" cy="674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5184"/>
              </a:lnSpc>
              <a:spcBef>
                <a:spcPct val="0"/>
              </a:spcBef>
            </a:pPr>
            <a:r>
              <a:rPr lang="en-US" sz="4800" spc="-48">
                <a:solidFill>
                  <a:srgbClr val="000000"/>
                </a:solidFill>
                <a:latin typeface="Montserrat Classic Bold"/>
              </a:rPr>
              <a:t>3 Tips for Personal Branding</a:t>
            </a:r>
          </a:p>
        </p:txBody>
      </p:sp>
      <p:sp>
        <p:nvSpPr>
          <p:cNvPr id="7" name="TextBox 7"/>
          <p:cNvSpPr txBox="1"/>
          <p:nvPr/>
        </p:nvSpPr>
        <p:spPr>
          <a:xfrm rot="-5400000">
            <a:off x="12649712" y="-2647928"/>
            <a:ext cx="10509034" cy="363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808"/>
              </a:lnSpc>
              <a:spcBef>
                <a:spcPct val="0"/>
              </a:spcBef>
            </a:pPr>
            <a:r>
              <a:rPr lang="en-US" sz="2600" spc="-26">
                <a:solidFill>
                  <a:srgbClr val="FC8A17"/>
                </a:solidFill>
                <a:latin typeface="Montserrat Classic Bold"/>
              </a:rPr>
              <a:t>HISS 2020/2021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57133" y="8960826"/>
            <a:ext cx="2338077" cy="98491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860273" y="9035663"/>
            <a:ext cx="3199127" cy="10157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858" t="12058"/>
          <a:stretch>
            <a:fillRect/>
          </a:stretch>
        </p:blipFill>
        <p:spPr>
          <a:xfrm>
            <a:off x="10443992" y="8960826"/>
            <a:ext cx="4316259" cy="1184447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564715" y="1467720"/>
            <a:ext cx="16694585" cy="4538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525" lvl="1" indent="-356263">
              <a:lnSpc>
                <a:spcPts val="3564"/>
              </a:lnSpc>
              <a:buFont typeface="Arial"/>
              <a:buChar char="•"/>
            </a:pPr>
            <a:r>
              <a:rPr lang="en-US" sz="3300" spc="-33">
                <a:solidFill>
                  <a:srgbClr val="000000"/>
                </a:solidFill>
                <a:latin typeface="Montserrat Classic"/>
              </a:rPr>
              <a:t>Legitimacy and Professionalism</a:t>
            </a:r>
          </a:p>
          <a:p>
            <a:pPr>
              <a:lnSpc>
                <a:spcPts val="3564"/>
              </a:lnSpc>
            </a:pPr>
            <a:r>
              <a:rPr lang="en-US" sz="3300" spc="-33">
                <a:solidFill>
                  <a:srgbClr val="000000"/>
                </a:solidFill>
                <a:latin typeface="Montserrat Classic"/>
              </a:rPr>
              <a:t>Creating a cohesive image displayed through Monash and MYMI shows that you are well established</a:t>
            </a:r>
          </a:p>
          <a:p>
            <a:pPr>
              <a:lnSpc>
                <a:spcPts val="3564"/>
              </a:lnSpc>
            </a:pPr>
            <a:endParaRPr lang="en-US" sz="3300" spc="-33">
              <a:solidFill>
                <a:srgbClr val="000000"/>
              </a:solidFill>
              <a:latin typeface="Montserrat Classic"/>
            </a:endParaRPr>
          </a:p>
          <a:p>
            <a:pPr marL="712525" lvl="1" indent="-356263">
              <a:lnSpc>
                <a:spcPts val="3564"/>
              </a:lnSpc>
              <a:buFont typeface="Arial"/>
              <a:buChar char="•"/>
            </a:pPr>
            <a:r>
              <a:rPr lang="en-US" sz="3300" spc="-33">
                <a:solidFill>
                  <a:srgbClr val="000000"/>
                </a:solidFill>
                <a:latin typeface="Montserrat Classic"/>
              </a:rPr>
              <a:t>Branding</a:t>
            </a:r>
          </a:p>
          <a:p>
            <a:pPr>
              <a:lnSpc>
                <a:spcPts val="3564"/>
              </a:lnSpc>
            </a:pPr>
            <a:r>
              <a:rPr lang="en-US" sz="3300" spc="-33">
                <a:solidFill>
                  <a:srgbClr val="000000"/>
                </a:solidFill>
                <a:latin typeface="Montserrat Classic"/>
              </a:rPr>
              <a:t>Opportunity to brand every message you send </a:t>
            </a:r>
          </a:p>
          <a:p>
            <a:pPr>
              <a:lnSpc>
                <a:spcPts val="3564"/>
              </a:lnSpc>
            </a:pPr>
            <a:endParaRPr lang="en-US" sz="3300" spc="-33">
              <a:solidFill>
                <a:srgbClr val="000000"/>
              </a:solidFill>
              <a:latin typeface="Montserrat Classic"/>
            </a:endParaRPr>
          </a:p>
          <a:p>
            <a:pPr marL="712525" lvl="1" indent="-356263">
              <a:lnSpc>
                <a:spcPts val="3564"/>
              </a:lnSpc>
              <a:buFont typeface="Arial"/>
              <a:buChar char="•"/>
            </a:pPr>
            <a:r>
              <a:rPr lang="en-US" sz="3300" spc="-33">
                <a:solidFill>
                  <a:srgbClr val="000000"/>
                </a:solidFill>
                <a:latin typeface="Montserrat Classic"/>
              </a:rPr>
              <a:t>Digital Business Card</a:t>
            </a:r>
          </a:p>
          <a:p>
            <a:pPr>
              <a:lnSpc>
                <a:spcPts val="3564"/>
              </a:lnSpc>
            </a:pPr>
            <a:r>
              <a:rPr lang="en-US" sz="3300" spc="-33">
                <a:solidFill>
                  <a:srgbClr val="000000"/>
                </a:solidFill>
                <a:latin typeface="Montserrat Classic"/>
              </a:rPr>
              <a:t>Conveys your openness to communication</a:t>
            </a:r>
          </a:p>
          <a:p>
            <a:pPr>
              <a:lnSpc>
                <a:spcPts val="3564"/>
              </a:lnSpc>
            </a:pPr>
            <a:endParaRPr lang="en-US" sz="3300" spc="-33">
              <a:solidFill>
                <a:srgbClr val="000000"/>
              </a:solidFill>
              <a:latin typeface="Montserrat Classic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64715" y="589405"/>
            <a:ext cx="14978980" cy="674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5184"/>
              </a:lnSpc>
              <a:spcBef>
                <a:spcPct val="0"/>
              </a:spcBef>
            </a:pPr>
            <a:r>
              <a:rPr lang="en-US" sz="4800" spc="-48">
                <a:solidFill>
                  <a:srgbClr val="000000"/>
                </a:solidFill>
                <a:latin typeface="Montserrat Classic Bold"/>
              </a:rPr>
              <a:t>Why are email signatures so important?</a:t>
            </a:r>
          </a:p>
        </p:txBody>
      </p:sp>
      <p:sp>
        <p:nvSpPr>
          <p:cNvPr id="7" name="TextBox 7"/>
          <p:cNvSpPr txBox="1"/>
          <p:nvPr/>
        </p:nvSpPr>
        <p:spPr>
          <a:xfrm rot="-5400000">
            <a:off x="12649712" y="-2647928"/>
            <a:ext cx="10509034" cy="363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808"/>
              </a:lnSpc>
              <a:spcBef>
                <a:spcPct val="0"/>
              </a:spcBef>
            </a:pPr>
            <a:r>
              <a:rPr lang="en-US" sz="2600" spc="-26">
                <a:solidFill>
                  <a:srgbClr val="FC8A17"/>
                </a:solidFill>
                <a:latin typeface="Montserrat Classic Bold"/>
              </a:rPr>
              <a:t>HISS 2020/2021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666" r="166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57133" y="8960826"/>
            <a:ext cx="2338077" cy="98491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4860273" y="9035663"/>
            <a:ext cx="3199127" cy="10157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858" t="12058"/>
          <a:stretch>
            <a:fillRect/>
          </a:stretch>
        </p:blipFill>
        <p:spPr>
          <a:xfrm>
            <a:off x="10443992" y="8960826"/>
            <a:ext cx="4316259" cy="118444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57133" y="8960826"/>
            <a:ext cx="2338077" cy="98491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860273" y="9035663"/>
            <a:ext cx="3199127" cy="10157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858" t="12058"/>
          <a:stretch>
            <a:fillRect/>
          </a:stretch>
        </p:blipFill>
        <p:spPr>
          <a:xfrm>
            <a:off x="10443992" y="8960826"/>
            <a:ext cx="4316259" cy="1184447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564715" y="589405"/>
            <a:ext cx="10509034" cy="674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5184"/>
              </a:lnSpc>
              <a:spcBef>
                <a:spcPct val="0"/>
              </a:spcBef>
            </a:pPr>
            <a:r>
              <a:rPr lang="en-US" sz="4800" spc="-48">
                <a:solidFill>
                  <a:srgbClr val="000000"/>
                </a:solidFill>
                <a:latin typeface="Montserrat Classic Bold"/>
              </a:rPr>
              <a:t>Demo!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57133" y="8960826"/>
            <a:ext cx="2338077" cy="98491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860273" y="9035663"/>
            <a:ext cx="3199127" cy="101572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858" t="12058"/>
          <a:stretch>
            <a:fillRect/>
          </a:stretch>
        </p:blipFill>
        <p:spPr>
          <a:xfrm>
            <a:off x="10443992" y="8960826"/>
            <a:ext cx="4316259" cy="1184447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564715" y="589405"/>
            <a:ext cx="10509034" cy="674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5184"/>
              </a:lnSpc>
              <a:spcBef>
                <a:spcPct val="0"/>
              </a:spcBef>
            </a:pPr>
            <a:r>
              <a:rPr lang="en-US" sz="4800" spc="-48">
                <a:solidFill>
                  <a:srgbClr val="000000"/>
                </a:solidFill>
                <a:latin typeface="Montserrat Classic Bold"/>
              </a:rPr>
              <a:t>Thank 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273</Words>
  <Application>Microsoft Macintosh PowerPoint</Application>
  <PresentationFormat>Custom</PresentationFormat>
  <Paragraphs>50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Montserrat Classic Bold</vt:lpstr>
      <vt:lpstr>Montserrat Classic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HISS - Welcome to Program</dc:title>
  <cp:lastModifiedBy>Kim Dao</cp:lastModifiedBy>
  <cp:revision>2</cp:revision>
  <dcterms:created xsi:type="dcterms:W3CDTF">2006-08-16T00:00:00Z</dcterms:created>
  <dcterms:modified xsi:type="dcterms:W3CDTF">2021-11-22T02:18:45Z</dcterms:modified>
  <dc:identifier>DAEvguN71nY</dc:identifier>
</cp:coreProperties>
</file>