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0" r:id="rId4"/>
    <p:sldId id="264" r:id="rId5"/>
    <p:sldId id="257" r:id="rId6"/>
    <p:sldId id="464" r:id="rId7"/>
    <p:sldId id="267" r:id="rId8"/>
    <p:sldId id="465" r:id="rId9"/>
    <p:sldId id="466" r:id="rId10"/>
    <p:sldId id="462" r:id="rId11"/>
    <p:sldId id="262" r:id="rId12"/>
    <p:sldId id="263" r:id="rId13"/>
    <p:sldId id="261" r:id="rId14"/>
    <p:sldId id="467" r:id="rId15"/>
    <p:sldId id="266" r:id="rId16"/>
    <p:sldId id="463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914" autoAdjust="0"/>
  </p:normalViewPr>
  <p:slideViewPr>
    <p:cSldViewPr snapToGrid="0">
      <p:cViewPr varScale="1">
        <p:scale>
          <a:sx n="88" d="100"/>
          <a:sy n="88" d="100"/>
        </p:scale>
        <p:origin x="66" y="5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D764A-B934-45D6-882F-90E83424AFC2}" type="datetimeFigureOut">
              <a:rPr lang="en-AU" smtClean="0"/>
              <a:t>21/11/2022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7EFC1-2753-4514-B451-5D1506FEB3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684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edtechvirtual2020.pathable.co/organizations/X3jGbHkSjDpWDjm4u" TargetMode="External"/><Relationship Id="rId13" Type="http://schemas.openxmlformats.org/officeDocument/2006/relationships/hyperlink" Target="https://medtechvirtual2020.pathable.co/organizations/L9LN6MYiEnu9DSkCg" TargetMode="External"/><Relationship Id="rId18" Type="http://schemas.openxmlformats.org/officeDocument/2006/relationships/hyperlink" Target="https://medtechvirtual2020.pathable.co/organizations/bgj99zdq9hLRFLApo" TargetMode="External"/><Relationship Id="rId3" Type="http://schemas.openxmlformats.org/officeDocument/2006/relationships/hyperlink" Target="https://medtechvirtual2020.pathable.co/organizations/oesR449QAr85PiyKH#/?limit=10&amp;sortByFields[0]=isPinned&amp;sortByFields[1]=lastActivityAt&amp;sortByOrders[0]=-1&amp;sortByOrders[1]=-1" TargetMode="External"/><Relationship Id="rId21" Type="http://schemas.openxmlformats.org/officeDocument/2006/relationships/hyperlink" Target="https://mtpconnect.sharepoint.com/File_Shares/Corporate%20Communications/Presentations/Dan%20Grant/BridgeTech%20Symposium%20Presentation%2029.09.20.pptx?web=1" TargetMode="External"/><Relationship Id="rId7" Type="http://schemas.openxmlformats.org/officeDocument/2006/relationships/hyperlink" Target="https://medtechvirtual2020.pathable.co/organizations/KQDjs3d3cajh9ocXA" TargetMode="External"/><Relationship Id="rId12" Type="http://schemas.openxmlformats.org/officeDocument/2006/relationships/hyperlink" Target="https://medtechvirtual2020.pathable.co/organizations/TvNjka8WibHj572r4" TargetMode="External"/><Relationship Id="rId17" Type="http://schemas.openxmlformats.org/officeDocument/2006/relationships/hyperlink" Target="https://medtechvirtual2020.pathable.co/organizations/mqJ3mjwYzATvWuqBs" TargetMode="External"/><Relationship Id="rId2" Type="http://schemas.openxmlformats.org/officeDocument/2006/relationships/slide" Target="../slides/slide12.xml"/><Relationship Id="rId16" Type="http://schemas.openxmlformats.org/officeDocument/2006/relationships/hyperlink" Target="https://medtechvirtual2020.pathable.co/organizations/768npAQoDfaNo87ft" TargetMode="External"/><Relationship Id="rId20" Type="http://schemas.openxmlformats.org/officeDocument/2006/relationships/hyperlink" Target="https://medtechvirtual2020.pathable.co/organizations/fcnbJQfMWfLx5RPo6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medtechvirtual2020.pathable.co/organizations/rPJ8WyK7AMc7Wtqpv" TargetMode="External"/><Relationship Id="rId11" Type="http://schemas.openxmlformats.org/officeDocument/2006/relationships/hyperlink" Target="https://medtechvirtual2020.pathable.co/organizations/C2aGu3jyfsq8gPZ2N" TargetMode="External"/><Relationship Id="rId5" Type="http://schemas.openxmlformats.org/officeDocument/2006/relationships/hyperlink" Target="https://medtechvirtual2020.pathable.co/organizations/rJQofwdsMTrAefoYm" TargetMode="External"/><Relationship Id="rId15" Type="http://schemas.openxmlformats.org/officeDocument/2006/relationships/hyperlink" Target="https://medtechvirtual2020.pathable.co/organizations/u6b6qQS3dGc8kGFPP" TargetMode="External"/><Relationship Id="rId23" Type="http://schemas.openxmlformats.org/officeDocument/2006/relationships/hyperlink" Target="https://medtechvirtual2020.pathable.co/organizations/iP8vHN2wphRrDq9hw" TargetMode="External"/><Relationship Id="rId10" Type="http://schemas.openxmlformats.org/officeDocument/2006/relationships/hyperlink" Target="https://medtechvirtual2020.pathable.co/organizations/HpuoFR4ywGkd857Ck" TargetMode="External"/><Relationship Id="rId19" Type="http://schemas.openxmlformats.org/officeDocument/2006/relationships/hyperlink" Target="https://medtechvirtual2020.pathable.co/organizations/KPXgLcPQpdoeaHypL" TargetMode="External"/><Relationship Id="rId4" Type="http://schemas.openxmlformats.org/officeDocument/2006/relationships/hyperlink" Target="https://medtechvirtual2020.pathable.co/organizations/pS9uiqnetz7i6wmD5" TargetMode="External"/><Relationship Id="rId9" Type="http://schemas.openxmlformats.org/officeDocument/2006/relationships/hyperlink" Target="https://medtechvirtual2020.pathable.co/organizations/spATjXePkhkpga423" TargetMode="External"/><Relationship Id="rId14" Type="http://schemas.openxmlformats.org/officeDocument/2006/relationships/hyperlink" Target="https://medtechvirtual2020.pathable.co/organizations/t8X7utm8HgejjLqBi" TargetMode="External"/><Relationship Id="rId22" Type="http://schemas.openxmlformats.org/officeDocument/2006/relationships/hyperlink" Target="https://medtechvirtual2020.pathable.co/organizations/Z9zwbiSHJofHYsGku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https://smallcaps.com.au/resapp-health-takeover-bid-pfizer-shaved-after-disappointing-study-results/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7EFC1-2753-4514-B451-5D1506FEB35E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6860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AU" b="0" i="0" dirty="0">
                <a:solidFill>
                  <a:srgbClr val="FFFFFF"/>
                </a:solidFill>
                <a:effectLst/>
                <a:latin typeface="Fira Sans" panose="020B0604020202020204" pitchFamily="34" charset="0"/>
              </a:rPr>
              <a:t>Connect with Australian companies and view their profile: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3"/>
              </a:rPr>
              <a:t>4D Medical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4"/>
              </a:rPr>
              <a:t>Anatomics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5"/>
              </a:rPr>
              <a:t>ANDHealth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6"/>
              </a:rPr>
              <a:t>Artrya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7"/>
              </a:rPr>
              <a:t>AusBiotech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8"/>
              </a:rPr>
              <a:t>Australian Cardiovascular Alliance (</a:t>
            </a: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8"/>
              </a:rPr>
              <a:t>AcVa</a:t>
            </a: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8"/>
              </a:rPr>
              <a:t>)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9"/>
              </a:rPr>
              <a:t>BARD1 Life Sciences Ltd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0"/>
              </a:rPr>
              <a:t>Cyban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1"/>
              </a:rPr>
              <a:t>Design and Industry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2"/>
              </a:rPr>
              <a:t>Envision IT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3"/>
              </a:rPr>
              <a:t>Genesys</a:t>
            </a: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3"/>
              </a:rPr>
              <a:t> Electronics Design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4"/>
              </a:rPr>
              <a:t>IDE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5"/>
              </a:rPr>
              <a:t>Inventia</a:t>
            </a: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5"/>
              </a:rPr>
              <a:t> Life Sciences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6"/>
              </a:rPr>
              <a:t>LBT Innovations</a:t>
            </a:r>
            <a:br>
              <a:rPr lang="en-AU" b="0" i="0" dirty="0">
                <a:solidFill>
                  <a:srgbClr val="FFFFFF"/>
                </a:solidFill>
                <a:effectLst/>
                <a:latin typeface="Fira Sans" panose="020B0604020202020204" pitchFamily="34" charset="0"/>
              </a:rPr>
            </a:b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7"/>
              </a:rPr>
              <a:t>Medical Technology Association of Australia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8"/>
              </a:rPr>
              <a:t>Noisy Guts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9"/>
              </a:rPr>
              <a:t>Perx</a:t>
            </a: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19"/>
              </a:rPr>
              <a:t> Health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20"/>
              </a:rPr>
              <a:t>Planet Innovation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21"/>
              </a:rPr>
              <a:t>Seer Medical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22"/>
              </a:rPr>
              <a:t>SpeedX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AU" b="0" i="0" u="none" strike="noStrike" dirty="0" err="1">
                <a:solidFill>
                  <a:srgbClr val="00AAAD"/>
                </a:solidFill>
                <a:effectLst/>
                <a:latin typeface="Fira Sans" panose="020B0604020202020204" pitchFamily="34" charset="0"/>
                <a:hlinkClick r:id="rId23"/>
              </a:rPr>
              <a:t>WearOptimo</a:t>
            </a:r>
            <a:endParaRPr lang="en-AU" b="0" i="0" dirty="0">
              <a:solidFill>
                <a:srgbClr val="FFFFFF"/>
              </a:solidFill>
              <a:effectLst/>
              <a:latin typeface="Fira Sans" panose="020B0604020202020204" pitchFamily="34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7EFC1-2753-4514-B451-5D1506FEB35E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4074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Stanford dropout,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Founded 2003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Theranos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raised a total of $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1.4B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 funding over 10 rounds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7EFC1-2753-4514-B451-5D1506FEB35E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8827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Convicted of wire fraud, jailed for 11.5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7EFC1-2753-4514-B451-5D1506FEB35E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0290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https://www.health.vic.gov.au/hospitals-and-health-services/public-hospitals-in-victoria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7EFC1-2753-4514-B451-5D1506FEB35E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6392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634BE-42C4-42F6-A05A-7E7DEBA55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0D6372-8340-4075-A4CF-D8852F2703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6113-67FD-4E93-B756-2999C6143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F0A9-0618-4965-82F9-2B273DBCC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00647-5073-48F3-9612-D745EDEFD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73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4A110-6DF4-47D7-B237-2F8F91A5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5EC13-01FA-4BC6-87D2-EF5E29691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4E380-9DDA-495E-93FE-2A4AF9327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37AD9-484D-4D99-92F6-CB0B51CC4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40099-A3F8-4979-B02A-202D686EA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56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EE7EC-39B5-4486-9DF9-DF38E8153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E1964-572E-45E3-BABA-F082E8ECA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CE35A-D6BB-4E9B-BBEE-90486A9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A9B42-40ED-4944-AFA6-E84F220E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3CB4F-3B11-4BC7-BFA7-2408273C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63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F19AC-532F-406D-9522-9CEDF7BE3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12AB6-52C0-4E20-9209-7D1C2814A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962CA-3278-46FC-97C4-30DEC86DE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2AAE8C-E361-4143-8CBD-2536BF2E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C3B90-CA90-4F4F-BEB2-1F8ED2932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FED80-AF38-4ACF-A63E-E07D7017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9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F1A83-0D22-4041-96A8-7FA77541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49265-7A3E-4E22-BEAF-3E92F9CD9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8677B-6175-443E-8EC0-A20B88733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F24756-CF28-4B55-BD1F-9A0ABD950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3C11BD-A7A5-484A-889D-4C575DCF9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236B3D-0DED-46F8-BBB8-65E361996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CAE34-7015-4AFD-B9A6-844D97EA4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EEE1E6-333D-4E10-B13E-7CC26D005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222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3811-92E2-4E76-85C8-B37FCF9E2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C23B2-CA29-4368-AFEC-6A50C82E2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F5548-6539-405B-B13B-F08FDD757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95065-AD0B-4996-ACCE-E1DFDF07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2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63EA78-62BF-4858-8AD9-614A75CA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DF906-184E-4030-BC98-BB0F0AE1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5765E-7D7E-479A-80CA-D36ECA2E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41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13E56-9748-4951-86BC-76354F46F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5C0EC-750A-49AF-95AA-225F26624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C49F7-72D0-445D-893C-603197E88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613C40-37C8-4D7E-8C43-A9A39767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49F41-669A-4089-BAEB-DFA509FE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C1AA0-8778-4347-A8AD-D5364DA4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629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914DA-4ED4-4EF7-93B4-4FDFBE6E2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010629-3179-4B36-9DC6-259FCB4402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B1359-3782-4ED3-AB55-2B3091C85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EE6C1-62C1-4749-86F5-ECA0538E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FE199-79A1-4E37-9924-86FC853D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0587F-E42F-4371-8FEE-2DC21E9CB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86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39256-76D9-451F-9C3F-BA4B532CC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84AF82-C070-4563-B20E-91179D3E7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E288-5638-4BCF-AD68-8BD92985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A921E-784F-4362-8D97-5762F4F7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EE7EE-63AF-46D4-BFD3-210F118FA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864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F802B7-372D-4B55-8649-EFA3BFFFAE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98236A-68CD-4A1A-96DD-48C913194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9F8D8-DFD7-4652-B9CE-86CF53A9A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2B541-7120-4969-848A-6832CF74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62DA2-7FAE-47A6-A090-37EC82D67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48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EA93A1-0B88-4CDE-AAC8-C14F63A5D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5F1C3-97DA-4953-869C-AC7EEEB94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8F66A-9A9B-4AA0-BED3-325EF7593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C65AD-1D07-4517-8CC1-A8331757F0D2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1EB44-D254-45BD-A9F0-2FC9ACAA9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76C5F-1033-44D4-9107-6EBF24DBA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77BEE-D92C-4E09-A582-0F417F1EF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27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microsoft.com/office/2007/relationships/media" Target="../media/media2.mp4"/><Relationship Id="rId7" Type="http://schemas.openxmlformats.org/officeDocument/2006/relationships/image" Target="../media/image2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4.mp4"/><Relationship Id="rId7" Type="http://schemas.openxmlformats.org/officeDocument/2006/relationships/image" Target="../media/image15.png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14.jp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8.png"/><Relationship Id="rId4" Type="http://schemas.openxmlformats.org/officeDocument/2006/relationships/video" Target="../media/media4.mp4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7.jpe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ninsulahealth.org.au/" TargetMode="External"/><Relationship Id="rId3" Type="http://schemas.openxmlformats.org/officeDocument/2006/relationships/hyperlink" Target="http://www.alfredhealth.org.au/" TargetMode="External"/><Relationship Id="rId7" Type="http://schemas.openxmlformats.org/officeDocument/2006/relationships/hyperlink" Target="https://www.nh.org.a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nashhealth.org/" TargetMode="External"/><Relationship Id="rId5" Type="http://schemas.openxmlformats.org/officeDocument/2006/relationships/hyperlink" Target="https://www.easternhealth.org.au/" TargetMode="External"/><Relationship Id="rId4" Type="http://schemas.openxmlformats.org/officeDocument/2006/relationships/hyperlink" Target="https://www.austin.org.au/" TargetMode="External"/><Relationship Id="rId9" Type="http://schemas.openxmlformats.org/officeDocument/2006/relationships/hyperlink" Target="https://www.westernhealth.org.au/Pages/default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9761D79-0A40-47DE-90CC-5AAB509E37D6}"/>
              </a:ext>
            </a:extLst>
          </p:cNvPr>
          <p:cNvSpPr txBox="1"/>
          <p:nvPr/>
        </p:nvSpPr>
        <p:spPr>
          <a:xfrm>
            <a:off x="5890592" y="62683"/>
            <a:ext cx="22595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 b="1" dirty="0"/>
              <a:t>FLUIDICS</a:t>
            </a:r>
            <a:endParaRPr lang="en-GB" sz="4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FC80BF-6FE0-4850-B8B7-38F1715F673F}"/>
              </a:ext>
            </a:extLst>
          </p:cNvPr>
          <p:cNvSpPr txBox="1"/>
          <p:nvPr/>
        </p:nvSpPr>
        <p:spPr>
          <a:xfrm>
            <a:off x="4275373" y="62684"/>
            <a:ext cx="18206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 b="1" dirty="0"/>
              <a:t>MICRO</a:t>
            </a:r>
            <a:endParaRPr lang="en-GB" sz="4400" b="1" dirty="0"/>
          </a:p>
        </p:txBody>
      </p:sp>
      <p:pic>
        <p:nvPicPr>
          <p:cNvPr id="8" name="Cell Sorting">
            <a:hlinkClick r:id="" action="ppaction://media"/>
            <a:extLst>
              <a:ext uri="{FF2B5EF4-FFF2-40B4-BE49-F238E27FC236}">
                <a16:creationId xmlns:a16="http://schemas.microsoft.com/office/drawing/2014/main" id="{DAFABBAA-90EC-4891-BB07-1EE69B69A3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2220" r="22227"/>
          <a:stretch/>
        </p:blipFill>
        <p:spPr>
          <a:xfrm>
            <a:off x="7380442" y="4025876"/>
            <a:ext cx="2665045" cy="27129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02"/>
          <a:stretch/>
        </p:blipFill>
        <p:spPr>
          <a:xfrm>
            <a:off x="1652275" y="986012"/>
            <a:ext cx="3159285" cy="29275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5" t="25753" b="22740"/>
          <a:stretch/>
        </p:blipFill>
        <p:spPr>
          <a:xfrm>
            <a:off x="1652275" y="3954487"/>
            <a:ext cx="3159285" cy="27843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420914" y="-91206"/>
            <a:ext cx="130338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CIDFont+F2"/>
              </a:rPr>
              <a:t>Microfluidic Methods for In Situ Chemical Studies: </a:t>
            </a:r>
          </a:p>
          <a:p>
            <a:pPr algn="ctr"/>
            <a:r>
              <a:rPr lang="en-US" sz="3200" b="1" dirty="0">
                <a:latin typeface="CIDFont+F2"/>
              </a:rPr>
              <a:t>On Demand Droplet Generation and X-ray Compatible Devices</a:t>
            </a:r>
            <a:endParaRPr lang="en-AU" sz="3200" b="1" dirty="0"/>
          </a:p>
        </p:txBody>
      </p:sp>
      <p:pic>
        <p:nvPicPr>
          <p:cNvPr id="4" name="Continuous Production">
            <a:hlinkClick r:id="" action="ppaction://media"/>
            <a:extLst>
              <a:ext uri="{FF2B5EF4-FFF2-40B4-BE49-F238E27FC236}">
                <a16:creationId xmlns:a16="http://schemas.microsoft.com/office/drawing/2014/main" id="{497B3327-9257-45E5-85B2-F0A856F993A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53964" y="1046539"/>
            <a:ext cx="2316546" cy="284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3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6 L 0.29219 -0.00232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9" y="-1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-0.28229 0.0016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1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33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6" grpId="0"/>
      <p:bldP spid="6" grpId="2"/>
      <p:bldP spid="7" grpId="0"/>
      <p:bldP spid="7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1"/>
          <a:stretch/>
        </p:blipFill>
        <p:spPr>
          <a:xfrm>
            <a:off x="0" y="-26894"/>
            <a:ext cx="12192000" cy="68848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94"/>
            <a:ext cx="40818795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5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83 -0.00741 L -2.34271 -0.00348 " pathEditMode="relative" rAng="0" ptsTypes="AA">
                                      <p:cBhvr>
                                        <p:cTn id="9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94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F2745F-9398-44A3-B2CD-CFD211BAC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61" y="-122060"/>
            <a:ext cx="11179277" cy="69800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1A5812-9C5B-4DC1-85D7-4F84EE65B5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0" t="9375" r="2877" b="895"/>
          <a:stretch/>
        </p:blipFill>
        <p:spPr>
          <a:xfrm>
            <a:off x="6730180" y="-1714885"/>
            <a:ext cx="9232490" cy="69762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0EB507-7293-4A66-8DDC-D3BA2830F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 flipV="1">
            <a:off x="6037289" y="-145959"/>
            <a:ext cx="5138996" cy="383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7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-0.42734 0.23612 " pathEditMode="relative" rAng="0" ptsTypes="AA">
                                      <p:cBhvr>
                                        <p:cTn id="18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67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21953 0.24028 " pathEditMode="relative" rAng="0" ptsTypes="AA">
                                      <p:cBhvr>
                                        <p:cTn id="30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3" y="0"/>
            <a:ext cx="51435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067" y="0"/>
            <a:ext cx="51435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22BB0A-83E2-47A2-9A95-B35848BA7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7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43B6A1-DB56-4169-87FA-4E97EA302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4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69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555252-51FA-467C-A078-EA9D163A748A}"/>
              </a:ext>
            </a:extLst>
          </p:cNvPr>
          <p:cNvSpPr/>
          <p:nvPr/>
        </p:nvSpPr>
        <p:spPr>
          <a:xfrm>
            <a:off x="210991" y="521103"/>
            <a:ext cx="3310690" cy="3005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cup&#10;&#10;Description automatically generated">
            <a:extLst>
              <a:ext uri="{FF2B5EF4-FFF2-40B4-BE49-F238E27FC236}">
                <a16:creationId xmlns:a16="http://schemas.microsoft.com/office/drawing/2014/main" id="{4CF2ABEB-7CA9-4ABD-9135-DAFB982E23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2915" y="521103"/>
            <a:ext cx="5330916" cy="3001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B40B4C-A6B3-4386-81B9-7B59903269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9122" y="462046"/>
            <a:ext cx="2124925" cy="26337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82B91D-7921-4767-8D18-86A809CF3140}"/>
              </a:ext>
            </a:extLst>
          </p:cNvPr>
          <p:cNvSpPr txBox="1"/>
          <p:nvPr/>
        </p:nvSpPr>
        <p:spPr>
          <a:xfrm>
            <a:off x="9689122" y="3095804"/>
            <a:ext cx="21249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100" dirty="0"/>
              <a:t>Nebulizer: PCT/AU2019/050778</a:t>
            </a:r>
          </a:p>
          <a:p>
            <a:r>
              <a:rPr lang="en-AU" sz="1100" dirty="0"/>
              <a:t>Monash ref: WS 2018-010-02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E395B-9AF1-43EB-9564-16FF487385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681" y="521103"/>
            <a:ext cx="3414056" cy="30055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D10FEE-E6BA-40D6-B126-51FEFD68FDEE}"/>
              </a:ext>
            </a:extLst>
          </p:cNvPr>
          <p:cNvSpPr txBox="1"/>
          <p:nvPr/>
        </p:nvSpPr>
        <p:spPr>
          <a:xfrm>
            <a:off x="261681" y="0"/>
            <a:ext cx="750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What am I working on now?           Pulmonary Drug Delivery</a:t>
            </a:r>
            <a:endParaRPr lang="en-GB" sz="2400" dirty="0"/>
          </a:p>
        </p:txBody>
      </p:sp>
      <p:pic>
        <p:nvPicPr>
          <p:cNvPr id="11" name="Pulse_demo">
            <a:hlinkClick r:id="" action="ppaction://media"/>
            <a:extLst>
              <a:ext uri="{FF2B5EF4-FFF2-40B4-BE49-F238E27FC236}">
                <a16:creationId xmlns:a16="http://schemas.microsoft.com/office/drawing/2014/main" id="{73A4D661-1C85-4DE4-A2AC-4156D43799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0237" y="3676901"/>
            <a:ext cx="5343268" cy="3005588"/>
          </a:xfrm>
          <a:prstGeom prst="rect">
            <a:avLst/>
          </a:prstGeom>
        </p:spPr>
      </p:pic>
      <p:pic>
        <p:nvPicPr>
          <p:cNvPr id="12" name="Single_plume">
            <a:hlinkClick r:id="" action="ppaction://media"/>
            <a:extLst>
              <a:ext uri="{FF2B5EF4-FFF2-40B4-BE49-F238E27FC236}">
                <a16:creationId xmlns:a16="http://schemas.microsoft.com/office/drawing/2014/main" id="{49158F7C-964E-40F7-A29A-9F45D0EAB9A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67479" y="3672731"/>
            <a:ext cx="5343267" cy="30055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580CFB-E5EB-40BE-9131-5B36A971857A}"/>
              </a:ext>
            </a:extLst>
          </p:cNvPr>
          <p:cNvSpPr txBox="1"/>
          <p:nvPr/>
        </p:nvSpPr>
        <p:spPr>
          <a:xfrm>
            <a:off x="210991" y="3658833"/>
            <a:ext cx="1102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Real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9146C4-B5C8-430B-BE9C-035F696BC0FF}"/>
              </a:ext>
            </a:extLst>
          </p:cNvPr>
          <p:cNvSpPr txBox="1"/>
          <p:nvPr/>
        </p:nvSpPr>
        <p:spPr>
          <a:xfrm>
            <a:off x="6436357" y="3658833"/>
            <a:ext cx="137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1/168 Speed</a:t>
            </a:r>
          </a:p>
        </p:txBody>
      </p:sp>
    </p:spTree>
    <p:extLst>
      <p:ext uri="{BB962C8B-B14F-4D97-AF65-F5344CB8AC3E}">
        <p14:creationId xmlns:p14="http://schemas.microsoft.com/office/powerpoint/2010/main" val="186084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48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56FA4-D038-5F9B-38AD-6E6B54E6B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19525" cy="1325563"/>
          </a:xfrm>
        </p:spPr>
        <p:txBody>
          <a:bodyPr/>
          <a:lstStyle/>
          <a:p>
            <a:r>
              <a:rPr lang="en-AU" dirty="0"/>
              <a:t>IP Experience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98BE2-AEF5-D7DB-733D-9FB77368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05306">
            <a:off x="236534" y="2519985"/>
            <a:ext cx="2777902" cy="3512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7D494A-F4D0-B61C-16DC-42FCC2BCB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012" y="2302099"/>
            <a:ext cx="2699611" cy="35352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E60BC3-9F55-811B-BC80-70C9CDEF6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15527">
            <a:off x="2827267" y="2638698"/>
            <a:ext cx="2846659" cy="34322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202246-75FA-C6CD-CC92-4F2D01A11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5317" y="3907224"/>
            <a:ext cx="2757332" cy="29507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5DF915-DEAD-4231-F7EA-1D63CC415DC4}"/>
              </a:ext>
            </a:extLst>
          </p:cNvPr>
          <p:cNvSpPr txBox="1"/>
          <p:nvPr/>
        </p:nvSpPr>
        <p:spPr>
          <a:xfrm>
            <a:off x="2611267" y="1793888"/>
            <a:ext cx="88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Patents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127358-7392-A0C6-789F-FD2715859E18}"/>
              </a:ext>
            </a:extLst>
          </p:cNvPr>
          <p:cNvSpPr txBox="1"/>
          <p:nvPr/>
        </p:nvSpPr>
        <p:spPr>
          <a:xfrm>
            <a:off x="10158555" y="3537892"/>
            <a:ext cx="1250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Trade Mark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FDD2A2-E1C3-2FDA-B0D8-0DCAD8EB3F4B}"/>
              </a:ext>
            </a:extLst>
          </p:cNvPr>
          <p:cNvSpPr txBox="1"/>
          <p:nvPr/>
        </p:nvSpPr>
        <p:spPr>
          <a:xfrm>
            <a:off x="6797206" y="450298"/>
            <a:ext cx="2078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Design Registrations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15FB4B-0BD8-72CC-FC15-8277BB87A3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068990" y="1454361"/>
            <a:ext cx="3535206" cy="226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48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CC7496-6D83-4FAD-892C-CB86613A8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19525" cy="1325563"/>
          </a:xfrm>
        </p:spPr>
        <p:txBody>
          <a:bodyPr/>
          <a:lstStyle/>
          <a:p>
            <a:r>
              <a:rPr lang="en-AU" dirty="0"/>
              <a:t>Regulatory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451A1-91B3-44E4-AF2E-3C3B1DFBB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269" y="959296"/>
            <a:ext cx="3819525" cy="53607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19840C-4C41-4271-8BE6-E27FDF8C9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7396681" cy="28910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F40CFD-3288-4872-9192-6C055405B4C2}"/>
              </a:ext>
            </a:extLst>
          </p:cNvPr>
          <p:cNvSpPr txBox="1"/>
          <p:nvPr/>
        </p:nvSpPr>
        <p:spPr>
          <a:xfrm>
            <a:off x="2520934" y="3059668"/>
            <a:ext cx="2354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Human Centred Design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B63A00-6B78-4288-85E0-03278B1BCB64}"/>
              </a:ext>
            </a:extLst>
          </p:cNvPr>
          <p:cNvSpPr txBox="1"/>
          <p:nvPr/>
        </p:nvSpPr>
        <p:spPr>
          <a:xfrm>
            <a:off x="9381804" y="537967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ISO 13485</a:t>
            </a:r>
          </a:p>
        </p:txBody>
      </p:sp>
    </p:spTree>
    <p:extLst>
      <p:ext uri="{BB962C8B-B14F-4D97-AF65-F5344CB8AC3E}">
        <p14:creationId xmlns:p14="http://schemas.microsoft.com/office/powerpoint/2010/main" val="915522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CC7496-6D83-4FAD-892C-CB86613A8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19525" cy="1325563"/>
          </a:xfrm>
        </p:spPr>
        <p:txBody>
          <a:bodyPr/>
          <a:lstStyle/>
          <a:p>
            <a:r>
              <a:rPr lang="en-AU" dirty="0"/>
              <a:t>Accelerators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40CFD-3288-4872-9192-6C055405B4C2}"/>
              </a:ext>
            </a:extLst>
          </p:cNvPr>
          <p:cNvSpPr txBox="1"/>
          <p:nvPr/>
        </p:nvSpPr>
        <p:spPr>
          <a:xfrm>
            <a:off x="2173745" y="1690688"/>
            <a:ext cx="1705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CSIRO ON Prime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B63A00-6B78-4288-85E0-03278B1BCB64}"/>
              </a:ext>
            </a:extLst>
          </p:cNvPr>
          <p:cNvSpPr txBox="1"/>
          <p:nvPr/>
        </p:nvSpPr>
        <p:spPr>
          <a:xfrm>
            <a:off x="7498965" y="1733289"/>
            <a:ext cx="3085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Monash Generator Accelerator</a:t>
            </a:r>
          </a:p>
        </p:txBody>
      </p:sp>
      <p:pic>
        <p:nvPicPr>
          <p:cNvPr id="3074" name="Picture 2" descr="CSIRO-ON-PRIME - Australian National Fabrication Facility – Queensland Node">
            <a:extLst>
              <a:ext uri="{FF2B5EF4-FFF2-40B4-BE49-F238E27FC236}">
                <a16:creationId xmlns:a16="http://schemas.microsoft.com/office/drawing/2014/main" id="{D51E6D37-09D8-4C34-83A4-33390D7F6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01" b="37712"/>
          <a:stretch/>
        </p:blipFill>
        <p:spPr bwMode="auto">
          <a:xfrm>
            <a:off x="354959" y="2143764"/>
            <a:ext cx="5419868" cy="166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onash Generator | LinkedIn">
            <a:extLst>
              <a:ext uri="{FF2B5EF4-FFF2-40B4-BE49-F238E27FC236}">
                <a16:creationId xmlns:a16="http://schemas.microsoft.com/office/drawing/2014/main" id="{EB93ABEF-F1FB-4693-B62D-2E5F00717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5" b="33968"/>
          <a:stretch/>
        </p:blipFill>
        <p:spPr bwMode="auto">
          <a:xfrm>
            <a:off x="6403613" y="2143764"/>
            <a:ext cx="4999551" cy="166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8C1EE3A-F8CE-43B5-AB5F-B8F2672DE4C7}"/>
              </a:ext>
            </a:extLst>
          </p:cNvPr>
          <p:cNvSpPr txBox="1">
            <a:spLocks/>
          </p:cNvSpPr>
          <p:nvPr/>
        </p:nvSpPr>
        <p:spPr>
          <a:xfrm>
            <a:off x="838199" y="4111782"/>
            <a:ext cx="38195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Funding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60151F-3A54-4C6A-A860-35B9C403E9AB}"/>
              </a:ext>
            </a:extLst>
          </p:cNvPr>
          <p:cNvSpPr txBox="1"/>
          <p:nvPr/>
        </p:nvSpPr>
        <p:spPr>
          <a:xfrm>
            <a:off x="1359618" y="5167312"/>
            <a:ext cx="45432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Over $1M raised over 4 years so 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$725k through NHMRC Development Grant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Also small grants and research contracts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9871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1-05-14_01-30-57">
            <a:hlinkClick r:id="" action="ppaction://media"/>
            <a:extLst>
              <a:ext uri="{FF2B5EF4-FFF2-40B4-BE49-F238E27FC236}">
                <a16:creationId xmlns:a16="http://schemas.microsoft.com/office/drawing/2014/main" id="{2C721743-F0E1-4C33-9460-BBB6ABF9EC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5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AB13-B01B-56B0-E9B5-A700772D8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is Healthcare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CE146-EDA5-5AE6-83CE-F6D4DE620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967" y="2522257"/>
            <a:ext cx="7296302" cy="512920"/>
          </a:xfrm>
        </p:spPr>
        <p:txBody>
          <a:bodyPr/>
          <a:lstStyle/>
          <a:p>
            <a:pPr lvl="1"/>
            <a:r>
              <a:rPr lang="en-AU" dirty="0"/>
              <a:t>new device</a:t>
            </a:r>
          </a:p>
          <a:p>
            <a:pPr lvl="1"/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2052" name="Picture 4" descr="Home - ResApp Health">
            <a:extLst>
              <a:ext uri="{FF2B5EF4-FFF2-40B4-BE49-F238E27FC236}">
                <a16:creationId xmlns:a16="http://schemas.microsoft.com/office/drawing/2014/main" id="{D47C2B7E-FCAF-F8B8-E6AB-7364EBF38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67" y="3239568"/>
            <a:ext cx="2680248" cy="77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BF49BB-E084-0AC9-2485-5836506F4B6B}"/>
              </a:ext>
            </a:extLst>
          </p:cNvPr>
          <p:cNvSpPr txBox="1"/>
          <p:nvPr/>
        </p:nvSpPr>
        <p:spPr>
          <a:xfrm>
            <a:off x="216035" y="4018710"/>
            <a:ext cx="28577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Queensland </a:t>
            </a:r>
            <a:r>
              <a:rPr lang="en-AU" dirty="0" err="1"/>
              <a:t>startup</a:t>
            </a:r>
            <a:r>
              <a:rPr lang="en-AU" dirty="0"/>
              <a:t> valued at $127 million by Pfizer </a:t>
            </a:r>
          </a:p>
        </p:txBody>
      </p:sp>
      <p:pic>
        <p:nvPicPr>
          <p:cNvPr id="1026" name="Picture 2" descr="Prof Graeme Clark &amp; The Bionic Ear – Eric Levi">
            <a:extLst>
              <a:ext uri="{FF2B5EF4-FFF2-40B4-BE49-F238E27FC236}">
                <a16:creationId xmlns:a16="http://schemas.microsoft.com/office/drawing/2014/main" id="{7600B554-F24A-4C36-8E64-B079EC812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538" y="730211"/>
            <a:ext cx="1953358" cy="260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5633F7-CF8F-4AA1-BB9C-1BBF7950EAB9}"/>
              </a:ext>
            </a:extLst>
          </p:cNvPr>
          <p:cNvSpPr txBox="1"/>
          <p:nvPr/>
        </p:nvSpPr>
        <p:spPr>
          <a:xfrm>
            <a:off x="9417758" y="3282833"/>
            <a:ext cx="28577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Cochlear implant, invented in </a:t>
            </a:r>
            <a:r>
              <a:rPr lang="en-US" dirty="0"/>
              <a:t>1978 Clark and his small team made the major break-through and the first patient heard speech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B1345D-AF46-4DA9-8D0A-790D64D6D847}"/>
              </a:ext>
            </a:extLst>
          </p:cNvPr>
          <p:cNvSpPr txBox="1"/>
          <p:nvPr/>
        </p:nvSpPr>
        <p:spPr>
          <a:xfrm>
            <a:off x="6235153" y="5333895"/>
            <a:ext cx="28577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Founded in 2012, now </a:t>
            </a:r>
            <a:r>
              <a:rPr lang="en-US" dirty="0"/>
              <a:t>Australia's largest and most trusted patient engagement platform</a:t>
            </a:r>
            <a:r>
              <a:rPr lang="en-AU" dirty="0"/>
              <a:t> </a:t>
            </a:r>
          </a:p>
        </p:txBody>
      </p:sp>
      <p:pic>
        <p:nvPicPr>
          <p:cNvPr id="1030" name="Picture 6" descr="Hamilton Medical Group - Latest News">
            <a:extLst>
              <a:ext uri="{FF2B5EF4-FFF2-40B4-BE49-F238E27FC236}">
                <a16:creationId xmlns:a16="http://schemas.microsoft.com/office/drawing/2014/main" id="{E7BFB2F1-DD1A-4FE5-A72E-7A82D8F34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80" y="4665041"/>
            <a:ext cx="2458183" cy="66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6ED6AE-2BBE-4BE5-8686-D1692336279C}"/>
              </a:ext>
            </a:extLst>
          </p:cNvPr>
          <p:cNvSpPr/>
          <p:nvPr/>
        </p:nvSpPr>
        <p:spPr>
          <a:xfrm>
            <a:off x="2641967" y="321984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AU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sz="2400" dirty="0"/>
              <a:t>new way of using or analysing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06470B-58C7-4881-9E8D-F5333B8740E1}"/>
              </a:ext>
            </a:extLst>
          </p:cNvPr>
          <p:cNvSpPr/>
          <p:nvPr/>
        </p:nvSpPr>
        <p:spPr>
          <a:xfrm>
            <a:off x="2641967" y="484970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sz="2400" dirty="0"/>
              <a:t>improved processes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B59A99-6198-4FE9-A308-F8E9D13BBDF1}"/>
              </a:ext>
            </a:extLst>
          </p:cNvPr>
          <p:cNvSpPr txBox="1"/>
          <p:nvPr/>
        </p:nvSpPr>
        <p:spPr>
          <a:xfrm>
            <a:off x="838200" y="1363321"/>
            <a:ext cx="30081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2400" dirty="0"/>
              <a:t>Unmet clinical need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dirty="0"/>
              <a:t>Novel solution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dirty="0"/>
              <a:t>Proof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5074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47B9B-C7B5-3A64-AA28-8C5080BA0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2" descr="Banner Image">
            <a:extLst>
              <a:ext uri="{FF2B5EF4-FFF2-40B4-BE49-F238E27FC236}">
                <a16:creationId xmlns:a16="http://schemas.microsoft.com/office/drawing/2014/main" id="{6F028B22-E511-64D8-56D2-90D38F7DE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9649"/>
            <a:ext cx="8075691" cy="57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EDTECH CONNECT">
            <a:extLst>
              <a:ext uri="{FF2B5EF4-FFF2-40B4-BE49-F238E27FC236}">
                <a16:creationId xmlns:a16="http://schemas.microsoft.com/office/drawing/2014/main" id="{4D1304D4-51FC-4868-6F52-9D5AC56CD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403" y="3616271"/>
            <a:ext cx="3158184" cy="9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onash Generator | LinkedIn">
            <a:extLst>
              <a:ext uri="{FF2B5EF4-FFF2-40B4-BE49-F238E27FC236}">
                <a16:creationId xmlns:a16="http://schemas.microsoft.com/office/drawing/2014/main" id="{FC6165A6-C2CF-4598-B96C-312B559B3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5" b="33968"/>
          <a:stretch/>
        </p:blipFill>
        <p:spPr bwMode="auto">
          <a:xfrm>
            <a:off x="8823701" y="4691766"/>
            <a:ext cx="3108886" cy="103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tler | The World's Day Zero Investor">
            <a:extLst>
              <a:ext uri="{FF2B5EF4-FFF2-40B4-BE49-F238E27FC236}">
                <a16:creationId xmlns:a16="http://schemas.microsoft.com/office/drawing/2014/main" id="{0E7076EC-B290-4CAC-8372-B177A8A89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701" y="5827491"/>
            <a:ext cx="3158184" cy="75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70EF80A-8776-42E0-BA36-C04DDC1F0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AU" dirty="0"/>
              <a:t>Healthcare Innovation in Australia</a:t>
            </a:r>
          </a:p>
        </p:txBody>
      </p:sp>
      <p:pic>
        <p:nvPicPr>
          <p:cNvPr id="2054" name="Picture 6" descr="CSL is a global biotech leader.">
            <a:extLst>
              <a:ext uri="{FF2B5EF4-FFF2-40B4-BE49-F238E27FC236}">
                <a16:creationId xmlns:a16="http://schemas.microsoft.com/office/drawing/2014/main" id="{B3E93A35-9637-44B6-9F03-908DCE00A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701" y="838477"/>
            <a:ext cx="29813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oderna">
            <a:extLst>
              <a:ext uri="{FF2B5EF4-FFF2-40B4-BE49-F238E27FC236}">
                <a16:creationId xmlns:a16="http://schemas.microsoft.com/office/drawing/2014/main" id="{73E9092A-8E3E-4FB8-8569-D7E0473EFB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88" b="35954"/>
          <a:stretch/>
        </p:blipFill>
        <p:spPr bwMode="auto">
          <a:xfrm>
            <a:off x="8820181" y="2457235"/>
            <a:ext cx="2984845" cy="81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985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284730-DA40-DFB8-7A2E-6CBEA07A8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0669"/>
            <a:ext cx="12192000" cy="2371725"/>
          </a:xfrm>
          <a:prstGeom prst="rect">
            <a:avLst/>
          </a:prstGeom>
        </p:spPr>
      </p:pic>
      <p:pic>
        <p:nvPicPr>
          <p:cNvPr id="1026" name="Picture 2" descr="The Tragic Design and Marketing of Theranos | Design is within the fibers.">
            <a:extLst>
              <a:ext uri="{FF2B5EF4-FFF2-40B4-BE49-F238E27FC236}">
                <a16:creationId xmlns:a16="http://schemas.microsoft.com/office/drawing/2014/main" id="{55B3202A-03FE-7797-E4D8-E0C86FC42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89" y="2337473"/>
            <a:ext cx="6027369" cy="452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he Theranos blood scandal left a stain on Silicon Valley | Business |  The Sunday Times">
            <a:extLst>
              <a:ext uri="{FF2B5EF4-FFF2-40B4-BE49-F238E27FC236}">
                <a16:creationId xmlns:a16="http://schemas.microsoft.com/office/drawing/2014/main" id="{6463F79D-4EEF-4CCC-EA5D-B5C64564D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726" y="2326373"/>
            <a:ext cx="3616019" cy="452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372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is - The Inventor Out for Blood in Silicon Valley (2019)  Official Trailer  HBO-wtDaP18OGfw-720p-1659099831952">
            <a:hlinkClick r:id="" action="ppaction://media"/>
            <a:extLst>
              <a:ext uri="{FF2B5EF4-FFF2-40B4-BE49-F238E27FC236}">
                <a16:creationId xmlns:a16="http://schemas.microsoft.com/office/drawing/2014/main" id="{18A16CF4-CC78-4B0F-877C-724C8B1745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8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9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9A182A-4642-AFC4-7131-1127160D5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6" y="72742"/>
            <a:ext cx="6229670" cy="50739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43D056-A7EF-1C05-F3EE-7876F2C77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691" y="1815579"/>
            <a:ext cx="5747309" cy="501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2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AAF52C-8726-4600-9042-EB841AD48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332" y="1366757"/>
            <a:ext cx="6491335" cy="54912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A7FEE7-978D-4E53-91AF-F6500642B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182" y="0"/>
            <a:ext cx="2951005" cy="135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70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9477B-59C5-4AFD-EDFE-CDE493FA2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"/>
            <a:ext cx="10515600" cy="1325563"/>
          </a:xfrm>
        </p:spPr>
        <p:txBody>
          <a:bodyPr/>
          <a:lstStyle/>
          <a:p>
            <a:r>
              <a:rPr lang="en-AU" dirty="0"/>
              <a:t>Hospital Networks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AA0D24-92CC-D7F6-F72A-ED64EACBA4D6}"/>
              </a:ext>
            </a:extLst>
          </p:cNvPr>
          <p:cNvSpPr txBox="1"/>
          <p:nvPr/>
        </p:nvSpPr>
        <p:spPr>
          <a:xfrm>
            <a:off x="119495" y="1365341"/>
            <a:ext cx="60972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C63663"/>
                </a:solidFill>
                <a:effectLst/>
                <a:latin typeface="VIC-Regular"/>
                <a:hlinkClick r:id="rId3" tooltip="http://www.alfredhealth.org.au/ | You are going to a website which is not maintained or funded by the State of Victoria. Follow the link to continue."/>
              </a:rPr>
              <a:t>Alfred Health</a:t>
            </a:r>
            <a:endParaRPr lang="en-US" b="0" i="0" dirty="0">
              <a:solidFill>
                <a:srgbClr val="2A2736"/>
              </a:solidFill>
              <a:effectLst/>
              <a:latin typeface="VIC-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A2736"/>
                </a:solidFill>
                <a:effectLst/>
                <a:latin typeface="VIC-Regular"/>
              </a:rPr>
              <a:t>The Alfred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A2736"/>
                </a:solidFill>
                <a:effectLst/>
                <a:latin typeface="VIC-Regular"/>
              </a:rPr>
              <a:t>Caulfield Hospital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A2736"/>
                </a:solidFill>
                <a:effectLst/>
                <a:latin typeface="VIC-Regular"/>
              </a:rPr>
              <a:t>Sandringham Hospital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FA9071-228C-4724-B934-9DFE702154E3}"/>
              </a:ext>
            </a:extLst>
          </p:cNvPr>
          <p:cNvSpPr/>
          <p:nvPr/>
        </p:nvSpPr>
        <p:spPr>
          <a:xfrm>
            <a:off x="175995" y="2998458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3663"/>
                </a:solidFill>
                <a:latin typeface="VIC-Regular"/>
                <a:hlinkClick r:id="rId4" tooltip="https://www.austin.org.au/ | You are going to a website which is not maintained or funded by the State of Victoria. Follow the link to continue."/>
              </a:rPr>
              <a:t>Austin Health</a:t>
            </a:r>
            <a:endParaRPr lang="en-US" dirty="0">
              <a:solidFill>
                <a:srgbClr val="2A2736"/>
              </a:solidFill>
              <a:latin typeface="VIC-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Austin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Heidelberg Repatriation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Olivia Newton-John Cancer Wellness and Research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Royal Talbot Rehabilitation Centre</a:t>
            </a:r>
            <a:endParaRPr lang="en-US" b="0" i="0" dirty="0">
              <a:solidFill>
                <a:srgbClr val="2A2736"/>
              </a:solidFill>
              <a:effectLst/>
              <a:latin typeface="VIC-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3B4530-9FF4-441B-9FA4-CAA8239101D5}"/>
              </a:ext>
            </a:extLst>
          </p:cNvPr>
          <p:cNvSpPr/>
          <p:nvPr/>
        </p:nvSpPr>
        <p:spPr>
          <a:xfrm>
            <a:off x="6068359" y="212347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3663"/>
                </a:solidFill>
                <a:latin typeface="VIC-Regular"/>
                <a:hlinkClick r:id="rId5" tooltip="https://www.easternhealth.org.au/ | You are going to a website which is not maintained or funded by the State of Victoria. Follow the link to continue."/>
              </a:rPr>
              <a:t>Eastern Health</a:t>
            </a:r>
            <a:endParaRPr lang="en-US" dirty="0">
              <a:solidFill>
                <a:srgbClr val="2A2736"/>
              </a:solidFill>
              <a:latin typeface="VIC-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Angliss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Box Hill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2A2736"/>
                </a:solidFill>
                <a:latin typeface="VIC-Regular"/>
              </a:rPr>
              <a:t>Healesville</a:t>
            </a:r>
            <a:r>
              <a:rPr lang="en-US" dirty="0">
                <a:solidFill>
                  <a:srgbClr val="2A2736"/>
                </a:solidFill>
                <a:latin typeface="VIC-Regular"/>
              </a:rPr>
              <a:t> and District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Maroondah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Peter James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2A2736"/>
                </a:solidFill>
                <a:latin typeface="VIC-Regular"/>
              </a:rPr>
              <a:t>Wantirna</a:t>
            </a:r>
            <a:r>
              <a:rPr lang="en-US" dirty="0">
                <a:solidFill>
                  <a:srgbClr val="2A2736"/>
                </a:solidFill>
                <a:latin typeface="VIC-Regular"/>
              </a:rPr>
              <a:t> Health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2A2736"/>
                </a:solidFill>
                <a:latin typeface="VIC-Regular"/>
              </a:rPr>
              <a:t>Yarra</a:t>
            </a:r>
            <a:r>
              <a:rPr lang="en-US" dirty="0">
                <a:solidFill>
                  <a:srgbClr val="2A2736"/>
                </a:solidFill>
                <a:latin typeface="VIC-Regular"/>
              </a:rPr>
              <a:t> Ranges Health</a:t>
            </a:r>
            <a:endParaRPr lang="en-US" b="0" i="0" dirty="0">
              <a:solidFill>
                <a:srgbClr val="2A2736"/>
              </a:solidFill>
              <a:effectLst/>
              <a:latin typeface="VIC-Regula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776F54-3545-40F2-84D7-66C4F23F49F7}"/>
              </a:ext>
            </a:extLst>
          </p:cNvPr>
          <p:cNvSpPr/>
          <p:nvPr/>
        </p:nvSpPr>
        <p:spPr>
          <a:xfrm>
            <a:off x="6216713" y="4490021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C63663"/>
                </a:solidFill>
                <a:latin typeface="VIC-Regular"/>
                <a:hlinkClick r:id="rId6" tooltip="https://monashhealth.org/ | You are going to a website which is not maintained or funded by the State of Victoria. Follow the link to continue."/>
              </a:rPr>
              <a:t>Monash Health</a:t>
            </a:r>
            <a:endParaRPr lang="en-AU" dirty="0">
              <a:solidFill>
                <a:srgbClr val="2A2736"/>
              </a:solidFill>
              <a:latin typeface="VIC-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2A2736"/>
                </a:solidFill>
                <a:latin typeface="VIC-Regular"/>
              </a:rPr>
              <a:t>Casey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2A2736"/>
                </a:solidFill>
                <a:latin typeface="VIC-Regular"/>
              </a:rPr>
              <a:t>Cranbourne Integrated Care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2A2736"/>
                </a:solidFill>
                <a:latin typeface="VIC-Regular"/>
              </a:rPr>
              <a:t>Dandenong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2A2736"/>
                </a:solidFill>
                <a:latin typeface="VIC-Regular"/>
              </a:rPr>
              <a:t>Kingston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2A2736"/>
                </a:solidFill>
                <a:latin typeface="VIC-Regular"/>
              </a:rPr>
              <a:t>Monash Medical Centre (Clayton Campus) and Monash Children’s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2A2736"/>
                </a:solidFill>
                <a:latin typeface="VIC-Regular"/>
              </a:rPr>
              <a:t>Monash Medical Centre (Moorabbin Campus)</a:t>
            </a:r>
          </a:p>
          <a:p>
            <a:br>
              <a:rPr lang="en-AU" dirty="0">
                <a:solidFill>
                  <a:srgbClr val="2A2736"/>
                </a:solidFill>
                <a:latin typeface="VIC-Regular"/>
              </a:rPr>
            </a:br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92BD0C-76FB-4A7B-9624-B2846A02BB77}"/>
              </a:ext>
            </a:extLst>
          </p:cNvPr>
          <p:cNvSpPr/>
          <p:nvPr/>
        </p:nvSpPr>
        <p:spPr>
          <a:xfrm>
            <a:off x="6096000" y="12656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3663"/>
                </a:solidFill>
                <a:latin typeface="VIC-Regular"/>
                <a:hlinkClick r:id="rId7" tooltip="https://www.nh.org.au/ | You are going to a website which is not maintained or funded by the State of Victoria. Follow the link to continue."/>
              </a:rPr>
              <a:t>Northern Health</a:t>
            </a:r>
            <a:endParaRPr lang="en-US" dirty="0">
              <a:solidFill>
                <a:srgbClr val="2A2736"/>
              </a:solidFill>
              <a:latin typeface="VIC-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The Northern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Broadmeadows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2A2736"/>
                </a:solidFill>
                <a:latin typeface="VIC-Regular"/>
              </a:rPr>
              <a:t>Bundoora</a:t>
            </a:r>
            <a:r>
              <a:rPr lang="en-US" dirty="0">
                <a:solidFill>
                  <a:srgbClr val="2A2736"/>
                </a:solidFill>
                <a:latin typeface="VIC-Regular"/>
              </a:rPr>
              <a:t> Extended Care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Craigieburn Health Service</a:t>
            </a:r>
            <a:endParaRPr lang="en-US" b="0" i="0" dirty="0">
              <a:solidFill>
                <a:srgbClr val="2A2736"/>
              </a:solidFill>
              <a:effectLst/>
              <a:latin typeface="VIC-Regular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0707AE-C3C2-4AAB-8C53-683BD400A436}"/>
              </a:ext>
            </a:extLst>
          </p:cNvPr>
          <p:cNvSpPr/>
          <p:nvPr/>
        </p:nvSpPr>
        <p:spPr>
          <a:xfrm>
            <a:off x="3020359" y="128461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3663"/>
                </a:solidFill>
                <a:latin typeface="VIC-Regular"/>
                <a:hlinkClick r:id="rId8" tooltip="https://www.peninsulahealth.org.au/ | You are going to a website which is not maintained or funded by the State of Victoria. Follow the link to continue."/>
              </a:rPr>
              <a:t>Peninsula Health</a:t>
            </a:r>
            <a:endParaRPr lang="en-US" dirty="0">
              <a:solidFill>
                <a:srgbClr val="2A2736"/>
              </a:solidFill>
              <a:latin typeface="VIC-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Frankston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Golf Links Road Rehabilitation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Mornington Centre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Rosebud Hospital</a:t>
            </a:r>
            <a:endParaRPr lang="en-US" b="0" i="0" dirty="0">
              <a:solidFill>
                <a:srgbClr val="2A2736"/>
              </a:solidFill>
              <a:effectLst/>
              <a:latin typeface="VIC-Regula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78B896-2BAA-4CD4-97B1-6ACA7A0AB804}"/>
              </a:ext>
            </a:extLst>
          </p:cNvPr>
          <p:cNvSpPr/>
          <p:nvPr/>
        </p:nvSpPr>
        <p:spPr>
          <a:xfrm>
            <a:off x="219408" y="4752784"/>
            <a:ext cx="56019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63663"/>
                </a:solidFill>
                <a:latin typeface="VIC-Regular"/>
                <a:hlinkClick r:id="rId9" tooltip="https://www.westernhealth.org.au/Pages/default.aspx | You are going to a website which is not maintained or funded by the State of Victoria. Follow the link to continue."/>
              </a:rPr>
              <a:t>Western Health</a:t>
            </a:r>
            <a:endParaRPr lang="en-US" dirty="0">
              <a:solidFill>
                <a:srgbClr val="2A2736"/>
              </a:solidFill>
              <a:latin typeface="VIC-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Western Hospital </a:t>
            </a:r>
            <a:r>
              <a:rPr lang="en-US" dirty="0" err="1">
                <a:solidFill>
                  <a:srgbClr val="2A2736"/>
                </a:solidFill>
                <a:latin typeface="VIC-Regular"/>
              </a:rPr>
              <a:t>Footscray</a:t>
            </a:r>
            <a:endParaRPr lang="en-US" dirty="0">
              <a:solidFill>
                <a:srgbClr val="2A2736"/>
              </a:solidFill>
              <a:latin typeface="VIC-Regula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Sunbury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Sunshine Hospital and Joan </a:t>
            </a:r>
            <a:r>
              <a:rPr lang="en-US" dirty="0" err="1">
                <a:solidFill>
                  <a:srgbClr val="2A2736"/>
                </a:solidFill>
                <a:latin typeface="VIC-Regular"/>
              </a:rPr>
              <a:t>Kirner</a:t>
            </a:r>
            <a:r>
              <a:rPr lang="en-US" dirty="0">
                <a:solidFill>
                  <a:srgbClr val="2A2736"/>
                </a:solidFill>
                <a:latin typeface="VIC-Regular"/>
              </a:rPr>
              <a:t> Women’s and Children’s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Williamstown Hospital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A2736"/>
                </a:solidFill>
                <a:latin typeface="VIC-Regular"/>
              </a:rPr>
              <a:t>Bacchus Marsh and Melton Hospital</a:t>
            </a:r>
            <a:endParaRPr lang="en-US" b="0" i="0" dirty="0">
              <a:solidFill>
                <a:srgbClr val="2A2736"/>
              </a:solidFill>
              <a:effectLst/>
              <a:latin typeface="VIC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2413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403</Words>
  <Application>Microsoft Office PowerPoint</Application>
  <PresentationFormat>Widescreen</PresentationFormat>
  <Paragraphs>113</Paragraphs>
  <Slides>17</Slides>
  <Notes>5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CIDFont+F2</vt:lpstr>
      <vt:lpstr>Fira Sans</vt:lpstr>
      <vt:lpstr>VIC-Regular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IP Experience</vt:lpstr>
      <vt:lpstr>Regulatory Training</vt:lpstr>
      <vt:lpstr>Accelerators</vt:lpstr>
      <vt:lpstr>PowerPoint Presentation</vt:lpstr>
      <vt:lpstr>What is Healthcare Innovation</vt:lpstr>
      <vt:lpstr>Healthcare Innovation in Australia</vt:lpstr>
      <vt:lpstr>PowerPoint Presentation</vt:lpstr>
      <vt:lpstr>PowerPoint Presentation</vt:lpstr>
      <vt:lpstr>PowerPoint Presentation</vt:lpstr>
      <vt:lpstr>PowerPoint Presentation</vt:lpstr>
      <vt:lpstr>Hospital Networks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Brenker</dc:creator>
  <cp:lastModifiedBy>Jason Brenker</cp:lastModifiedBy>
  <cp:revision>31</cp:revision>
  <dcterms:created xsi:type="dcterms:W3CDTF">2019-03-06T13:40:06Z</dcterms:created>
  <dcterms:modified xsi:type="dcterms:W3CDTF">2022-11-21T01:45:45Z</dcterms:modified>
</cp:coreProperties>
</file>