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Montserrat"/>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1" roundtripDataSignature="AMtx7miGc712B1E/affdLIZe+yD4kDgl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boldItalic.fntdata"/><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Montserrat-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Montserrat-italic.fntdata"/><Relationship Id="rId6" Type="http://schemas.openxmlformats.org/officeDocument/2006/relationships/slide" Target="slides/slide1.xml"/><Relationship Id="rId18" Type="http://schemas.openxmlformats.org/officeDocument/2006/relationships/font" Target="fonts/Montserrat-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Basically what is in the textbooks. Students who did well are the ones who followed the textbook well. There are other programs who utilise this book like melb uni and stanford. There will be a lot of individual work so use the book when you get stuck.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When you talk to CC or stakeholders throughout the program, you mission will change and its depending on these conversations and the insights you gain that you can define what you are trying to achieve.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Never innovate by yourself. Identify your own weaknesses and strengths. Later on when you get paired up, being aware of your skills can help defining what your role will be. Be really honest with yourself. If there is something you want to learn, this is where u can start. When speaking with clinician be honest about capabilities and set outcomes you can meet.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24" name="Google Shape;12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Acceptance criteria combines all the facets of the problems. It needs to account for all these things. A true acceptance criteria statement ensures all these are met and ticked off. Does your solution save time for clinicians when finding medical information? Is your solution affordable? You criteria should meet the needs of all these things.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Think broadly. I understand the problem but how do i make people want this solution.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Cheaper, faster easier</a:t>
            </a:r>
            <a:endParaRPr>
              <a:solidFill>
                <a:schemeClr val="dk1"/>
              </a:solidFill>
            </a:endParaRPr>
          </a:p>
          <a:p>
            <a:pPr indent="0" lvl="0" marL="0" rtl="0" algn="l">
              <a:lnSpc>
                <a:spcPct val="100000"/>
              </a:lnSpc>
              <a:spcBef>
                <a:spcPts val="0"/>
              </a:spcBef>
              <a:spcAft>
                <a:spcPts val="0"/>
              </a:spcAft>
              <a:buSzPts val="1100"/>
              <a:buNone/>
            </a:pPr>
            <a:r>
              <a:rPr lang="en-US">
                <a:solidFill>
                  <a:schemeClr val="lt1"/>
                </a:solidFill>
              </a:rPr>
              <a:t>If your product doesn’t meet these requirements then it wont work. Why would you work on that</a:t>
            </a:r>
            <a:endParaRPr/>
          </a:p>
        </p:txBody>
      </p:sp>
      <p:sp>
        <p:nvSpPr>
          <p:cNvPr id="144" name="Google Shape;14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Disease state fundamentals is doing research on your research and what the symptoms are and understanding the disease you are trying to solve.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54" name="Google Shape;15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5" name="Google Shape;16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90b3190ab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pg 114-124</a:t>
            </a:r>
            <a:endParaRPr/>
          </a:p>
          <a:p>
            <a:pPr indent="0" lvl="0" marL="0" rtl="0" algn="l">
              <a:lnSpc>
                <a:spcPct val="100000"/>
              </a:lnSpc>
              <a:spcBef>
                <a:spcPts val="0"/>
              </a:spcBef>
              <a:spcAft>
                <a:spcPts val="0"/>
              </a:spcAft>
              <a:buSzPts val="1100"/>
              <a:buNone/>
            </a:pPr>
            <a:r>
              <a:rPr lang="en-US"/>
              <a:t>summary and application example on 126</a:t>
            </a:r>
            <a:endParaRPr/>
          </a:p>
          <a:p>
            <a:pPr indent="0" lvl="0" marL="0" rtl="0" algn="l">
              <a:lnSpc>
                <a:spcPct val="100000"/>
              </a:lnSpc>
              <a:spcBef>
                <a:spcPts val="0"/>
              </a:spcBef>
              <a:spcAft>
                <a:spcPts val="0"/>
              </a:spcAft>
              <a:buSzPts val="1100"/>
              <a:buNone/>
            </a:pPr>
            <a:r>
              <a:t/>
            </a:r>
            <a:endParaRPr/>
          </a:p>
        </p:txBody>
      </p:sp>
      <p:sp>
        <p:nvSpPr>
          <p:cNvPr id="175" name="Google Shape;175;g190b3190ab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p:nvPr>
            <p:ph idx="2" type="pic"/>
          </p:nvPr>
        </p:nvSpPr>
        <p:spPr>
          <a:xfrm>
            <a:off x="1792288" y="612775"/>
            <a:ext cx="5486400" cy="4114800"/>
          </a:xfrm>
          <a:prstGeom prst="rect">
            <a:avLst/>
          </a:prstGeom>
          <a:noFill/>
          <a:ln>
            <a:noFill/>
          </a:ln>
        </p:spPr>
      </p:sp>
      <p:sp>
        <p:nvSpPr>
          <p:cNvPr id="64" name="Google Shape;64;p3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9.png"/><Relationship Id="rId6"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jpg"/><Relationship Id="rId6"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0.jpg"/><Relationship Id="rId5"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7602474" y="711613"/>
            <a:ext cx="3199127" cy="1015723"/>
          </a:xfrm>
          <a:prstGeom prst="rect">
            <a:avLst/>
          </a:prstGeom>
          <a:noFill/>
          <a:ln>
            <a:noFill/>
          </a:ln>
        </p:spPr>
      </p:pic>
      <p:pic>
        <p:nvPicPr>
          <p:cNvPr id="85" name="Google Shape;85;p1"/>
          <p:cNvPicPr preferRelativeResize="0"/>
          <p:nvPr/>
        </p:nvPicPr>
        <p:blipFill rotWithShape="1">
          <a:blip r:embed="rId4">
            <a:alphaModFix/>
          </a:blip>
          <a:srcRect b="0" l="3858" r="0" t="12058"/>
          <a:stretch/>
        </p:blipFill>
        <p:spPr>
          <a:xfrm>
            <a:off x="3186193" y="636776"/>
            <a:ext cx="4316259" cy="1184447"/>
          </a:xfrm>
          <a:prstGeom prst="rect">
            <a:avLst/>
          </a:prstGeom>
          <a:noFill/>
          <a:ln>
            <a:noFill/>
          </a:ln>
        </p:spPr>
      </p:pic>
      <p:pic>
        <p:nvPicPr>
          <p:cNvPr id="86" name="Google Shape;86;p1"/>
          <p:cNvPicPr preferRelativeResize="0"/>
          <p:nvPr/>
        </p:nvPicPr>
        <p:blipFill rotWithShape="1">
          <a:blip r:embed="rId5">
            <a:alphaModFix/>
          </a:blip>
          <a:srcRect b="0" l="0" r="0" t="0"/>
          <a:stretch/>
        </p:blipFill>
        <p:spPr>
          <a:xfrm>
            <a:off x="543957" y="636776"/>
            <a:ext cx="2338077" cy="984915"/>
          </a:xfrm>
          <a:prstGeom prst="rect">
            <a:avLst/>
          </a:prstGeom>
          <a:noFill/>
          <a:ln>
            <a:noFill/>
          </a:ln>
        </p:spPr>
      </p:pic>
      <p:pic>
        <p:nvPicPr>
          <p:cNvPr id="87" name="Google Shape;87;p1"/>
          <p:cNvPicPr preferRelativeResize="0"/>
          <p:nvPr/>
        </p:nvPicPr>
        <p:blipFill rotWithShape="1">
          <a:blip r:embed="rId6">
            <a:alphaModFix/>
          </a:blip>
          <a:srcRect b="0" l="0" r="0" t="0"/>
          <a:stretch/>
        </p:blipFill>
        <p:spPr>
          <a:xfrm>
            <a:off x="11215445" y="-227132"/>
            <a:ext cx="15949847" cy="10613293"/>
          </a:xfrm>
          <a:prstGeom prst="rect">
            <a:avLst/>
          </a:prstGeom>
          <a:noFill/>
          <a:ln>
            <a:noFill/>
          </a:ln>
        </p:spPr>
      </p:pic>
      <p:sp>
        <p:nvSpPr>
          <p:cNvPr id="88" name="Google Shape;88;p1"/>
          <p:cNvSpPr txBox="1"/>
          <p:nvPr/>
        </p:nvSpPr>
        <p:spPr>
          <a:xfrm>
            <a:off x="543957" y="4271206"/>
            <a:ext cx="10509000" cy="248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5100"/>
              <a:buFont typeface="Arial"/>
              <a:buNone/>
            </a:pPr>
            <a:r>
              <a:rPr b="1" i="0" lang="en-US" sz="5100" u="none" cap="none" strike="noStrike">
                <a:solidFill>
                  <a:srgbClr val="000000"/>
                </a:solidFill>
                <a:latin typeface="Montserrat"/>
                <a:ea typeface="Montserrat"/>
                <a:cs typeface="Montserrat"/>
                <a:sym typeface="Montserrat"/>
              </a:rPr>
              <a:t>Monash Healthcare Innovation Summer Scholarships 202</a:t>
            </a:r>
            <a:r>
              <a:rPr b="1" lang="en-US" sz="5100">
                <a:latin typeface="Montserrat"/>
                <a:ea typeface="Montserrat"/>
                <a:cs typeface="Montserrat"/>
                <a:sym typeface="Montserrat"/>
              </a:rPr>
              <a:t>2</a:t>
            </a:r>
            <a:r>
              <a:rPr b="1" i="0" lang="en-US" sz="5100" u="none" cap="none" strike="noStrike">
                <a:solidFill>
                  <a:srgbClr val="000000"/>
                </a:solidFill>
                <a:latin typeface="Montserrat"/>
                <a:ea typeface="Montserrat"/>
                <a:cs typeface="Montserrat"/>
                <a:sym typeface="Montserrat"/>
              </a:rPr>
              <a:t>/202</a:t>
            </a:r>
            <a:r>
              <a:rPr b="1" lang="en-US" sz="5100">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543957" y="7067014"/>
            <a:ext cx="10509000" cy="215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543957" y="8424961"/>
            <a:ext cx="10509000" cy="215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0" r="0" t="0"/>
          <a:stretch/>
        </p:blipFill>
        <p:spPr>
          <a:xfrm>
            <a:off x="564715" y="3163685"/>
            <a:ext cx="1370247" cy="442015"/>
          </a:xfrm>
          <a:prstGeom prst="rect">
            <a:avLst/>
          </a:prstGeom>
          <a:noFill/>
          <a:ln>
            <a:noFill/>
          </a:ln>
        </p:spPr>
      </p:pic>
      <p:sp>
        <p:nvSpPr>
          <p:cNvPr id="96" name="Google Shape;96;p2"/>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Acknowledgement of Country</a:t>
            </a:r>
            <a:endParaRPr b="0" i="0" sz="1400" u="none" cap="none" strike="noStrike">
              <a:solidFill>
                <a:srgbClr val="000000"/>
              </a:solidFill>
              <a:latin typeface="Arial"/>
              <a:ea typeface="Arial"/>
              <a:cs typeface="Arial"/>
              <a:sym typeface="Arial"/>
            </a:endParaRPr>
          </a:p>
        </p:txBody>
      </p:sp>
      <p:sp>
        <p:nvSpPr>
          <p:cNvPr id="97" name="Google Shape;97;p2"/>
          <p:cNvSpPr txBox="1"/>
          <p:nvPr/>
        </p:nvSpPr>
        <p:spPr>
          <a:xfrm>
            <a:off x="564715" y="1581796"/>
            <a:ext cx="17110150" cy="1802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We wish to acknowledge the Traditional Owners of the land whose Monash University campuses share, the Wurundjeri People of the Kulin Nation and pay respects to Elders past and present</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98" name="Google Shape;98;p2"/>
          <p:cNvPicPr preferRelativeResize="0"/>
          <p:nvPr/>
        </p:nvPicPr>
        <p:blipFill rotWithShape="1">
          <a:blip r:embed="rId4">
            <a:alphaModFix/>
          </a:blip>
          <a:srcRect b="0" l="0" r="0" t="0"/>
          <a:stretch/>
        </p:blipFill>
        <p:spPr>
          <a:xfrm>
            <a:off x="357133" y="8960826"/>
            <a:ext cx="2338077" cy="984915"/>
          </a:xfrm>
          <a:prstGeom prst="rect">
            <a:avLst/>
          </a:prstGeom>
          <a:noFill/>
          <a:ln>
            <a:noFill/>
          </a:ln>
        </p:spPr>
      </p:pic>
      <p:pic>
        <p:nvPicPr>
          <p:cNvPr id="99" name="Google Shape;99;p2"/>
          <p:cNvPicPr preferRelativeResize="0"/>
          <p:nvPr/>
        </p:nvPicPr>
        <p:blipFill rotWithShape="1">
          <a:blip r:embed="rId5">
            <a:alphaModFix/>
          </a:blip>
          <a:srcRect b="0" l="0" r="0" t="0"/>
          <a:stretch/>
        </p:blipFill>
        <p:spPr>
          <a:xfrm>
            <a:off x="14860273" y="9035663"/>
            <a:ext cx="3199127" cy="1015723"/>
          </a:xfrm>
          <a:prstGeom prst="rect">
            <a:avLst/>
          </a:prstGeom>
          <a:noFill/>
          <a:ln>
            <a:noFill/>
          </a:ln>
        </p:spPr>
      </p:pic>
      <p:pic>
        <p:nvPicPr>
          <p:cNvPr id="100" name="Google Shape;100;p2"/>
          <p:cNvPicPr preferRelativeResize="0"/>
          <p:nvPr/>
        </p:nvPicPr>
        <p:blipFill rotWithShape="1">
          <a:blip r:embed="rId6">
            <a:alphaModFix/>
          </a:blip>
          <a:srcRect b="0" l="3858" r="0" t="12058"/>
          <a:stretch/>
        </p:blipFill>
        <p:spPr>
          <a:xfrm>
            <a:off x="10443992" y="8960826"/>
            <a:ext cx="4316259" cy="1184447"/>
          </a:xfrm>
          <a:prstGeom prst="rect">
            <a:avLst/>
          </a:prstGeom>
          <a:noFill/>
          <a:ln>
            <a:noFill/>
          </a:ln>
        </p:spPr>
      </p:pic>
      <p:sp>
        <p:nvSpPr>
          <p:cNvPr id="101" name="Google Shape;101;p2"/>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Deliverables</a:t>
            </a:r>
            <a:endParaRPr b="0" i="0" sz="1400" u="none" cap="none" strike="noStrike">
              <a:solidFill>
                <a:srgbClr val="000000"/>
              </a:solidFill>
              <a:latin typeface="Arial"/>
              <a:ea typeface="Arial"/>
              <a:cs typeface="Arial"/>
              <a:sym typeface="Arial"/>
            </a:endParaRPr>
          </a:p>
        </p:txBody>
      </p:sp>
      <p:sp>
        <p:nvSpPr>
          <p:cNvPr id="107" name="Google Shape;107;p3"/>
          <p:cNvSpPr txBox="1"/>
          <p:nvPr/>
        </p:nvSpPr>
        <p:spPr>
          <a:xfrm>
            <a:off x="588925" y="1844507"/>
            <a:ext cx="17110200" cy="2702400"/>
          </a:xfrm>
          <a:prstGeom prst="rect">
            <a:avLst/>
          </a:prstGeom>
          <a:noFill/>
          <a:ln>
            <a:noFill/>
          </a:ln>
        </p:spPr>
        <p:txBody>
          <a:bodyPr anchorCtr="0" anchor="t" bIns="0" lIns="0" spcFirstLastPara="1" rIns="0" wrap="square" tIns="0">
            <a:spAutoFit/>
          </a:bodyPr>
          <a:lstStyle/>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Develop Mission Statement</a:t>
            </a:r>
            <a:endParaRPr b="0" i="0" sz="1400" u="none" cap="none" strike="noStrike">
              <a:solidFill>
                <a:srgbClr val="000000"/>
              </a:solidFill>
              <a:latin typeface="Arial"/>
              <a:ea typeface="Arial"/>
              <a:cs typeface="Arial"/>
              <a:sym typeface="Arial"/>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Initial Acceptance Criteria</a:t>
            </a:r>
            <a:endParaRPr b="0" i="0" sz="1400" u="none" cap="none" strike="noStrike">
              <a:solidFill>
                <a:srgbClr val="000000"/>
              </a:solidFill>
              <a:latin typeface="Arial"/>
              <a:ea typeface="Arial"/>
              <a:cs typeface="Arial"/>
              <a:sym typeface="Arial"/>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Needs Statement</a:t>
            </a:r>
            <a:endParaRPr b="0" i="0" sz="1400" u="none" cap="none" strike="noStrike">
              <a:solidFill>
                <a:srgbClr val="000000"/>
              </a:solidFill>
              <a:latin typeface="Arial"/>
              <a:ea typeface="Arial"/>
              <a:cs typeface="Arial"/>
              <a:sym typeface="Arial"/>
            </a:endParaRPr>
          </a:p>
          <a:p>
            <a:pPr indent="-356262" lvl="1" marL="712524"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PICO</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SzPts val="3300"/>
              <a:buFont typeface="Montserrat"/>
              <a:buChar char="•"/>
            </a:pPr>
            <a:r>
              <a:rPr lang="en-US" sz="3300">
                <a:latin typeface="Montserrat"/>
                <a:ea typeface="Montserrat"/>
                <a:cs typeface="Montserrat"/>
                <a:sym typeface="Montserrat"/>
              </a:rPr>
              <a:t>Disease State Fundamentals</a:t>
            </a:r>
            <a:endParaRPr sz="3300">
              <a:latin typeface="Montserrat"/>
              <a:ea typeface="Montserrat"/>
              <a:cs typeface="Montserrat"/>
              <a:sym typeface="Montserrat"/>
            </a:endParaRPr>
          </a:p>
        </p:txBody>
      </p:sp>
      <p:pic>
        <p:nvPicPr>
          <p:cNvPr id="108" name="Google Shape;108;p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09" name="Google Shape;109;p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10" name="Google Shape;110;p3"/>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11" name="Google Shape;111;p3"/>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1.1A Define Mission</a:t>
            </a:r>
            <a:endParaRPr b="0" i="0" sz="1400" u="none" cap="none" strike="noStrike">
              <a:solidFill>
                <a:srgbClr val="000000"/>
              </a:solidFill>
              <a:latin typeface="Arial"/>
              <a:ea typeface="Arial"/>
              <a:cs typeface="Arial"/>
              <a:sym typeface="Arial"/>
            </a:endParaRPr>
          </a:p>
        </p:txBody>
      </p:sp>
      <p:sp>
        <p:nvSpPr>
          <p:cNvPr id="117" name="Google Shape;117;p4"/>
          <p:cNvSpPr txBox="1"/>
          <p:nvPr/>
        </p:nvSpPr>
        <p:spPr>
          <a:xfrm>
            <a:off x="588925" y="1463507"/>
            <a:ext cx="17110150" cy="521681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A mission is a broad direction of what you want to achieve</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This will have been established in meetings with your clinical champions and in the briefs given</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br>
              <a:rPr b="1" i="0" lang="en-US" sz="3300" u="none" cap="none" strike="noStrike">
                <a:solidFill>
                  <a:srgbClr val="000000"/>
                </a:solidFill>
                <a:latin typeface="Montserrat"/>
                <a:ea typeface="Montserrat"/>
                <a:cs typeface="Montserrat"/>
                <a:sym typeface="Montserrat"/>
              </a:rPr>
            </a:br>
            <a:r>
              <a:rPr b="1" i="0" lang="en-US" sz="3300" u="none" cap="none" strike="noStrike">
                <a:solidFill>
                  <a:srgbClr val="000000"/>
                </a:solidFill>
                <a:latin typeface="Montserrat"/>
                <a:ea typeface="Montserrat"/>
                <a:cs typeface="Montserrat"/>
                <a:sym typeface="Montserrat"/>
              </a:rPr>
              <a:t>E.g. For this program the mission is to create an interdisciplinary collaboration in health to work on real world problems</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This forms the basis for what decisions you make in the future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dk1"/>
                </a:solidFill>
                <a:latin typeface="Calibri"/>
                <a:ea typeface="Calibri"/>
                <a:cs typeface="Calibri"/>
                <a:sym typeface="Calibri"/>
              </a:rPr>
            </a:br>
            <a:br>
              <a:rPr b="0" i="0" lang="en-US" sz="1800" u="none" cap="none" strike="noStrike">
                <a:solidFill>
                  <a:schemeClr val="dk1"/>
                </a:solidFill>
                <a:latin typeface="Calibri"/>
                <a:ea typeface="Calibri"/>
                <a:cs typeface="Calibri"/>
                <a:sym typeface="Calibri"/>
              </a:rPr>
            </a:br>
            <a:endParaRPr b="0" i="0" sz="3300" u="none" cap="none" strike="noStrike">
              <a:solidFill>
                <a:srgbClr val="000000"/>
              </a:solidFill>
              <a:latin typeface="Montserrat"/>
              <a:ea typeface="Montserrat"/>
              <a:cs typeface="Montserrat"/>
              <a:sym typeface="Montserrat"/>
            </a:endParaRPr>
          </a:p>
        </p:txBody>
      </p:sp>
      <p:pic>
        <p:nvPicPr>
          <p:cNvPr id="118" name="Google Shape;118;p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19" name="Google Shape;119;p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20" name="Google Shape;120;p4"/>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21" name="Google Shape;121;p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nvSpPr>
        <p:spPr>
          <a:xfrm>
            <a:off x="564714" y="590447"/>
            <a:ext cx="12617885" cy="66684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1.1B Define Strength &amp; Weaknesses </a:t>
            </a:r>
            <a:endParaRPr b="0" i="0" sz="1400" u="none" cap="none" strike="noStrike">
              <a:solidFill>
                <a:srgbClr val="000000"/>
              </a:solidFill>
              <a:latin typeface="Arial"/>
              <a:ea typeface="Arial"/>
              <a:cs typeface="Arial"/>
              <a:sym typeface="Arial"/>
            </a:endParaRPr>
          </a:p>
        </p:txBody>
      </p:sp>
      <p:sp>
        <p:nvSpPr>
          <p:cNvPr id="127" name="Google Shape;127;p5"/>
          <p:cNvSpPr txBox="1"/>
          <p:nvPr/>
        </p:nvSpPr>
        <p:spPr>
          <a:xfrm>
            <a:off x="588925" y="1463507"/>
            <a:ext cx="17110150" cy="230832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You should talk to your partner and reflect on your own skills in the scope of the projects, identification of weaknesses is the most important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Having met with your clinicians, you should be able to get a sense of their strengths and weaknesses in their understanding of the space</a:t>
            </a:r>
            <a:endParaRPr b="0" i="0" sz="3300" u="none" cap="none" strike="noStrike">
              <a:solidFill>
                <a:srgbClr val="000000"/>
              </a:solidFill>
              <a:latin typeface="Montserrat"/>
              <a:ea typeface="Montserrat"/>
              <a:cs typeface="Montserrat"/>
              <a:sym typeface="Montserrat"/>
            </a:endParaRPr>
          </a:p>
        </p:txBody>
      </p:sp>
      <p:pic>
        <p:nvPicPr>
          <p:cNvPr id="128" name="Google Shape;128;p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29" name="Google Shape;129;p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30" name="Google Shape;130;p5"/>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31" name="Google Shape;131;p5"/>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6"/>
          <p:cNvSpPr txBox="1"/>
          <p:nvPr/>
        </p:nvSpPr>
        <p:spPr>
          <a:xfrm>
            <a:off x="564714" y="590447"/>
            <a:ext cx="12617885" cy="66684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1.1C Develop Acceptance Criteria</a:t>
            </a:r>
            <a:endParaRPr b="0" i="0" sz="1400" u="none" cap="none" strike="noStrike">
              <a:solidFill>
                <a:srgbClr val="000000"/>
              </a:solidFill>
              <a:latin typeface="Arial"/>
              <a:ea typeface="Arial"/>
              <a:cs typeface="Arial"/>
              <a:sym typeface="Arial"/>
            </a:endParaRPr>
          </a:p>
        </p:txBody>
      </p:sp>
      <p:pic>
        <p:nvPicPr>
          <p:cNvPr id="137" name="Google Shape;137;p6"/>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38" name="Google Shape;138;p6"/>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39" name="Google Shape;139;p6"/>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40" name="Google Shape;140;p6"/>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pic>
        <p:nvPicPr>
          <p:cNvPr id="141" name="Google Shape;141;p6"/>
          <p:cNvPicPr preferRelativeResize="0"/>
          <p:nvPr/>
        </p:nvPicPr>
        <p:blipFill rotWithShape="1">
          <a:blip r:embed="rId6">
            <a:alphaModFix/>
          </a:blip>
          <a:srcRect b="8600" l="0" r="0" t="0"/>
          <a:stretch/>
        </p:blipFill>
        <p:spPr>
          <a:xfrm>
            <a:off x="5600700" y="1282650"/>
            <a:ext cx="7086600" cy="7721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7"/>
          <p:cNvSpPr txBox="1"/>
          <p:nvPr/>
        </p:nvSpPr>
        <p:spPr>
          <a:xfrm>
            <a:off x="564714" y="590447"/>
            <a:ext cx="12617885" cy="66684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1.1C Develop Acceptance Criteria</a:t>
            </a:r>
            <a:endParaRPr b="0" i="0" sz="1400" u="none" cap="none" strike="noStrike">
              <a:solidFill>
                <a:srgbClr val="000000"/>
              </a:solidFill>
              <a:latin typeface="Arial"/>
              <a:ea typeface="Arial"/>
              <a:cs typeface="Arial"/>
              <a:sym typeface="Arial"/>
            </a:endParaRPr>
          </a:p>
        </p:txBody>
      </p:sp>
      <p:pic>
        <p:nvPicPr>
          <p:cNvPr id="147" name="Google Shape;147;p7"/>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48" name="Google Shape;148;p7"/>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49" name="Google Shape;149;p7"/>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50" name="Google Shape;150;p7"/>
          <p:cNvSpPr txBox="1"/>
          <p:nvPr/>
        </p:nvSpPr>
        <p:spPr>
          <a:xfrm>
            <a:off x="588925" y="1463507"/>
            <a:ext cx="17110200" cy="7890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This example has a mission to improve important outcomes for patients on a major scale, the acceptance criteria might require a project that defines acceptance criteria around the magnitude of the impact its solution can have on people’s lives</a:t>
            </a:r>
            <a:endParaRPr b="0" i="0" sz="13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200"/>
              <a:buFont typeface="Arial"/>
              <a:buNone/>
            </a:pPr>
            <a:r>
              <a:t/>
            </a:r>
            <a:endParaRPr b="1"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Eg. </a:t>
            </a:r>
            <a:endParaRPr b="0" i="0" sz="1300" u="none" cap="none" strike="noStrike">
              <a:solidFill>
                <a:srgbClr val="000000"/>
              </a:solidFill>
              <a:latin typeface="Arial"/>
              <a:ea typeface="Arial"/>
              <a:cs typeface="Arial"/>
              <a:sym typeface="Arial"/>
            </a:endParaRPr>
          </a:p>
          <a:p>
            <a:pPr indent="-349912" lvl="0" marL="356262"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Has a total potential market of $1 billion or more</a:t>
            </a:r>
            <a:endParaRPr b="0" i="0" sz="1300" u="none" cap="none" strike="noStrike">
              <a:solidFill>
                <a:srgbClr val="000000"/>
              </a:solidFill>
              <a:latin typeface="Arial"/>
              <a:ea typeface="Arial"/>
              <a:cs typeface="Arial"/>
              <a:sym typeface="Arial"/>
            </a:endParaRPr>
          </a:p>
          <a:p>
            <a:pPr indent="-349912" lvl="0" marL="356262"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Will be cost-neutral or cost-reducing (so it gets adopted)</a:t>
            </a:r>
            <a:endParaRPr b="0" i="0" sz="1300" u="none" cap="none" strike="noStrike">
              <a:solidFill>
                <a:srgbClr val="000000"/>
              </a:solidFill>
              <a:latin typeface="Arial"/>
              <a:ea typeface="Arial"/>
              <a:cs typeface="Arial"/>
              <a:sym typeface="Arial"/>
            </a:endParaRPr>
          </a:p>
          <a:p>
            <a:pPr indent="-349912" lvl="0" marL="356262"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Will be attractive to investors (so it gets adequate financial support)</a:t>
            </a:r>
            <a:endParaRPr b="0" i="0" sz="1300" u="none" cap="none" strike="noStrike">
              <a:solidFill>
                <a:srgbClr val="000000"/>
              </a:solidFill>
              <a:latin typeface="Arial"/>
              <a:ea typeface="Arial"/>
              <a:cs typeface="Arial"/>
              <a:sym typeface="Arial"/>
            </a:endParaRPr>
          </a:p>
          <a:p>
            <a:pPr indent="-349912" lvl="0" marL="356262"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Results in an innovation that has a significant impact on patient’s quality of life (as opposed to an innovation that makes a device cheaper, faster or easier to use)</a:t>
            </a:r>
            <a:endParaRPr b="0" i="0" sz="1300" u="none" cap="none" strike="noStrike">
              <a:solidFill>
                <a:srgbClr val="000000"/>
              </a:solidFill>
              <a:latin typeface="Arial"/>
              <a:ea typeface="Arial"/>
              <a:cs typeface="Arial"/>
              <a:sym typeface="Arial"/>
            </a:endParaRPr>
          </a:p>
          <a:p>
            <a:pPr indent="0" lvl="0" marL="209550" marR="0" rtl="0" algn="l">
              <a:lnSpc>
                <a:spcPct val="108000"/>
              </a:lnSpc>
              <a:spcBef>
                <a:spcPts val="0"/>
              </a:spcBef>
              <a:spcAft>
                <a:spcPts val="0"/>
              </a:spcAft>
              <a:buClr>
                <a:schemeClr val="dk1"/>
              </a:buClr>
              <a:buSzPts val="3300"/>
              <a:buFont typeface="Arial"/>
              <a:buNone/>
            </a:pPr>
            <a:r>
              <a:t/>
            </a:r>
            <a:endParaRPr b="1" i="0" sz="3200" u="none" cap="none" strike="noStrike">
              <a:solidFill>
                <a:srgbClr val="000000"/>
              </a:solidFill>
              <a:latin typeface="Montserrat"/>
              <a:ea typeface="Montserrat"/>
              <a:cs typeface="Montserrat"/>
              <a:sym typeface="Montserrat"/>
            </a:endParaRPr>
          </a:p>
          <a:p>
            <a:pPr indent="0" lvl="0" marL="0" marR="0" rtl="0" algn="l">
              <a:lnSpc>
                <a:spcPct val="99000"/>
              </a:lnSpc>
              <a:spcBef>
                <a:spcPts val="0"/>
              </a:spcBef>
              <a:spcAft>
                <a:spcPts val="0"/>
              </a:spcAft>
              <a:buClr>
                <a:srgbClr val="000000"/>
              </a:buClr>
              <a:buSzPts val="3200"/>
              <a:buFont typeface="Arial"/>
              <a:buNone/>
            </a:pPr>
            <a:r>
              <a:rPr b="1" i="0" lang="en-US" sz="3200" u="none" cap="none" strike="noStrike">
                <a:solidFill>
                  <a:srgbClr val="FC8A18"/>
                </a:solidFill>
                <a:latin typeface="Montserrat"/>
                <a:ea typeface="Montserrat"/>
                <a:cs typeface="Montserrat"/>
                <a:sym typeface="Montserrat"/>
              </a:rPr>
              <a:t>All acceptance criteria should be cheaper, faster or easier to use *starting point*</a:t>
            </a:r>
            <a:br>
              <a:rPr b="0" i="0" lang="en-US" sz="3500" u="none" cap="none" strike="noStrike">
                <a:solidFill>
                  <a:schemeClr val="dk1"/>
                </a:solidFill>
                <a:latin typeface="Calibri"/>
                <a:ea typeface="Calibri"/>
                <a:cs typeface="Calibri"/>
                <a:sym typeface="Calibri"/>
              </a:rPr>
            </a:br>
            <a:endParaRPr b="0" i="0" sz="3200" u="none" cap="none" strike="noStrike">
              <a:solidFill>
                <a:srgbClr val="000000"/>
              </a:solidFill>
              <a:latin typeface="Montserrat"/>
              <a:ea typeface="Montserrat"/>
              <a:cs typeface="Montserrat"/>
              <a:sym typeface="Montserrat"/>
            </a:endParaRPr>
          </a:p>
        </p:txBody>
      </p:sp>
      <p:sp>
        <p:nvSpPr>
          <p:cNvPr id="151" name="Google Shape;151;p7"/>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8"/>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Developing Needs Statement  </a:t>
            </a:r>
            <a:endParaRPr b="0" i="0" sz="1400" u="none" cap="none" strike="noStrike">
              <a:solidFill>
                <a:srgbClr val="000000"/>
              </a:solidFill>
              <a:latin typeface="Arial"/>
              <a:ea typeface="Arial"/>
              <a:cs typeface="Arial"/>
              <a:sym typeface="Arial"/>
            </a:endParaRPr>
          </a:p>
        </p:txBody>
      </p:sp>
      <p:pic>
        <p:nvPicPr>
          <p:cNvPr id="157" name="Google Shape;157;p8"/>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58" name="Google Shape;158;p8"/>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59" name="Google Shape;159;p8"/>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pic>
        <p:nvPicPr>
          <p:cNvPr id="160" name="Google Shape;160;p8"/>
          <p:cNvPicPr preferRelativeResize="0"/>
          <p:nvPr/>
        </p:nvPicPr>
        <p:blipFill rotWithShape="1">
          <a:blip r:embed="rId6">
            <a:alphaModFix/>
          </a:blip>
          <a:srcRect b="14062" l="17626" r="36823" t="39844"/>
          <a:stretch/>
        </p:blipFill>
        <p:spPr>
          <a:xfrm>
            <a:off x="5278940" y="3543300"/>
            <a:ext cx="8583975" cy="4883651"/>
          </a:xfrm>
          <a:prstGeom prst="rect">
            <a:avLst/>
          </a:prstGeom>
          <a:noFill/>
          <a:ln>
            <a:noFill/>
          </a:ln>
        </p:spPr>
      </p:pic>
      <p:sp>
        <p:nvSpPr>
          <p:cNvPr id="161" name="Google Shape;161;p8"/>
          <p:cNvSpPr txBox="1"/>
          <p:nvPr/>
        </p:nvSpPr>
        <p:spPr>
          <a:xfrm>
            <a:off x="588925" y="1463507"/>
            <a:ext cx="17110200" cy="2308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Assess how external factors influence goals</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External factors can make or break a project. </a:t>
            </a:r>
            <a:endParaRPr b="0" i="0" sz="1400" u="none" cap="none" strike="noStrike">
              <a:solidFill>
                <a:srgbClr val="000000"/>
              </a:solidFill>
              <a:latin typeface="Arial"/>
              <a:ea typeface="Arial"/>
              <a:cs typeface="Arial"/>
              <a:sym typeface="Arial"/>
            </a:endParaRPr>
          </a:p>
          <a:p>
            <a:pPr indent="0" lvl="0" marL="0" marR="0" rtl="0" algn="l">
              <a:lnSpc>
                <a:spcPct val="99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Good to consider them before starting the process in a general sense to reduce the risks related to the project</a:t>
            </a:r>
            <a:br>
              <a:rPr b="0" i="0" lang="en-US" sz="3600" u="none" cap="none" strike="noStrike">
                <a:solidFill>
                  <a:schemeClr val="dk1"/>
                </a:solidFill>
                <a:latin typeface="Calibri"/>
                <a:ea typeface="Calibri"/>
                <a:cs typeface="Calibri"/>
                <a:sym typeface="Calibri"/>
              </a:rPr>
            </a:br>
            <a:endParaRPr b="0" i="0" sz="3300" u="none" cap="none" strike="noStrike">
              <a:solidFill>
                <a:srgbClr val="000000"/>
              </a:solidFill>
              <a:latin typeface="Montserrat"/>
              <a:ea typeface="Montserrat"/>
              <a:cs typeface="Montserrat"/>
              <a:sym typeface="Montserrat"/>
            </a:endParaRPr>
          </a:p>
        </p:txBody>
      </p:sp>
      <p:sp>
        <p:nvSpPr>
          <p:cNvPr id="162" name="Google Shape;162;p8"/>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9"/>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Developing Needs Statement  </a:t>
            </a:r>
            <a:endParaRPr b="0" i="0" sz="1400" u="none" cap="none" strike="noStrike">
              <a:solidFill>
                <a:srgbClr val="000000"/>
              </a:solidFill>
              <a:latin typeface="Arial"/>
              <a:ea typeface="Arial"/>
              <a:cs typeface="Arial"/>
              <a:sym typeface="Arial"/>
            </a:endParaRPr>
          </a:p>
        </p:txBody>
      </p:sp>
      <p:pic>
        <p:nvPicPr>
          <p:cNvPr id="168" name="Google Shape;168;p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69" name="Google Shape;169;p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70" name="Google Shape;170;p9"/>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71" name="Google Shape;171;p9"/>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pic>
        <p:nvPicPr>
          <p:cNvPr id="172" name="Google Shape;172;p9"/>
          <p:cNvPicPr preferRelativeResize="0"/>
          <p:nvPr/>
        </p:nvPicPr>
        <p:blipFill>
          <a:blip r:embed="rId6">
            <a:alphaModFix/>
          </a:blip>
          <a:stretch>
            <a:fillRect/>
          </a:stretch>
        </p:blipFill>
        <p:spPr>
          <a:xfrm>
            <a:off x="2124400" y="2257627"/>
            <a:ext cx="14516100" cy="5562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190b3190ab4_0_0"/>
          <p:cNvSpPr txBox="1"/>
          <p:nvPr/>
        </p:nvSpPr>
        <p:spPr>
          <a:xfrm>
            <a:off x="564727" y="590450"/>
            <a:ext cx="130029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1.4.A Disease State Fundamentals</a:t>
            </a:r>
            <a:endParaRPr b="0" i="0" sz="1400" u="none" cap="none" strike="noStrike">
              <a:solidFill>
                <a:srgbClr val="000000"/>
              </a:solidFill>
              <a:latin typeface="Arial"/>
              <a:ea typeface="Arial"/>
              <a:cs typeface="Arial"/>
              <a:sym typeface="Arial"/>
            </a:endParaRPr>
          </a:p>
        </p:txBody>
      </p:sp>
      <p:sp>
        <p:nvSpPr>
          <p:cNvPr id="178" name="Google Shape;178;g190b3190ab4_0_0"/>
          <p:cNvSpPr txBox="1"/>
          <p:nvPr/>
        </p:nvSpPr>
        <p:spPr>
          <a:xfrm>
            <a:off x="588925" y="1463507"/>
            <a:ext cx="17110200" cy="37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3000"/>
              <a:buFont typeface="Arial"/>
              <a:buNone/>
            </a:pPr>
            <a:r>
              <a:t/>
            </a:r>
            <a:endParaRPr b="1" i="0" sz="30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3600"/>
              <a:buFont typeface="Arial"/>
              <a:buNone/>
            </a:pPr>
            <a:r>
              <a:rPr b="1" i="0" lang="en-US" sz="3000" u="none" cap="none" strike="noStrike">
                <a:solidFill>
                  <a:schemeClr val="dk1"/>
                </a:solidFill>
                <a:latin typeface="Montserrat"/>
                <a:ea typeface="Montserrat"/>
                <a:cs typeface="Montserrat"/>
                <a:sym typeface="Montserrat"/>
              </a:rPr>
              <a:t>This is not relevant to all, but for those doing diseases, this is important to consider. Some of these things you will have looked into already but this is the formalisation of it.</a:t>
            </a:r>
            <a:endParaRPr b="1" i="0" sz="30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1" i="0" sz="3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br>
              <a:rPr b="1" i="0" lang="en-US" sz="3000" u="none" cap="none" strike="noStrike">
                <a:solidFill>
                  <a:schemeClr val="dk1"/>
                </a:solidFill>
                <a:latin typeface="Montserrat"/>
                <a:ea typeface="Montserrat"/>
                <a:cs typeface="Montserrat"/>
                <a:sym typeface="Montserrat"/>
              </a:rPr>
            </a:br>
            <a:br>
              <a:rPr b="1" i="0" lang="en-US" sz="3000" u="none" cap="none" strike="noStrike">
                <a:solidFill>
                  <a:schemeClr val="dk1"/>
                </a:solidFill>
                <a:latin typeface="Montserrat"/>
                <a:ea typeface="Montserrat"/>
                <a:cs typeface="Montserrat"/>
                <a:sym typeface="Montserrat"/>
              </a:rPr>
            </a:br>
            <a:endParaRPr b="1" i="0" sz="3000" u="none" cap="none" strike="noStrike">
              <a:solidFill>
                <a:srgbClr val="000000"/>
              </a:solidFill>
              <a:latin typeface="Montserrat"/>
              <a:ea typeface="Montserrat"/>
              <a:cs typeface="Montserrat"/>
              <a:sym typeface="Montserrat"/>
            </a:endParaRPr>
          </a:p>
        </p:txBody>
      </p:sp>
      <p:pic>
        <p:nvPicPr>
          <p:cNvPr id="179" name="Google Shape;179;g190b3190ab4_0_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80" name="Google Shape;180;g190b3190ab4_0_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81" name="Google Shape;181;g190b3190ab4_0_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pic>
        <p:nvPicPr>
          <p:cNvPr id="182" name="Google Shape;182;g190b3190ab4_0_0"/>
          <p:cNvPicPr preferRelativeResize="0"/>
          <p:nvPr/>
        </p:nvPicPr>
        <p:blipFill rotWithShape="1">
          <a:blip r:embed="rId6">
            <a:alphaModFix/>
          </a:blip>
          <a:srcRect b="30277" l="14243" r="16137" t="18785"/>
          <a:stretch/>
        </p:blipFill>
        <p:spPr>
          <a:xfrm>
            <a:off x="2363875" y="3167850"/>
            <a:ext cx="13560251" cy="5425801"/>
          </a:xfrm>
          <a:prstGeom prst="rect">
            <a:avLst/>
          </a:prstGeom>
          <a:noFill/>
          <a:ln>
            <a:noFill/>
          </a:ln>
        </p:spPr>
      </p:pic>
      <p:sp>
        <p:nvSpPr>
          <p:cNvPr id="183" name="Google Shape;183;g190b3190ab4_0_0"/>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0"/>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Deliverables</a:t>
            </a:r>
            <a:endParaRPr b="0" i="0" sz="1400" u="none" cap="none" strike="noStrike">
              <a:solidFill>
                <a:srgbClr val="000000"/>
              </a:solidFill>
              <a:latin typeface="Arial"/>
              <a:ea typeface="Arial"/>
              <a:cs typeface="Arial"/>
              <a:sym typeface="Arial"/>
            </a:endParaRPr>
          </a:p>
        </p:txBody>
      </p:sp>
      <p:pic>
        <p:nvPicPr>
          <p:cNvPr id="189" name="Google Shape;189;p1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90" name="Google Shape;190;p1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91" name="Google Shape;191;p10"/>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92" name="Google Shape;192;p10"/>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
        <p:nvSpPr>
          <p:cNvPr id="193" name="Google Shape;193;p10"/>
          <p:cNvSpPr txBox="1"/>
          <p:nvPr/>
        </p:nvSpPr>
        <p:spPr>
          <a:xfrm>
            <a:off x="588925" y="1463507"/>
            <a:ext cx="17110150" cy="923330"/>
          </a:xfrm>
          <a:prstGeom prst="rect">
            <a:avLst/>
          </a:prstGeom>
          <a:noFill/>
          <a:ln>
            <a:noFill/>
          </a:ln>
        </p:spPr>
        <p:txBody>
          <a:bodyPr anchorCtr="0" anchor="t" bIns="0" lIns="0" spcFirstLastPara="1" rIns="0" wrap="square" tIns="0">
            <a:spAutoFit/>
          </a:bodyPr>
          <a:lstStyle/>
          <a:p>
            <a:pPr indent="0" lvl="0" marL="0" marR="0" rtl="0" algn="l">
              <a:lnSpc>
                <a:spcPct val="99000"/>
              </a:lnSpc>
              <a:spcBef>
                <a:spcPts val="0"/>
              </a:spcBef>
              <a:spcAft>
                <a:spcPts val="0"/>
              </a:spcAft>
              <a:buClr>
                <a:srgbClr val="000000"/>
              </a:buClr>
              <a:buSzPts val="3600"/>
              <a:buFont typeface="Arial"/>
              <a:buNone/>
            </a:pPr>
            <a:br>
              <a:rPr b="0" i="0" lang="en-US" sz="3600" u="none" cap="none" strike="noStrike">
                <a:solidFill>
                  <a:schemeClr val="dk1"/>
                </a:solidFill>
                <a:latin typeface="Calibri"/>
                <a:ea typeface="Calibri"/>
                <a:cs typeface="Calibri"/>
                <a:sym typeface="Calibri"/>
              </a:rPr>
            </a:br>
            <a:endParaRPr b="0" i="0" sz="3300" u="none" cap="none" strike="noStrike">
              <a:solidFill>
                <a:srgbClr val="000000"/>
              </a:solidFill>
              <a:latin typeface="Montserrat"/>
              <a:ea typeface="Montserrat"/>
              <a:cs typeface="Montserrat"/>
              <a:sym typeface="Montserrat"/>
            </a:endParaRPr>
          </a:p>
        </p:txBody>
      </p:sp>
      <p:sp>
        <p:nvSpPr>
          <p:cNvPr id="194" name="Google Shape;194;p10"/>
          <p:cNvSpPr txBox="1"/>
          <p:nvPr/>
        </p:nvSpPr>
        <p:spPr>
          <a:xfrm>
            <a:off x="588925" y="1463507"/>
            <a:ext cx="17110200" cy="8556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Mission Statement:</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A statement/small paragraph</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Acceptance Criteria and Needs Exploration: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Dot point addressing each criteria with brief sentences describing each</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Needs Statement: </a:t>
            </a:r>
            <a:r>
              <a:rPr b="0" i="0" lang="en-US" sz="3300" u="none" cap="none" strike="noStrike">
                <a:solidFill>
                  <a:srgbClr val="000000"/>
                </a:solidFill>
                <a:latin typeface="Montserrat"/>
                <a:ea typeface="Montserrat"/>
                <a:cs typeface="Montserrat"/>
                <a:sym typeface="Montserrat"/>
              </a:rPr>
              <a:t>PICO Statement – sentence/small paragraph</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sz="3300">
              <a:latin typeface="Montserrat"/>
              <a:ea typeface="Montserrat"/>
              <a:cs typeface="Montserrat"/>
              <a:sym typeface="Montserrat"/>
            </a:endParaRPr>
          </a:p>
          <a:p>
            <a:pPr indent="0" lvl="0" marL="0" rtl="0" algn="l">
              <a:lnSpc>
                <a:spcPct val="150000"/>
              </a:lnSpc>
              <a:spcBef>
                <a:spcPts val="0"/>
              </a:spcBef>
              <a:spcAft>
                <a:spcPts val="0"/>
              </a:spcAft>
              <a:buClr>
                <a:schemeClr val="dk1"/>
              </a:buClr>
              <a:buSzPts val="3300"/>
              <a:buFont typeface="Arial"/>
              <a:buNone/>
            </a:pPr>
            <a:r>
              <a:rPr b="1" lang="en-US" sz="3300">
                <a:solidFill>
                  <a:schemeClr val="dk1"/>
                </a:solidFill>
                <a:latin typeface="Montserrat"/>
                <a:ea typeface="Montserrat"/>
                <a:cs typeface="Montserrat"/>
                <a:sym typeface="Montserrat"/>
              </a:rPr>
              <a:t>Disease State Fundamentals: </a:t>
            </a:r>
            <a:r>
              <a:rPr lang="en-US" sz="3000">
                <a:solidFill>
                  <a:schemeClr val="dk1"/>
                </a:solidFill>
                <a:latin typeface="Montserrat"/>
                <a:ea typeface="Montserrat"/>
                <a:cs typeface="Montserrat"/>
                <a:sym typeface="Montserrat"/>
              </a:rPr>
              <a:t>Dot points addressing each criteria with brief sentences describing each</a:t>
            </a:r>
            <a:endParaRPr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1"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Due by: </a:t>
            </a:r>
            <a:r>
              <a:rPr b="0" i="0" lang="en-US" sz="3300" u="none" cap="none" strike="noStrike">
                <a:solidFill>
                  <a:srgbClr val="FC8A18"/>
                </a:solidFill>
                <a:latin typeface="Montserrat"/>
                <a:ea typeface="Montserrat"/>
                <a:cs typeface="Montserrat"/>
                <a:sym typeface="Montserrat"/>
              </a:rPr>
              <a:t>5pm on Thursday with a presentation to team on Friday at 9am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br>
              <a:rPr b="0" i="0" lang="en-US" sz="3600" u="none" cap="none" strike="noStrike">
                <a:solidFill>
                  <a:schemeClr val="dk1"/>
                </a:solidFill>
                <a:latin typeface="Calibri"/>
                <a:ea typeface="Calibri"/>
                <a:cs typeface="Calibri"/>
                <a:sym typeface="Calibri"/>
              </a:rPr>
            </a:br>
            <a:br>
              <a:rPr b="0" i="0" lang="en-US" sz="3600" u="none" cap="none" strike="noStrike">
                <a:solidFill>
                  <a:schemeClr val="dk1"/>
                </a:solidFill>
                <a:latin typeface="Calibri"/>
                <a:ea typeface="Calibri"/>
                <a:cs typeface="Calibri"/>
                <a:sym typeface="Calibri"/>
              </a:rPr>
            </a:br>
            <a:endParaRPr b="0" i="0" sz="3300" u="none" cap="none" strike="noStrik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