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6858000" cy="9906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je7NmzGRDysnpQyoF1Vfb8qxQO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32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AU"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 name="Google Shape;95;p2: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p4: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b8e9327bef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0" name="Google Shape;120;g1b8e9327bef_0_1: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 name="Google Shape;12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1b202f1157a_4_0: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g1b202f1157a_4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 name="Google Shape;136;g1b202f1157a_4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b202f1157a_4_8: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1b202f1157a_4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g1b202f1157a_4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aea6bbc134_0_0: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g1aea6bbc134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 name="Google Shape;152;g1aea6bbc134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b202f1157a_1_0: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g1b202f1157a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g1b202f1157a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1b202f1157a_2_0: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g1b202f1157a_2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1b202f1157a_2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1b202f1157a_1_15: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g1b202f1157a_1_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g1b202f1157a_1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b9dce6bbd6_1_3: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g1b9dce6bbd6_1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7" name="Google Shape;187;g1b9dce6bbd6_1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b9dce6bbd6_0_0:notes"/>
          <p:cNvSpPr>
            <a:spLocks noGrp="1" noRot="1" noChangeAspect="1"/>
          </p:cNvSpPr>
          <p:nvPr>
            <p:ph type="sldImg" idx="2"/>
          </p:nvPr>
        </p:nvSpPr>
        <p:spPr>
          <a:xfrm>
            <a:off x="2360613" y="1143000"/>
            <a:ext cx="21367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1b9dce6bbd6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 name="Google Shape;195;g1b9dce6bbd6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AU"/>
              <a:t>14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514350" y="1621191"/>
            <a:ext cx="5829300" cy="344875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8"/>
          <p:cNvSpPr txBox="1">
            <a:spLocks noGrp="1"/>
          </p:cNvSpPr>
          <p:nvPr>
            <p:ph type="subTitle" idx="1"/>
          </p:nvPr>
        </p:nvSpPr>
        <p:spPr>
          <a:xfrm>
            <a:off x="857250" y="5202944"/>
            <a:ext cx="5143500" cy="2391656"/>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8" name="Google Shape;18;p8"/>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8"/>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8"/>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9"/>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9"/>
          <p:cNvSpPr txBox="1">
            <a:spLocks noGrp="1"/>
          </p:cNvSpPr>
          <p:nvPr>
            <p:ph type="body" idx="1"/>
          </p:nvPr>
        </p:nvSpPr>
        <p:spPr>
          <a:xfrm>
            <a:off x="471488" y="2637014"/>
            <a:ext cx="5915025"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4" name="Google Shape;24;p9"/>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9"/>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9"/>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0"/>
          <p:cNvSpPr txBox="1">
            <a:spLocks noGrp="1"/>
          </p:cNvSpPr>
          <p:nvPr>
            <p:ph type="title"/>
          </p:nvPr>
        </p:nvSpPr>
        <p:spPr>
          <a:xfrm>
            <a:off x="467916" y="2469624"/>
            <a:ext cx="5915025" cy="41206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0"/>
          <p:cNvSpPr txBox="1">
            <a:spLocks noGrp="1"/>
          </p:cNvSpPr>
          <p:nvPr>
            <p:ph type="body" idx="1"/>
          </p:nvPr>
        </p:nvSpPr>
        <p:spPr>
          <a:xfrm>
            <a:off x="467916" y="6629226"/>
            <a:ext cx="5915025" cy="216693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800"/>
              <a:buNone/>
              <a:defRPr sz="1800">
                <a:solidFill>
                  <a:schemeClr val="dk1"/>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0" name="Google Shape;30;p10"/>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0"/>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0"/>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1"/>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1"/>
          <p:cNvSpPr txBox="1">
            <a:spLocks noGrp="1"/>
          </p:cNvSpPr>
          <p:nvPr>
            <p:ph type="body" idx="1"/>
          </p:nvPr>
        </p:nvSpPr>
        <p:spPr>
          <a:xfrm>
            <a:off x="471488" y="2637014"/>
            <a:ext cx="2914650"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6" name="Google Shape;36;p11"/>
          <p:cNvSpPr txBox="1">
            <a:spLocks noGrp="1"/>
          </p:cNvSpPr>
          <p:nvPr>
            <p:ph type="body" idx="2"/>
          </p:nvPr>
        </p:nvSpPr>
        <p:spPr>
          <a:xfrm>
            <a:off x="3471863" y="2637014"/>
            <a:ext cx="2914650" cy="628526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7" name="Google Shape;37;p11"/>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1"/>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1"/>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2"/>
          <p:cNvSpPr txBox="1">
            <a:spLocks noGrp="1"/>
          </p:cNvSpPr>
          <p:nvPr>
            <p:ph type="title"/>
          </p:nvPr>
        </p:nvSpPr>
        <p:spPr>
          <a:xfrm>
            <a:off x="472381"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2"/>
          <p:cNvSpPr txBox="1">
            <a:spLocks noGrp="1"/>
          </p:cNvSpPr>
          <p:nvPr>
            <p:ph type="body" idx="1"/>
          </p:nvPr>
        </p:nvSpPr>
        <p:spPr>
          <a:xfrm>
            <a:off x="472381" y="2428347"/>
            <a:ext cx="2901255" cy="119009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3" name="Google Shape;43;p12"/>
          <p:cNvSpPr txBox="1">
            <a:spLocks noGrp="1"/>
          </p:cNvSpPr>
          <p:nvPr>
            <p:ph type="body" idx="2"/>
          </p:nvPr>
        </p:nvSpPr>
        <p:spPr>
          <a:xfrm>
            <a:off x="472381" y="3618442"/>
            <a:ext cx="2901255" cy="5322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12"/>
          <p:cNvSpPr txBox="1">
            <a:spLocks noGrp="1"/>
          </p:cNvSpPr>
          <p:nvPr>
            <p:ph type="body" idx="3"/>
          </p:nvPr>
        </p:nvSpPr>
        <p:spPr>
          <a:xfrm>
            <a:off x="3471863" y="2428347"/>
            <a:ext cx="2915543" cy="1190095"/>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5" name="Google Shape;45;p12"/>
          <p:cNvSpPr txBox="1">
            <a:spLocks noGrp="1"/>
          </p:cNvSpPr>
          <p:nvPr>
            <p:ph type="body" idx="4"/>
          </p:nvPr>
        </p:nvSpPr>
        <p:spPr>
          <a:xfrm>
            <a:off x="3471863" y="3618442"/>
            <a:ext cx="2915543" cy="532218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6" name="Google Shape;46;p12"/>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2"/>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2"/>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3"/>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3"/>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3"/>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3"/>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4"/>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4"/>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4"/>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472381" y="660400"/>
            <a:ext cx="2211884" cy="2311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5"/>
          <p:cNvSpPr txBox="1">
            <a:spLocks noGrp="1"/>
          </p:cNvSpPr>
          <p:nvPr>
            <p:ph type="body" idx="1"/>
          </p:nvPr>
        </p:nvSpPr>
        <p:spPr>
          <a:xfrm>
            <a:off x="2915543" y="1426283"/>
            <a:ext cx="3471863" cy="7039681"/>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1" name="Google Shape;61;p15"/>
          <p:cNvSpPr txBox="1">
            <a:spLocks noGrp="1"/>
          </p:cNvSpPr>
          <p:nvPr>
            <p:ph type="body" idx="2"/>
          </p:nvPr>
        </p:nvSpPr>
        <p:spPr>
          <a:xfrm>
            <a:off x="472381" y="2971800"/>
            <a:ext cx="2211884" cy="55056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2" name="Google Shape;62;p15"/>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5"/>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5"/>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472381" y="660400"/>
            <a:ext cx="2211884" cy="2311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6"/>
          <p:cNvSpPr>
            <a:spLocks noGrp="1"/>
          </p:cNvSpPr>
          <p:nvPr>
            <p:ph type="pic" idx="2"/>
          </p:nvPr>
        </p:nvSpPr>
        <p:spPr>
          <a:xfrm>
            <a:off x="2915543" y="1426283"/>
            <a:ext cx="3471863" cy="7039681"/>
          </a:xfrm>
          <a:prstGeom prst="rect">
            <a:avLst/>
          </a:prstGeom>
          <a:noFill/>
          <a:ln>
            <a:noFill/>
          </a:ln>
        </p:spPr>
      </p:sp>
      <p:sp>
        <p:nvSpPr>
          <p:cNvPr id="68" name="Google Shape;68;p16"/>
          <p:cNvSpPr txBox="1">
            <a:spLocks noGrp="1"/>
          </p:cNvSpPr>
          <p:nvPr>
            <p:ph type="body" idx="1"/>
          </p:nvPr>
        </p:nvSpPr>
        <p:spPr>
          <a:xfrm>
            <a:off x="472381" y="2971800"/>
            <a:ext cx="2211884" cy="550562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9" name="Google Shape;69;p16"/>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6"/>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6"/>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7"/>
          <p:cNvSpPr txBox="1">
            <a:spLocks noGrp="1"/>
          </p:cNvSpPr>
          <p:nvPr>
            <p:ph type="body" idx="1"/>
          </p:nvPr>
        </p:nvSpPr>
        <p:spPr>
          <a:xfrm rot="5400000">
            <a:off x="286367" y="2822135"/>
            <a:ext cx="6285266" cy="59150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5" name="Google Shape;75;p17"/>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7"/>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7"/>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rot="5400000">
            <a:off x="1449696" y="3985464"/>
            <a:ext cx="8394877" cy="147875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8"/>
          <p:cNvSpPr txBox="1">
            <a:spLocks noGrp="1"/>
          </p:cNvSpPr>
          <p:nvPr>
            <p:ph type="body" idx="1"/>
          </p:nvPr>
        </p:nvSpPr>
        <p:spPr>
          <a:xfrm rot="5400000">
            <a:off x="-1550679" y="2549570"/>
            <a:ext cx="8394877" cy="43505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1" name="Google Shape;81;p18"/>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8"/>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8"/>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471488" y="527405"/>
            <a:ext cx="5915025" cy="191470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
          <p:cNvSpPr txBox="1">
            <a:spLocks noGrp="1"/>
          </p:cNvSpPr>
          <p:nvPr>
            <p:ph type="body" idx="1"/>
          </p:nvPr>
        </p:nvSpPr>
        <p:spPr>
          <a:xfrm>
            <a:off x="471488" y="2637014"/>
            <a:ext cx="5915025" cy="6285266"/>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7"/>
          <p:cNvSpPr txBox="1">
            <a:spLocks noGrp="1"/>
          </p:cNvSpPr>
          <p:nvPr>
            <p:ph type="dt" idx="10"/>
          </p:nvPr>
        </p:nvSpPr>
        <p:spPr>
          <a:xfrm>
            <a:off x="471488" y="9181397"/>
            <a:ext cx="1543050" cy="527403"/>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
          <p:cNvSpPr txBox="1">
            <a:spLocks noGrp="1"/>
          </p:cNvSpPr>
          <p:nvPr>
            <p:ph type="ftr" idx="11"/>
          </p:nvPr>
        </p:nvSpPr>
        <p:spPr>
          <a:xfrm>
            <a:off x="2271713" y="9181397"/>
            <a:ext cx="2314575" cy="527403"/>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
          <p:cNvSpPr txBox="1">
            <a:spLocks noGrp="1"/>
          </p:cNvSpPr>
          <p:nvPr>
            <p:ph type="sldNum" idx="12"/>
          </p:nvPr>
        </p:nvSpPr>
        <p:spPr>
          <a:xfrm>
            <a:off x="4843463" y="9181397"/>
            <a:ext cx="1543050" cy="527403"/>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A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miro.com/app/board/uXjVP6krBzI=/"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s://miro.com/app/board/uXjVP5Nbq7Y=/"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93/ptj/pzz092"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monash.edu/medicine/balance-intensity-scal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r="4479" b="2337"/>
          <a:stretch/>
        </p:blipFill>
        <p:spPr>
          <a:xfrm>
            <a:off x="1" y="0"/>
            <a:ext cx="6858000" cy="9906000"/>
          </a:xfrm>
          <a:prstGeom prst="rect">
            <a:avLst/>
          </a:prstGeom>
          <a:noFill/>
          <a:ln>
            <a:noFill/>
          </a:ln>
        </p:spPr>
      </p:pic>
      <p:sp>
        <p:nvSpPr>
          <p:cNvPr id="89" name="Google Shape;89;p1"/>
          <p:cNvSpPr/>
          <p:nvPr/>
        </p:nvSpPr>
        <p:spPr>
          <a:xfrm>
            <a:off x="0" y="1253065"/>
            <a:ext cx="5723467" cy="465666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0" name="Google Shape;90;p1"/>
          <p:cNvSpPr txBox="1"/>
          <p:nvPr/>
        </p:nvSpPr>
        <p:spPr>
          <a:xfrm>
            <a:off x="778933" y="1899656"/>
            <a:ext cx="186781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AU" sz="1600" b="1" i="0" u="none" strike="noStrike" cap="none">
                <a:solidFill>
                  <a:schemeClr val="dk1"/>
                </a:solidFill>
                <a:latin typeface="Arial"/>
                <a:ea typeface="Arial"/>
                <a:cs typeface="Arial"/>
                <a:sym typeface="Arial"/>
              </a:rPr>
              <a:t>JANUARY 2023</a:t>
            </a:r>
            <a:endParaRPr sz="1400" b="0" i="0" u="none" strike="noStrike" cap="none">
              <a:solidFill>
                <a:srgbClr val="000000"/>
              </a:solidFill>
              <a:latin typeface="Arial"/>
              <a:ea typeface="Arial"/>
              <a:cs typeface="Arial"/>
              <a:sym typeface="Arial"/>
            </a:endParaRPr>
          </a:p>
        </p:txBody>
      </p:sp>
      <p:sp>
        <p:nvSpPr>
          <p:cNvPr id="91" name="Google Shape;91;p1"/>
          <p:cNvSpPr txBox="1"/>
          <p:nvPr/>
        </p:nvSpPr>
        <p:spPr>
          <a:xfrm>
            <a:off x="778934" y="2398455"/>
            <a:ext cx="3623733" cy="25545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MONASH HEALTHCARE INNOVATION SUMMER SCHOLARSHIPS</a:t>
            </a:r>
            <a:endParaRPr sz="1400" b="0" i="0" u="none" strike="noStrike" cap="none">
              <a:solidFill>
                <a:srgbClr val="000000"/>
              </a:solidFill>
              <a:latin typeface="Arial"/>
              <a:ea typeface="Arial"/>
              <a:cs typeface="Arial"/>
              <a:sym typeface="Arial"/>
            </a:endParaRPr>
          </a:p>
        </p:txBody>
      </p:sp>
      <p:sp>
        <p:nvSpPr>
          <p:cNvPr id="92" name="Google Shape;92;p1"/>
          <p:cNvSpPr txBox="1"/>
          <p:nvPr/>
        </p:nvSpPr>
        <p:spPr>
          <a:xfrm>
            <a:off x="778933" y="5169756"/>
            <a:ext cx="3623733"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AU" sz="2800" b="1" i="0" u="none" strike="noStrike" cap="none" dirty="0">
                <a:solidFill>
                  <a:schemeClr val="dk1"/>
                </a:solidFill>
                <a:latin typeface="Arial"/>
                <a:ea typeface="Arial"/>
                <a:cs typeface="Arial"/>
                <a:sym typeface="Arial"/>
              </a:rPr>
              <a:t>Project </a:t>
            </a:r>
            <a:r>
              <a:rPr lang="en-AU" sz="2800" b="1" dirty="0" err="1">
                <a:solidFill>
                  <a:schemeClr val="dk1"/>
                </a:solidFill>
              </a:rPr>
              <a:t>SeeSaw</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
          <p:cNvSpPr/>
          <p:nvPr/>
        </p:nvSpPr>
        <p:spPr>
          <a:xfrm>
            <a:off x="0" y="6046149"/>
            <a:ext cx="6858000" cy="3859851"/>
          </a:xfrm>
          <a:prstGeom prst="rect">
            <a:avLst/>
          </a:prstGeom>
          <a:solidFill>
            <a:srgbClr val="FFE8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8" name="Google Shape;98;p2"/>
          <p:cNvSpPr txBox="1"/>
          <p:nvPr/>
        </p:nvSpPr>
        <p:spPr>
          <a:xfrm>
            <a:off x="558801" y="603522"/>
            <a:ext cx="3623733" cy="13234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AU" sz="4000" b="1" i="0" u="none" strike="noStrike" cap="none">
                <a:solidFill>
                  <a:schemeClr val="dk1"/>
                </a:solidFill>
                <a:latin typeface="Arial"/>
                <a:ea typeface="Arial"/>
                <a:cs typeface="Arial"/>
                <a:sym typeface="Arial"/>
              </a:rPr>
              <a:t>Executive Summary</a:t>
            </a:r>
            <a:endParaRPr sz="1400" b="0" i="0" u="none" strike="noStrike" cap="none">
              <a:solidFill>
                <a:srgbClr val="000000"/>
              </a:solidFill>
              <a:latin typeface="Arial"/>
              <a:ea typeface="Arial"/>
              <a:cs typeface="Arial"/>
              <a:sym typeface="Arial"/>
            </a:endParaRPr>
          </a:p>
        </p:txBody>
      </p:sp>
      <p:sp>
        <p:nvSpPr>
          <p:cNvPr id="99" name="Google Shape;99;p2"/>
          <p:cNvSpPr txBox="1"/>
          <p:nvPr/>
        </p:nvSpPr>
        <p:spPr>
          <a:xfrm>
            <a:off x="558801" y="2166187"/>
            <a:ext cx="5401800"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AU" sz="1200" b="0" i="0" u="none" strike="noStrike" cap="none" dirty="0">
                <a:solidFill>
                  <a:schemeClr val="dk1"/>
                </a:solidFill>
                <a:latin typeface="Arial"/>
                <a:ea typeface="Arial"/>
                <a:cs typeface="Arial"/>
                <a:sym typeface="Arial"/>
              </a:rPr>
              <a:t>People in the older ages (generally above the age 60 years) have a tendency to fall subconsciously and it is concerning due to the fact the that at their age its nearly impossible to recover from the injuries and might cause the death of an individual if the injury is serious. To overcome this problem Dr. Melanie launched a rating scale[1] for people above the age of 50 years to get a check on how well they can balance to avoid these problems in later stages. Th scale helps them to know about their current status, what to exercise and for how long. </a:t>
            </a:r>
          </a:p>
          <a:p>
            <a:pPr marL="0" marR="0" lvl="0" indent="0" algn="l" rtl="0">
              <a:lnSpc>
                <a:spcPct val="100000"/>
              </a:lnSpc>
              <a:spcBef>
                <a:spcPts val="0"/>
              </a:spcBef>
              <a:spcAft>
                <a:spcPts val="0"/>
              </a:spcAft>
              <a:buClr>
                <a:srgbClr val="000000"/>
              </a:buClr>
              <a:buSzPts val="1200"/>
              <a:buFont typeface="Arial"/>
              <a:buNone/>
            </a:pPr>
            <a:endParaRPr lang="en-AU"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AU" sz="1200" dirty="0">
                <a:solidFill>
                  <a:schemeClr val="dk1"/>
                </a:solidFill>
              </a:rPr>
              <a:t>I have been allocated to this project to make this method more effect and regulatory in terms of data storage and handling. Thus, Digitising the BIS so it is easily accessible to people and easy to use. Additional, to process the data and maker an exercise guide to provide suggestion for different exercises on the basis of quantitative analysis of scores for different exercises.</a:t>
            </a:r>
          </a:p>
          <a:p>
            <a:pPr marL="0" marR="0" lvl="0" indent="0" algn="l" rtl="0">
              <a:lnSpc>
                <a:spcPct val="100000"/>
              </a:lnSpc>
              <a:spcBef>
                <a:spcPts val="0"/>
              </a:spcBef>
              <a:spcAft>
                <a:spcPts val="0"/>
              </a:spcAft>
              <a:buClr>
                <a:srgbClr val="000000"/>
              </a:buClr>
              <a:buSzPts val="1200"/>
              <a:buFont typeface="Arial"/>
              <a:buNone/>
            </a:pPr>
            <a:endParaRPr lang="en-AU" sz="1200" dirty="0">
              <a:solidFill>
                <a:schemeClr val="dk1"/>
              </a:solidFill>
            </a:endParaRPr>
          </a:p>
          <a:p>
            <a:pPr marL="0" marR="0" lvl="0" indent="0" algn="l" rtl="0">
              <a:lnSpc>
                <a:spcPct val="100000"/>
              </a:lnSpc>
              <a:spcBef>
                <a:spcPts val="0"/>
              </a:spcBef>
              <a:spcAft>
                <a:spcPts val="0"/>
              </a:spcAft>
              <a:buClr>
                <a:srgbClr val="000000"/>
              </a:buClr>
              <a:buSzPts val="1200"/>
              <a:buFont typeface="Arial"/>
              <a:buNone/>
            </a:pPr>
            <a:r>
              <a:rPr lang="en-AU" sz="1200" b="0" i="0" u="none" strike="noStrike" cap="none" dirty="0">
                <a:solidFill>
                  <a:schemeClr val="dk1"/>
                </a:solidFill>
                <a:latin typeface="Arial"/>
                <a:ea typeface="Arial"/>
                <a:cs typeface="Arial"/>
                <a:sym typeface="Arial"/>
              </a:rPr>
              <a:t>The Viable solution to cater all this I came up with a Web App designed similar to a fitness app to show progress and save appropriate data for research.</a:t>
            </a:r>
            <a:endParaRPr sz="1200" b="0" i="0" u="none" strike="noStrike" cap="none" dirty="0">
              <a:solidFill>
                <a:schemeClr val="dk1"/>
              </a:solidFill>
              <a:latin typeface="Arial"/>
              <a:ea typeface="Arial"/>
              <a:cs typeface="Arial"/>
              <a:sym typeface="Arial"/>
            </a:endParaRPr>
          </a:p>
        </p:txBody>
      </p:sp>
      <p:sp>
        <p:nvSpPr>
          <p:cNvPr id="100" name="Google Shape;100;p2"/>
          <p:cNvSpPr txBox="1"/>
          <p:nvPr/>
        </p:nvSpPr>
        <p:spPr>
          <a:xfrm>
            <a:off x="558800" y="6354825"/>
            <a:ext cx="53322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AU" sz="4000" b="1" i="0" u="none" strike="noStrike" cap="none">
                <a:solidFill>
                  <a:schemeClr val="dk1"/>
                </a:solidFill>
                <a:latin typeface="Arial"/>
                <a:ea typeface="Arial"/>
                <a:cs typeface="Arial"/>
                <a:sym typeface="Arial"/>
              </a:rPr>
              <a:t>Acceptance Criteria</a:t>
            </a:r>
            <a:endParaRPr sz="1400" b="0" i="0" u="none" strike="noStrike" cap="none">
              <a:solidFill>
                <a:srgbClr val="000000"/>
              </a:solidFill>
              <a:latin typeface="Arial"/>
              <a:ea typeface="Arial"/>
              <a:cs typeface="Arial"/>
              <a:sym typeface="Arial"/>
            </a:endParaRPr>
          </a:p>
        </p:txBody>
      </p:sp>
      <p:sp>
        <p:nvSpPr>
          <p:cNvPr id="101" name="Google Shape;101;p2"/>
          <p:cNvSpPr txBox="1"/>
          <p:nvPr/>
        </p:nvSpPr>
        <p:spPr>
          <a:xfrm>
            <a:off x="571501" y="7324314"/>
            <a:ext cx="5401800" cy="1015622"/>
          </a:xfrm>
          <a:prstGeom prst="rect">
            <a:avLst/>
          </a:prstGeom>
          <a:noFill/>
          <a:ln>
            <a:noFill/>
          </a:ln>
        </p:spPr>
        <p:txBody>
          <a:bodyPr spcFirstLastPara="1" wrap="square" lIns="91425" tIns="45700" rIns="91425" bIns="45700" anchor="t" anchorCtr="0">
            <a:spAutoFit/>
          </a:bodyPr>
          <a:lstStyle/>
          <a:p>
            <a:pPr marL="171450" marR="0" lvl="0" indent="-171450" algn="l" rtl="0">
              <a:lnSpc>
                <a:spcPct val="100000"/>
              </a:lnSpc>
              <a:spcBef>
                <a:spcPts val="0"/>
              </a:spcBef>
              <a:spcAft>
                <a:spcPts val="0"/>
              </a:spcAft>
              <a:buClr>
                <a:schemeClr val="dk1"/>
              </a:buClr>
              <a:buSzPts val="1200"/>
              <a:buFont typeface="Arial"/>
              <a:buChar char="•"/>
            </a:pPr>
            <a:r>
              <a:rPr lang="en-AU" sz="1200" b="0" i="0" u="none" strike="noStrike" cap="none" dirty="0">
                <a:solidFill>
                  <a:schemeClr val="dk1"/>
                </a:solidFill>
                <a:latin typeface="Arial"/>
                <a:ea typeface="Arial"/>
                <a:cs typeface="Arial"/>
                <a:sym typeface="Arial"/>
              </a:rPr>
              <a:t>No cap </a:t>
            </a:r>
            <a:r>
              <a:rPr lang="en-AU" sz="1200" dirty="0">
                <a:solidFill>
                  <a:schemeClr val="dk1"/>
                </a:solidFill>
              </a:rPr>
              <a:t>in</a:t>
            </a:r>
            <a:r>
              <a:rPr lang="en-AU" sz="1200" b="0" i="0" u="none" strike="noStrike" cap="none" dirty="0">
                <a:solidFill>
                  <a:schemeClr val="dk1"/>
                </a:solidFill>
                <a:latin typeface="Arial"/>
                <a:ea typeface="Arial"/>
                <a:cs typeface="Arial"/>
                <a:sym typeface="Arial"/>
              </a:rPr>
              <a:t> </a:t>
            </a:r>
            <a:r>
              <a:rPr lang="en-AU" sz="1200" dirty="0">
                <a:solidFill>
                  <a:schemeClr val="dk1"/>
                </a:solidFill>
              </a:rPr>
              <a:t>Storage of user data</a:t>
            </a:r>
            <a:endParaRPr sz="1400" b="0" i="0" u="none" strike="noStrike" cap="none" dirty="0">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chemeClr val="dk1"/>
              </a:buClr>
              <a:buSzPts val="1200"/>
              <a:buFont typeface="Arial"/>
              <a:buChar char="•"/>
            </a:pPr>
            <a:r>
              <a:rPr lang="en-AU" sz="1200" b="0" i="0" u="none" strike="noStrike" cap="none" dirty="0">
                <a:solidFill>
                  <a:schemeClr val="dk1"/>
                </a:solidFill>
                <a:latin typeface="Arial"/>
                <a:ea typeface="Arial"/>
                <a:cs typeface="Arial"/>
                <a:sym typeface="Arial"/>
              </a:rPr>
              <a:t>50% decrease in the no. of people required to perform the test</a:t>
            </a:r>
          </a:p>
          <a:p>
            <a:pPr marL="171450" marR="0" lvl="0" indent="-171450" algn="l" rtl="0">
              <a:lnSpc>
                <a:spcPct val="100000"/>
              </a:lnSpc>
              <a:spcBef>
                <a:spcPts val="0"/>
              </a:spcBef>
              <a:spcAft>
                <a:spcPts val="0"/>
              </a:spcAft>
              <a:buClr>
                <a:schemeClr val="dk1"/>
              </a:buClr>
              <a:buSzPts val="1200"/>
              <a:buFont typeface="Arial"/>
              <a:buChar char="•"/>
            </a:pPr>
            <a:r>
              <a:rPr lang="en-AU" sz="1200" b="0" i="0" u="none" strike="noStrike" cap="none" dirty="0">
                <a:solidFill>
                  <a:schemeClr val="dk1"/>
                </a:solidFill>
                <a:latin typeface="Arial"/>
                <a:ea typeface="Arial"/>
                <a:cs typeface="Arial"/>
                <a:sym typeface="Arial"/>
              </a:rPr>
              <a:t>New option for personal progress tracking</a:t>
            </a:r>
          </a:p>
          <a:p>
            <a:pPr marL="171450" marR="0" lvl="0" indent="-171450" algn="l" rtl="0">
              <a:lnSpc>
                <a:spcPct val="100000"/>
              </a:lnSpc>
              <a:spcBef>
                <a:spcPts val="0"/>
              </a:spcBef>
              <a:spcAft>
                <a:spcPts val="0"/>
              </a:spcAft>
              <a:buClr>
                <a:schemeClr val="dk1"/>
              </a:buClr>
              <a:buSzPts val="1200"/>
              <a:buFont typeface="Arial"/>
              <a:buChar char="•"/>
            </a:pPr>
            <a:r>
              <a:rPr lang="en-AU" sz="1200" dirty="0">
                <a:solidFill>
                  <a:schemeClr val="dk1"/>
                </a:solidFill>
              </a:rPr>
              <a:t>Digitally stored information and easily processable for </a:t>
            </a:r>
            <a:r>
              <a:rPr lang="en-AU" sz="1200" b="0" i="0" u="none" strike="noStrike" cap="none" dirty="0">
                <a:solidFill>
                  <a:schemeClr val="dk1"/>
                </a:solidFill>
                <a:latin typeface="Arial"/>
                <a:ea typeface="Arial"/>
                <a:cs typeface="Arial"/>
                <a:sym typeface="Arial"/>
              </a:rPr>
              <a:t>Exercise </a:t>
            </a:r>
            <a:r>
              <a:rPr lang="en-AU" sz="1200" dirty="0">
                <a:solidFill>
                  <a:schemeClr val="dk1"/>
                </a:solidFill>
              </a:rPr>
              <a:t>Guide preparation</a:t>
            </a:r>
          </a:p>
        </p:txBody>
      </p:sp>
      <p:sp>
        <p:nvSpPr>
          <p:cNvPr id="102" name="Google Shape;102;p2"/>
          <p:cNvSpPr txBox="1"/>
          <p:nvPr/>
        </p:nvSpPr>
        <p:spPr>
          <a:xfrm>
            <a:off x="0" y="9644390"/>
            <a:ext cx="3581399" cy="26161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EXECUTIVE SUMMARY / PAGE 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3"/>
          <p:cNvSpPr txBox="1"/>
          <p:nvPr/>
        </p:nvSpPr>
        <p:spPr>
          <a:xfrm>
            <a:off x="558800" y="603525"/>
            <a:ext cx="61359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AU" sz="4000" b="1" i="0" u="none" strike="noStrike" cap="none">
                <a:solidFill>
                  <a:schemeClr val="dk1"/>
                </a:solidFill>
                <a:latin typeface="Arial"/>
                <a:ea typeface="Arial"/>
                <a:cs typeface="Arial"/>
                <a:sym typeface="Arial"/>
              </a:rPr>
              <a:t>Gaps analysis</a:t>
            </a:r>
            <a:endParaRPr sz="1400" b="0" i="0" u="none" strike="noStrike" cap="none">
              <a:solidFill>
                <a:srgbClr val="000000"/>
              </a:solidFill>
              <a:latin typeface="Arial"/>
              <a:ea typeface="Arial"/>
              <a:cs typeface="Arial"/>
              <a:sym typeface="Arial"/>
            </a:endParaRPr>
          </a:p>
        </p:txBody>
      </p:sp>
      <p:sp>
        <p:nvSpPr>
          <p:cNvPr id="109" name="Google Shape;109;p3"/>
          <p:cNvSpPr txBox="1"/>
          <p:nvPr/>
        </p:nvSpPr>
        <p:spPr>
          <a:xfrm>
            <a:off x="0" y="9644390"/>
            <a:ext cx="3581399" cy="26161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GAPS ANALYSIS / PAGE 2</a:t>
            </a:r>
            <a:endParaRPr sz="1400" b="0" i="0" u="none" strike="noStrike" cap="none">
              <a:solidFill>
                <a:srgbClr val="000000"/>
              </a:solidFill>
              <a:latin typeface="Arial"/>
              <a:ea typeface="Arial"/>
              <a:cs typeface="Arial"/>
              <a:sym typeface="Arial"/>
            </a:endParaRPr>
          </a:p>
        </p:txBody>
      </p:sp>
      <p:sp>
        <p:nvSpPr>
          <p:cNvPr id="110" name="Google Shape;110;p3"/>
          <p:cNvSpPr txBox="1"/>
          <p:nvPr/>
        </p:nvSpPr>
        <p:spPr>
          <a:xfrm>
            <a:off x="558800" y="1258400"/>
            <a:ext cx="5832600" cy="5011524"/>
          </a:xfrm>
          <a:prstGeom prst="rect">
            <a:avLst/>
          </a:prstGeom>
          <a:noFill/>
          <a:ln>
            <a:noFill/>
          </a:ln>
        </p:spPr>
        <p:txBody>
          <a:bodyPr spcFirstLastPara="1" wrap="square" lIns="91425" tIns="45700" rIns="91425" bIns="45700" anchor="t" anchorCtr="0">
            <a:spAutoFit/>
          </a:bodyPr>
          <a:lstStyle/>
          <a:p>
            <a:pPr marL="0" marR="0" lvl="0" indent="0" algn="l" rtl="0">
              <a:lnSpc>
                <a:spcPct val="108000"/>
              </a:lnSpc>
              <a:spcBef>
                <a:spcPts val="0"/>
              </a:spcBef>
              <a:spcAft>
                <a:spcPts val="0"/>
              </a:spcAft>
              <a:buClr>
                <a:srgbClr val="000000"/>
              </a:buClr>
              <a:buSzPts val="1200"/>
              <a:buFont typeface="Arial"/>
              <a:buNone/>
            </a:pPr>
            <a:r>
              <a:rPr lang="en-US" sz="1600" dirty="0">
                <a:solidFill>
                  <a:srgbClr val="232E54"/>
                </a:solidFill>
              </a:rPr>
              <a:t>Dr. Melanie’s</a:t>
            </a:r>
            <a:r>
              <a:rPr lang="en-US" sz="1600" b="0" i="0" u="none" strike="noStrike" dirty="0">
                <a:solidFill>
                  <a:srgbClr val="232E54"/>
                </a:solidFill>
                <a:effectLst/>
              </a:rPr>
              <a:t> solution is a complete tool to find </a:t>
            </a:r>
            <a:r>
              <a:rPr lang="en-US" sz="1600" b="0" i="0" u="none" strike="noStrike" dirty="0" err="1">
                <a:solidFill>
                  <a:srgbClr val="232E54"/>
                </a:solidFill>
                <a:effectLst/>
              </a:rPr>
              <a:t>out,which</a:t>
            </a:r>
            <a:r>
              <a:rPr lang="en-US" sz="1600" b="0" i="0" u="none" strike="noStrike" dirty="0">
                <a:solidFill>
                  <a:srgbClr val="232E54"/>
                </a:solidFill>
                <a:effectLst/>
              </a:rPr>
              <a:t> exercise should a person do and for how long using the Rasch score analysis for a particular Balance exercise and individual.</a:t>
            </a:r>
          </a:p>
          <a:p>
            <a:pPr marL="0" marR="0" lvl="0" indent="0" algn="l" rtl="0">
              <a:lnSpc>
                <a:spcPct val="108000"/>
              </a:lnSpc>
              <a:spcBef>
                <a:spcPts val="0"/>
              </a:spcBef>
              <a:spcAft>
                <a:spcPts val="0"/>
              </a:spcAft>
              <a:buClr>
                <a:srgbClr val="000000"/>
              </a:buClr>
              <a:buSzPts val="1200"/>
              <a:buFont typeface="Arial"/>
              <a:buNone/>
            </a:pPr>
            <a:endParaRPr lang="en-US" sz="1600" b="0" i="0" u="none" strike="noStrike" dirty="0">
              <a:solidFill>
                <a:srgbClr val="232E54"/>
              </a:solidFill>
              <a:effectLst/>
            </a:endParaRPr>
          </a:p>
          <a:p>
            <a:pPr marL="0" marR="0" lvl="0" indent="0" algn="l" rtl="0">
              <a:lnSpc>
                <a:spcPct val="108000"/>
              </a:lnSpc>
              <a:spcBef>
                <a:spcPts val="0"/>
              </a:spcBef>
              <a:spcAft>
                <a:spcPts val="0"/>
              </a:spcAft>
              <a:buClr>
                <a:srgbClr val="000000"/>
              </a:buClr>
              <a:buSzPts val="1200"/>
              <a:buFont typeface="Arial"/>
              <a:buNone/>
            </a:pPr>
            <a:r>
              <a:rPr lang="en-US" sz="1600" b="0" i="0" u="none" strike="noStrike" dirty="0">
                <a:solidFill>
                  <a:srgbClr val="232E54"/>
                </a:solidFill>
                <a:effectLst/>
              </a:rPr>
              <a:t>This being a Gold Standard still needs the improvements of digitally storing data, showcasing the daily progress of an individual, and making it easier for you to take the test on your own.</a:t>
            </a:r>
          </a:p>
          <a:p>
            <a:pPr marL="0" marR="0" lvl="0" indent="0" algn="l" rtl="0">
              <a:lnSpc>
                <a:spcPct val="108000"/>
              </a:lnSpc>
              <a:spcBef>
                <a:spcPts val="0"/>
              </a:spcBef>
              <a:spcAft>
                <a:spcPts val="0"/>
              </a:spcAft>
              <a:buClr>
                <a:srgbClr val="000000"/>
              </a:buClr>
              <a:buSzPts val="1200"/>
              <a:buFont typeface="Arial"/>
              <a:buNone/>
            </a:pPr>
            <a:endParaRPr lang="en-US" sz="1600" cap="none" dirty="0">
              <a:solidFill>
                <a:srgbClr val="232E54"/>
              </a:solidFill>
              <a:latin typeface="Arial"/>
              <a:ea typeface="Arial"/>
              <a:cs typeface="Arial"/>
              <a:sym typeface="Arial"/>
            </a:endParaRPr>
          </a:p>
          <a:p>
            <a:pPr marL="0" marR="0" lvl="0" indent="0" algn="l" rtl="0">
              <a:lnSpc>
                <a:spcPct val="108000"/>
              </a:lnSpc>
              <a:spcBef>
                <a:spcPts val="0"/>
              </a:spcBef>
              <a:spcAft>
                <a:spcPts val="0"/>
              </a:spcAft>
              <a:buClr>
                <a:srgbClr val="000000"/>
              </a:buClr>
              <a:buSzPts val="1200"/>
              <a:buFont typeface="Arial"/>
              <a:buNone/>
            </a:pPr>
            <a:r>
              <a:rPr lang="en-US" sz="1600" b="0" i="0" u="none" strike="noStrike" dirty="0">
                <a:solidFill>
                  <a:srgbClr val="232E54"/>
                </a:solidFill>
              </a:rPr>
              <a:t>Reason for this being:</a:t>
            </a:r>
          </a:p>
          <a:p>
            <a:pPr marL="171450" marR="0" lvl="0" indent="-171450" algn="l" rtl="0">
              <a:lnSpc>
                <a:spcPct val="108000"/>
              </a:lnSpc>
              <a:spcBef>
                <a:spcPts val="0"/>
              </a:spcBef>
              <a:spcAft>
                <a:spcPts val="0"/>
              </a:spcAft>
              <a:buClr>
                <a:srgbClr val="000000"/>
              </a:buClr>
              <a:buSzPts val="1200"/>
              <a:buFont typeface="Arial" panose="020B0604020202020204" pitchFamily="34" charset="0"/>
              <a:buChar char="•"/>
            </a:pPr>
            <a:r>
              <a:rPr lang="en-US" sz="1600" cap="none" dirty="0">
                <a:solidFill>
                  <a:srgbClr val="232E54"/>
                </a:solidFill>
                <a:latin typeface="Arial"/>
                <a:ea typeface="Arial"/>
                <a:cs typeface="Arial"/>
                <a:sym typeface="Arial"/>
              </a:rPr>
              <a:t>This is a pen and paper for</a:t>
            </a:r>
            <a:r>
              <a:rPr lang="en-US" sz="1600" dirty="0">
                <a:solidFill>
                  <a:srgbClr val="232E54"/>
                </a:solidFill>
              </a:rPr>
              <a:t>m which makes you store each form you take test on.</a:t>
            </a:r>
          </a:p>
          <a:p>
            <a:pPr marL="171450" marR="0" lvl="0" indent="-171450" algn="l" rtl="0">
              <a:lnSpc>
                <a:spcPct val="108000"/>
              </a:lnSpc>
              <a:spcBef>
                <a:spcPts val="0"/>
              </a:spcBef>
              <a:spcAft>
                <a:spcPts val="0"/>
              </a:spcAft>
              <a:buClr>
                <a:srgbClr val="000000"/>
              </a:buClr>
              <a:buSzPts val="1200"/>
              <a:buFont typeface="Arial" panose="020B0604020202020204" pitchFamily="34" charset="0"/>
              <a:buChar char="•"/>
            </a:pPr>
            <a:r>
              <a:rPr lang="en-US" sz="1600" b="0" i="0" u="none" strike="noStrike" cap="none" dirty="0">
                <a:solidFill>
                  <a:srgbClr val="232E54"/>
                </a:solidFill>
                <a:latin typeface="Arial"/>
                <a:ea typeface="Arial"/>
                <a:cs typeface="Arial"/>
                <a:sym typeface="Arial"/>
              </a:rPr>
              <a:t>There is a handwritten data and no way to directly compare progress </a:t>
            </a:r>
          </a:p>
          <a:p>
            <a:pPr marL="171450" marR="0" lvl="0" indent="-171450" algn="l" rtl="0">
              <a:lnSpc>
                <a:spcPct val="108000"/>
              </a:lnSpc>
              <a:spcBef>
                <a:spcPts val="0"/>
              </a:spcBef>
              <a:spcAft>
                <a:spcPts val="0"/>
              </a:spcAft>
              <a:buClr>
                <a:srgbClr val="000000"/>
              </a:buClr>
              <a:buSzPts val="1200"/>
              <a:buFont typeface="Arial" panose="020B0604020202020204" pitchFamily="34" charset="0"/>
              <a:buChar char="•"/>
            </a:pPr>
            <a:r>
              <a:rPr lang="en-US" sz="1600" dirty="0">
                <a:solidFill>
                  <a:srgbClr val="232E54"/>
                </a:solidFill>
              </a:rPr>
              <a:t>The Handwritten Information is not integrable to some other medical data and cannot be easily used for the research purposes.</a:t>
            </a:r>
            <a:endParaRPr sz="1200" b="0" i="0" u="none" strike="noStrike" cap="none" dirty="0">
              <a:solidFill>
                <a:schemeClr val="dk1"/>
              </a:solidFill>
              <a:latin typeface="Arial"/>
              <a:ea typeface="Arial"/>
              <a:cs typeface="Arial"/>
              <a:sym typeface="Arial"/>
            </a:endParaRPr>
          </a:p>
          <a:p>
            <a:pPr marL="0" marR="0" lvl="0" indent="0" algn="l" rtl="0">
              <a:lnSpc>
                <a:spcPct val="108000"/>
              </a:lnSpc>
              <a:spcBef>
                <a:spcPts val="0"/>
              </a:spcBef>
              <a:spcAft>
                <a:spcPts val="0"/>
              </a:spcAft>
              <a:buClr>
                <a:srgbClr val="000000"/>
              </a:buClr>
              <a:buSzPts val="1200"/>
              <a:buFont typeface="Arial"/>
              <a:buNone/>
            </a:pPr>
            <a:endParaRPr lang="en-AU" sz="1200" dirty="0">
              <a:solidFill>
                <a:schemeClr val="dk1"/>
              </a:solidFill>
            </a:endParaRPr>
          </a:p>
          <a:p>
            <a:pPr marL="0" marR="0" lvl="0" indent="0" algn="l" rtl="0">
              <a:lnSpc>
                <a:spcPct val="108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FFDFD67A-F4B0-3AFB-3B60-A5445EADECBE}"/>
              </a:ext>
            </a:extLst>
          </p:cNvPr>
          <p:cNvPicPr>
            <a:picLocks noChangeAspect="1"/>
          </p:cNvPicPr>
          <p:nvPr/>
        </p:nvPicPr>
        <p:blipFill>
          <a:blip r:embed="rId3"/>
          <a:stretch>
            <a:fillRect/>
          </a:stretch>
        </p:blipFill>
        <p:spPr>
          <a:xfrm>
            <a:off x="2597757" y="5580363"/>
            <a:ext cx="1662485" cy="2371725"/>
          </a:xfrm>
          <a:prstGeom prst="rect">
            <a:avLst/>
          </a:prstGeom>
        </p:spPr>
      </p:pic>
      <p:sp>
        <p:nvSpPr>
          <p:cNvPr id="4" name="TextBox 3">
            <a:extLst>
              <a:ext uri="{FF2B5EF4-FFF2-40B4-BE49-F238E27FC236}">
                <a16:creationId xmlns:a16="http://schemas.microsoft.com/office/drawing/2014/main" id="{E9254F9F-C0D9-FBDE-31CA-24FB78E48C73}"/>
              </a:ext>
            </a:extLst>
          </p:cNvPr>
          <p:cNvSpPr txBox="1"/>
          <p:nvPr/>
        </p:nvSpPr>
        <p:spPr>
          <a:xfrm>
            <a:off x="2597756" y="7920841"/>
            <a:ext cx="1662485" cy="1400383"/>
          </a:xfrm>
          <a:prstGeom prst="rect">
            <a:avLst/>
          </a:prstGeom>
          <a:noFill/>
        </p:spPr>
        <p:txBody>
          <a:bodyPr wrap="square" rtlCol="0">
            <a:spAutoFit/>
          </a:bodyPr>
          <a:lstStyle/>
          <a:p>
            <a:pPr algn="just" rtl="0">
              <a:spcBef>
                <a:spcPts val="0"/>
              </a:spcBef>
              <a:spcAft>
                <a:spcPts val="0"/>
              </a:spcAft>
            </a:pPr>
            <a:r>
              <a:rPr lang="en-US" sz="1800" b="1" i="0" u="none" strike="noStrike" dirty="0">
                <a:solidFill>
                  <a:srgbClr val="000000"/>
                </a:solidFill>
                <a:effectLst/>
                <a:latin typeface="+mj-lt"/>
              </a:rPr>
              <a:t>Figure 1. </a:t>
            </a:r>
            <a:r>
              <a:rPr lang="en-US" sz="1800" b="1" dirty="0">
                <a:latin typeface="+mj-lt"/>
              </a:rPr>
              <a:t>BIS Form</a:t>
            </a:r>
            <a:endParaRPr lang="en-US" b="0" dirty="0">
              <a:effectLst/>
              <a:latin typeface="+mj-lt"/>
            </a:endParaRPr>
          </a:p>
          <a:p>
            <a:pPr algn="just" rtl="0">
              <a:spcBef>
                <a:spcPts val="0"/>
              </a:spcBef>
              <a:spcAft>
                <a:spcPts val="0"/>
              </a:spcAft>
            </a:pPr>
            <a:r>
              <a:rPr lang="en-US" sz="1050" b="0" i="0" u="none" strike="noStrike" dirty="0">
                <a:solidFill>
                  <a:srgbClr val="000000"/>
                </a:solidFill>
                <a:effectLst/>
                <a:latin typeface="Arial" panose="020B0604020202020204" pitchFamily="34" charset="0"/>
              </a:rPr>
              <a:t>Depicts the BIS form made by Dr. Melanie. [2]</a:t>
            </a:r>
            <a:endParaRPr lang="en-US" sz="1050" b="0" dirty="0">
              <a:effectLst/>
            </a:endParaRPr>
          </a:p>
          <a:p>
            <a:br>
              <a:rPr lang="en-US" dirty="0"/>
            </a:br>
            <a:endParaRPr lang="en-I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4"/>
          <p:cNvSpPr txBox="1"/>
          <p:nvPr/>
        </p:nvSpPr>
        <p:spPr>
          <a:xfrm>
            <a:off x="558801" y="603522"/>
            <a:ext cx="42903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AU" sz="4000" b="1" i="0" u="none" strike="noStrike" cap="none">
                <a:solidFill>
                  <a:schemeClr val="dk1"/>
                </a:solidFill>
                <a:latin typeface="Arial"/>
                <a:ea typeface="Arial"/>
                <a:cs typeface="Arial"/>
                <a:sym typeface="Arial"/>
              </a:rPr>
              <a:t>Systems Map</a:t>
            </a:r>
            <a:endParaRPr sz="1400" b="0" i="0" u="none" strike="noStrike" cap="none">
              <a:solidFill>
                <a:srgbClr val="000000"/>
              </a:solidFill>
              <a:latin typeface="Arial"/>
              <a:ea typeface="Arial"/>
              <a:cs typeface="Arial"/>
              <a:sym typeface="Arial"/>
            </a:endParaRPr>
          </a:p>
        </p:txBody>
      </p:sp>
      <p:sp>
        <p:nvSpPr>
          <p:cNvPr id="116" name="Google Shape;116;p4"/>
          <p:cNvSpPr txBox="1"/>
          <p:nvPr/>
        </p:nvSpPr>
        <p:spPr>
          <a:xfrm>
            <a:off x="558800" y="1651822"/>
            <a:ext cx="5578800" cy="523216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AU" sz="1200" b="0" i="0" u="none" strike="noStrike" cap="none" dirty="0">
                <a:solidFill>
                  <a:schemeClr val="dk1"/>
                </a:solidFill>
                <a:latin typeface="Arial"/>
                <a:ea typeface="Arial"/>
                <a:cs typeface="Arial"/>
                <a:sym typeface="Arial"/>
              </a:rPr>
              <a:t>Present here a clear picture of the systems map (process flowchart) </a:t>
            </a: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AU" sz="1200" b="1" i="0" u="none" strike="noStrike" cap="none" dirty="0">
                <a:solidFill>
                  <a:schemeClr val="dk1"/>
                </a:solidFill>
                <a:latin typeface="Arial"/>
                <a:ea typeface="Arial"/>
                <a:cs typeface="Arial"/>
                <a:sym typeface="Arial"/>
              </a:rPr>
              <a:t>Make sure to include an appropriate figure legend. </a:t>
            </a:r>
            <a:endParaRPr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200" b="0" i="1"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lang="en-AU"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lang="en-AU" sz="1200" dirty="0">
              <a:solidFill>
                <a:schemeClr val="dk1"/>
              </a:solidFill>
            </a:endParaRPr>
          </a:p>
          <a:p>
            <a:pPr marL="0" marR="0" lvl="0" indent="0" algn="l" rtl="0">
              <a:lnSpc>
                <a:spcPct val="100000"/>
              </a:lnSpc>
              <a:spcBef>
                <a:spcPts val="0"/>
              </a:spcBef>
              <a:spcAft>
                <a:spcPts val="0"/>
              </a:spcAft>
              <a:buClr>
                <a:schemeClr val="dk1"/>
              </a:buClr>
              <a:buSzPts val="1100"/>
              <a:buFont typeface="Arial"/>
              <a:buNone/>
            </a:pPr>
            <a:endParaRPr lang="en-AU"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lang="en-AU" sz="1200" dirty="0">
              <a:solidFill>
                <a:schemeClr val="dk1"/>
              </a:solidFill>
            </a:endParaRPr>
          </a:p>
          <a:p>
            <a:pPr marL="0" marR="0" lvl="0" indent="0" algn="l" rtl="0">
              <a:lnSpc>
                <a:spcPct val="100000"/>
              </a:lnSpc>
              <a:spcBef>
                <a:spcPts val="0"/>
              </a:spcBef>
              <a:spcAft>
                <a:spcPts val="0"/>
              </a:spcAft>
              <a:buClr>
                <a:schemeClr val="dk1"/>
              </a:buClr>
              <a:buSzPts val="1100"/>
              <a:buFont typeface="Arial"/>
              <a:buNone/>
            </a:pPr>
            <a:endParaRPr lang="en-AU"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lang="en-AU" sz="1200" dirty="0">
              <a:solidFill>
                <a:schemeClr val="dk1"/>
              </a:solidFill>
            </a:endParaRPr>
          </a:p>
          <a:p>
            <a:pPr marL="0" marR="0" lvl="0" indent="0" algn="l" rtl="0">
              <a:lnSpc>
                <a:spcPct val="100000"/>
              </a:lnSpc>
              <a:spcBef>
                <a:spcPts val="0"/>
              </a:spcBef>
              <a:spcAft>
                <a:spcPts val="0"/>
              </a:spcAft>
              <a:buClr>
                <a:schemeClr val="dk1"/>
              </a:buClr>
              <a:buSzPts val="1100"/>
              <a:buFont typeface="Arial"/>
              <a:buNone/>
            </a:pPr>
            <a:endParaRPr lang="en-AU"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lang="en-AU" sz="1200" dirty="0">
              <a:solidFill>
                <a:schemeClr val="dk1"/>
              </a:solidFill>
            </a:endParaRPr>
          </a:p>
          <a:p>
            <a:pPr marL="0" marR="0" lvl="0" indent="0" algn="l" rtl="0">
              <a:lnSpc>
                <a:spcPct val="100000"/>
              </a:lnSpc>
              <a:spcBef>
                <a:spcPts val="0"/>
              </a:spcBef>
              <a:spcAft>
                <a:spcPts val="0"/>
              </a:spcAft>
              <a:buClr>
                <a:schemeClr val="dk1"/>
              </a:buClr>
              <a:buSzPts val="1100"/>
              <a:buFont typeface="Arial"/>
              <a:buNone/>
            </a:pPr>
            <a:endParaRPr lang="en-AU"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lang="en-AU" sz="1200" dirty="0">
              <a:solidFill>
                <a:schemeClr val="dk1"/>
              </a:solidFill>
            </a:endParaRPr>
          </a:p>
          <a:p>
            <a:pPr marL="0" marR="0" lvl="0" indent="0" algn="l" rtl="0">
              <a:lnSpc>
                <a:spcPct val="100000"/>
              </a:lnSpc>
              <a:spcBef>
                <a:spcPts val="0"/>
              </a:spcBef>
              <a:spcAft>
                <a:spcPts val="0"/>
              </a:spcAft>
              <a:buClr>
                <a:schemeClr val="dk1"/>
              </a:buClr>
              <a:buSzPts val="1100"/>
              <a:buFont typeface="Arial"/>
              <a:buNone/>
            </a:pPr>
            <a:endParaRPr lang="en-AU"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AU" sz="1200" b="0" i="0" u="none" strike="noStrike" cap="none" dirty="0">
                <a:solidFill>
                  <a:schemeClr val="dk1"/>
                </a:solidFill>
                <a:latin typeface="Arial"/>
                <a:ea typeface="Arial"/>
                <a:cs typeface="Arial"/>
                <a:sym typeface="Arial"/>
              </a:rPr>
              <a:t>Figure 1: This patient diagram maps</a:t>
            </a: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AU" sz="1200" b="0" i="0" u="none" strike="noStrike" cap="none" dirty="0">
                <a:solidFill>
                  <a:schemeClr val="dk1"/>
                </a:solidFill>
                <a:latin typeface="Arial"/>
                <a:ea typeface="Arial"/>
                <a:cs typeface="Arial"/>
                <a:sym typeface="Arial"/>
              </a:rPr>
              <a:t>the progression from going to a Physiotherapist or a hospital to how they take the balance intensity scale test on their own with the help of the Web App to record their progress and </a:t>
            </a: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AU" sz="1200" b="1" i="0" u="none" strike="noStrike" cap="none" dirty="0">
                <a:solidFill>
                  <a:schemeClr val="dk1"/>
                </a:solidFill>
                <a:latin typeface="Arial"/>
                <a:ea typeface="Arial"/>
                <a:cs typeface="Arial"/>
                <a:sym typeface="Arial"/>
              </a:rPr>
              <a:t>Link for miro board:</a:t>
            </a:r>
            <a:endParaRPr sz="1200" b="0" i="0" u="none" strike="noStrike" cap="none" dirty="0">
              <a:solidFill>
                <a:schemeClr val="dk1"/>
              </a:solidFill>
              <a:latin typeface="Arial"/>
              <a:ea typeface="Arial"/>
              <a:cs typeface="Arial"/>
              <a:sym typeface="Arial"/>
            </a:endParaRPr>
          </a:p>
          <a:p>
            <a:pPr rtl="0">
              <a:spcBef>
                <a:spcPts val="0"/>
              </a:spcBef>
              <a:spcAft>
                <a:spcPts val="0"/>
              </a:spcAft>
            </a:pPr>
            <a:r>
              <a:rPr lang="en-IN" sz="1800" b="0" i="0" u="sng" strike="noStrike" dirty="0">
                <a:solidFill>
                  <a:srgbClr val="1155CC"/>
                </a:solidFill>
                <a:effectLst/>
                <a:latin typeface="Arial Narrow" panose="020B0606020202030204" pitchFamily="34" charset="0"/>
                <a:hlinkClick r:id="rId3"/>
              </a:rPr>
              <a:t>https://miro.com/app/board/uXjVP6krBzI=/</a:t>
            </a:r>
            <a:endParaRPr lang="en-IN" sz="1600" b="0" dirty="0">
              <a:effectLst/>
            </a:endParaRPr>
          </a:p>
          <a:p>
            <a:br>
              <a:rPr lang="en-IN" sz="1600" dirty="0"/>
            </a:br>
            <a:endParaRPr sz="1200" b="0" i="0" u="none" strike="noStrike" cap="none" dirty="0">
              <a:solidFill>
                <a:schemeClr val="dk1"/>
              </a:solidFill>
              <a:latin typeface="Arial"/>
              <a:ea typeface="Arial"/>
              <a:cs typeface="Arial"/>
              <a:sym typeface="Arial"/>
            </a:endParaRPr>
          </a:p>
        </p:txBody>
      </p:sp>
      <p:sp>
        <p:nvSpPr>
          <p:cNvPr id="117" name="Google Shape;117;p4"/>
          <p:cNvSpPr txBox="1"/>
          <p:nvPr/>
        </p:nvSpPr>
        <p:spPr>
          <a:xfrm>
            <a:off x="0" y="9644390"/>
            <a:ext cx="3581399" cy="26161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SYSTEMS / STAKEHOLDER MAP / PAGE 3</a:t>
            </a:r>
            <a:endParaRPr sz="1400" b="0" i="0" u="none" strike="noStrike" cap="none">
              <a:solidFill>
                <a:srgbClr val="000000"/>
              </a:solidFill>
              <a:latin typeface="Arial"/>
              <a:ea typeface="Arial"/>
              <a:cs typeface="Arial"/>
              <a:sym typeface="Arial"/>
            </a:endParaRPr>
          </a:p>
        </p:txBody>
      </p:sp>
      <p:pic>
        <p:nvPicPr>
          <p:cNvPr id="1028" name="Picture 4">
            <a:extLst>
              <a:ext uri="{FF2B5EF4-FFF2-40B4-BE49-F238E27FC236}">
                <a16:creationId xmlns:a16="http://schemas.microsoft.com/office/drawing/2014/main" id="{F751B9DE-E5D8-AE66-B443-B5842570D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 y="2234989"/>
            <a:ext cx="4718050" cy="27180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g1b8e9327bef_0_1"/>
          <p:cNvSpPr txBox="1"/>
          <p:nvPr/>
        </p:nvSpPr>
        <p:spPr>
          <a:xfrm>
            <a:off x="558801" y="603522"/>
            <a:ext cx="42903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AU" sz="4000" b="1" i="0" u="none" strike="noStrike" cap="none">
                <a:solidFill>
                  <a:schemeClr val="dk1"/>
                </a:solidFill>
                <a:latin typeface="Arial"/>
                <a:ea typeface="Arial"/>
                <a:cs typeface="Arial"/>
                <a:sym typeface="Arial"/>
              </a:rPr>
              <a:t>Stakeholder Map</a:t>
            </a:r>
            <a:endParaRPr sz="1400" b="0" i="0" u="none" strike="noStrike" cap="none">
              <a:solidFill>
                <a:srgbClr val="000000"/>
              </a:solidFill>
              <a:latin typeface="Arial"/>
              <a:ea typeface="Arial"/>
              <a:cs typeface="Arial"/>
              <a:sym typeface="Arial"/>
            </a:endParaRPr>
          </a:p>
        </p:txBody>
      </p:sp>
      <p:sp>
        <p:nvSpPr>
          <p:cNvPr id="123" name="Google Shape;123;g1b8e9327bef_0_1"/>
          <p:cNvSpPr txBox="1"/>
          <p:nvPr/>
        </p:nvSpPr>
        <p:spPr>
          <a:xfrm>
            <a:off x="558800" y="1708972"/>
            <a:ext cx="5578800" cy="64632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AU" sz="1200" b="0" i="0" u="none" strike="noStrike" cap="none" dirty="0">
                <a:solidFill>
                  <a:schemeClr val="dk1"/>
                </a:solidFill>
                <a:latin typeface="Arial"/>
                <a:ea typeface="Arial"/>
                <a:cs typeface="Arial"/>
                <a:sym typeface="Arial"/>
              </a:rPr>
              <a:t>Present here a clear picture of the stakeholder map (with relevant key) </a:t>
            </a: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AU" sz="1200" b="1" i="0" u="none" strike="noStrike" cap="none" dirty="0">
                <a:solidFill>
                  <a:schemeClr val="dk1"/>
                </a:solidFill>
                <a:latin typeface="Arial"/>
                <a:ea typeface="Arial"/>
                <a:cs typeface="Arial"/>
                <a:sym typeface="Arial"/>
              </a:rPr>
              <a:t>Make sure to include an appropriate figure legend for the map</a:t>
            </a:r>
            <a:endParaRPr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lang="en-AU"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lang="en-AU"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lang="en-AU"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lang="en-AU"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lang="en-AU"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lang="en-AU"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lang="en-AU"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AU" sz="1200" b="1" dirty="0">
              <a:solidFill>
                <a:schemeClr val="dk1"/>
              </a:solidFill>
            </a:endParaRPr>
          </a:p>
          <a:p>
            <a:pPr marL="0" marR="0" lvl="0" indent="0" algn="l" rtl="0">
              <a:lnSpc>
                <a:spcPct val="100000"/>
              </a:lnSpc>
              <a:spcBef>
                <a:spcPts val="0"/>
              </a:spcBef>
              <a:spcAft>
                <a:spcPts val="0"/>
              </a:spcAft>
              <a:buClr>
                <a:schemeClr val="dk1"/>
              </a:buClr>
              <a:buSzPts val="1200"/>
              <a:buFont typeface="Arial"/>
              <a:buNone/>
            </a:pPr>
            <a:endParaRPr sz="12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AU" sz="1200" b="0" i="0" u="none" strike="noStrike" cap="none" dirty="0">
                <a:solidFill>
                  <a:schemeClr val="dk1"/>
                </a:solidFill>
                <a:latin typeface="Arial"/>
                <a:ea typeface="Arial"/>
                <a:cs typeface="Arial"/>
                <a:sym typeface="Arial"/>
              </a:rPr>
              <a:t>Figure 2. Stakeholder Map</a:t>
            </a: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r>
              <a:rPr lang="en-AU" sz="1200" b="0" i="0" u="none" strike="noStrike" cap="none" dirty="0">
                <a:solidFill>
                  <a:schemeClr val="dk1"/>
                </a:solidFill>
                <a:latin typeface="Arial"/>
                <a:ea typeface="Arial"/>
                <a:cs typeface="Arial"/>
                <a:sym typeface="Arial"/>
              </a:rPr>
              <a:t>Depicts the range of stakeholders and the position they hold in terms of the direct influence they have on the project, and the impact the project will have on them. There are four majors stakeholder categories: stakeholders who are involved in the research of the problem and development of the solution, beneficiaries of the solution, HISS program contacts, and competitors - existing solutions. </a:t>
            </a:r>
            <a:r>
              <a:rPr lang="en-AU" sz="1200" dirty="0">
                <a:solidFill>
                  <a:schemeClr val="dk1"/>
                </a:solidFill>
              </a:rPr>
              <a:t>W</a:t>
            </a:r>
            <a:r>
              <a:rPr lang="en-AU" sz="1200" b="0" i="0" u="none" strike="noStrike" cap="none" dirty="0">
                <a:solidFill>
                  <a:schemeClr val="dk1"/>
                </a:solidFill>
                <a:latin typeface="Arial"/>
                <a:ea typeface="Arial"/>
                <a:cs typeface="Arial"/>
                <a:sym typeface="Arial"/>
              </a:rPr>
              <a:t>ith People above the age of 50 years being the largest stakeholder as they are not only involved in the research and development phase, but they will also benefit from the solution, allowing them to take tests on their own and keep a track of their personal progress on daily basis.</a:t>
            </a:r>
          </a:p>
          <a:p>
            <a:pPr marL="0" marR="0" lvl="0" indent="0" algn="l" rtl="0">
              <a:lnSpc>
                <a:spcPct val="100000"/>
              </a:lnSpc>
              <a:spcBef>
                <a:spcPts val="0"/>
              </a:spcBef>
              <a:spcAft>
                <a:spcPts val="0"/>
              </a:spcAft>
              <a:buClr>
                <a:srgbClr val="000000"/>
              </a:buClr>
              <a:buSzPts val="1100"/>
              <a:buFont typeface="Arial"/>
              <a:buNone/>
            </a:pPr>
            <a:endParaRPr sz="12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AU" sz="1200" b="1" i="0" u="none" strike="noStrike" cap="none" dirty="0">
                <a:solidFill>
                  <a:schemeClr val="dk1"/>
                </a:solidFill>
                <a:latin typeface="Arial"/>
                <a:ea typeface="Arial"/>
                <a:cs typeface="Arial"/>
                <a:sym typeface="Arial"/>
              </a:rPr>
              <a:t>Link for miro board:</a:t>
            </a:r>
          </a:p>
          <a:p>
            <a:pPr marL="0" marR="0" lvl="0" indent="0" algn="l" rtl="0">
              <a:lnSpc>
                <a:spcPct val="100000"/>
              </a:lnSpc>
              <a:spcBef>
                <a:spcPts val="0"/>
              </a:spcBef>
              <a:spcAft>
                <a:spcPts val="0"/>
              </a:spcAft>
              <a:buClr>
                <a:schemeClr val="dk1"/>
              </a:buClr>
              <a:buSzPts val="1200"/>
              <a:buFont typeface="Arial"/>
              <a:buNone/>
            </a:pPr>
            <a:r>
              <a:rPr lang="en-IN" sz="1800" b="0" i="0" u="sng" strike="noStrike" dirty="0">
                <a:solidFill>
                  <a:srgbClr val="1155CC"/>
                </a:solidFill>
                <a:effectLst/>
                <a:latin typeface="Arial Narrow" panose="020B0606020202030204" pitchFamily="34" charset="0"/>
                <a:hlinkClick r:id="rId3"/>
              </a:rPr>
              <a:t>https://miro.com/app/board/uXjVP5Nbq7Y=/</a:t>
            </a:r>
            <a:endParaRPr sz="1200" b="0" i="0" u="none" strike="noStrike" cap="none" dirty="0">
              <a:solidFill>
                <a:schemeClr val="dk1"/>
              </a:solidFill>
              <a:latin typeface="Arial"/>
              <a:ea typeface="Arial"/>
              <a:cs typeface="Arial"/>
              <a:sym typeface="Arial"/>
            </a:endParaRPr>
          </a:p>
        </p:txBody>
      </p:sp>
      <p:sp>
        <p:nvSpPr>
          <p:cNvPr id="124" name="Google Shape;124;g1b8e9327bef_0_1"/>
          <p:cNvSpPr txBox="1"/>
          <p:nvPr/>
        </p:nvSpPr>
        <p:spPr>
          <a:xfrm>
            <a:off x="0" y="9644390"/>
            <a:ext cx="3581400" cy="2616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SYSTEMS / STAKEHOLDER MAP / PAGE 4</a:t>
            </a:r>
            <a:endParaRPr sz="1400" b="0" i="0" u="none" strike="noStrike" cap="none">
              <a:solidFill>
                <a:srgbClr val="000000"/>
              </a:solidFill>
              <a:latin typeface="Arial"/>
              <a:ea typeface="Arial"/>
              <a:cs typeface="Arial"/>
              <a:sym typeface="Arial"/>
            </a:endParaRPr>
          </a:p>
        </p:txBody>
      </p:sp>
      <p:pic>
        <p:nvPicPr>
          <p:cNvPr id="2050" name="Picture 2">
            <a:extLst>
              <a:ext uri="{FF2B5EF4-FFF2-40B4-BE49-F238E27FC236}">
                <a16:creationId xmlns:a16="http://schemas.microsoft.com/office/drawing/2014/main" id="{6297AFCB-48DE-3478-4699-6AB33BF0A0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 y="2476902"/>
            <a:ext cx="5578800" cy="303961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5"/>
          <p:cNvSpPr txBox="1"/>
          <p:nvPr/>
        </p:nvSpPr>
        <p:spPr>
          <a:xfrm>
            <a:off x="558801" y="603522"/>
            <a:ext cx="4802908"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Outcomes of Qualitative and Quantitative Research</a:t>
            </a:r>
            <a:endParaRPr sz="1400" b="0" i="0" u="none" strike="noStrike" cap="none">
              <a:solidFill>
                <a:srgbClr val="000000"/>
              </a:solidFill>
              <a:latin typeface="Arial"/>
              <a:ea typeface="Arial"/>
              <a:cs typeface="Arial"/>
              <a:sym typeface="Arial"/>
            </a:endParaRPr>
          </a:p>
        </p:txBody>
      </p:sp>
      <p:sp>
        <p:nvSpPr>
          <p:cNvPr id="131" name="Google Shape;131;p5"/>
          <p:cNvSpPr txBox="1"/>
          <p:nvPr/>
        </p:nvSpPr>
        <p:spPr>
          <a:xfrm>
            <a:off x="558801" y="2443281"/>
            <a:ext cx="5689500" cy="5016718"/>
          </a:xfrm>
          <a:prstGeom prst="rect">
            <a:avLst/>
          </a:prstGeom>
          <a:noFill/>
          <a:ln>
            <a:noFill/>
          </a:ln>
        </p:spPr>
        <p:txBody>
          <a:bodyPr spcFirstLastPara="1" wrap="square" lIns="91425" tIns="45700" rIns="91425" bIns="45700" anchor="t" anchorCtr="0">
            <a:spAutoFit/>
          </a:bodyPr>
          <a:lstStyle/>
          <a:p>
            <a:r>
              <a:rPr lang="en-US" sz="1600" dirty="0">
                <a:solidFill>
                  <a:schemeClr val="tx1"/>
                </a:solidFill>
              </a:rPr>
              <a:t>The Problem:</a:t>
            </a:r>
          </a:p>
          <a:p>
            <a:endParaRPr lang="en-US" sz="1600" b="0" i="0" u="none" strike="noStrike" dirty="0">
              <a:solidFill>
                <a:schemeClr val="tx1"/>
              </a:solidFill>
              <a:effectLst/>
            </a:endParaRPr>
          </a:p>
          <a:p>
            <a:pPr lvl="2">
              <a:buFont typeface="Arial" panose="020B0604020202020204" pitchFamily="34" charset="0"/>
              <a:buChar char="•"/>
            </a:pPr>
            <a:r>
              <a:rPr lang="en-US" sz="1600" b="0" i="0" u="none" strike="noStrike" dirty="0">
                <a:solidFill>
                  <a:schemeClr val="tx1"/>
                </a:solidFill>
                <a:effectLst/>
              </a:rPr>
              <a:t>People after falling tend to suffer from injuries in heads and other parts of body that are sometimes beyond recovery at their age.</a:t>
            </a:r>
            <a:endParaRPr lang="en-US" sz="1600" dirty="0">
              <a:solidFill>
                <a:schemeClr val="tx1"/>
              </a:solidFill>
            </a:endParaRPr>
          </a:p>
          <a:p>
            <a:pPr lvl="2">
              <a:buFont typeface="Arial" panose="020B0604020202020204" pitchFamily="34" charset="0"/>
              <a:buChar char="•"/>
            </a:pPr>
            <a:r>
              <a:rPr lang="en-US" sz="1600" b="0" i="0" u="none" strike="noStrike" dirty="0">
                <a:solidFill>
                  <a:schemeClr val="tx1"/>
                </a:solidFill>
                <a:effectLst/>
              </a:rPr>
              <a:t>Then there are people dying due to those severe injuries from falling and rate of this happening is actually more than the people of dying because of road accidents in Melbourne alone</a:t>
            </a:r>
            <a:endParaRPr lang="en-US" sz="1600" dirty="0">
              <a:solidFill>
                <a:schemeClr val="tx1"/>
              </a:solidFill>
            </a:endParaRPr>
          </a:p>
          <a:p>
            <a:pPr>
              <a:buFont typeface="Arial" panose="020B0604020202020204" pitchFamily="34" charset="0"/>
              <a:buChar char="•"/>
            </a:pPr>
            <a:r>
              <a:rPr lang="en-US" sz="1600" b="0" i="0" u="none" strike="noStrike" dirty="0">
                <a:solidFill>
                  <a:schemeClr val="tx1"/>
                </a:solidFill>
                <a:effectLst/>
              </a:rPr>
              <a:t>The problem of falling in older people is not very hard to solve it just needs a little more attention to it</a:t>
            </a:r>
          </a:p>
          <a:p>
            <a:pPr>
              <a:buFont typeface="Arial" panose="020B0604020202020204" pitchFamily="34" charset="0"/>
              <a:buChar char="•"/>
            </a:pPr>
            <a:endParaRPr lang="en-US" sz="1600" dirty="0">
              <a:solidFill>
                <a:schemeClr val="tx1"/>
              </a:solidFill>
            </a:endParaRPr>
          </a:p>
          <a:p>
            <a:r>
              <a:rPr lang="en-US" sz="1600" dirty="0">
                <a:solidFill>
                  <a:schemeClr val="tx1"/>
                </a:solidFill>
              </a:rPr>
              <a:t>The Current Solution</a:t>
            </a:r>
          </a:p>
          <a:p>
            <a:pPr>
              <a:buFont typeface="Arial" panose="020B0604020202020204" pitchFamily="34" charset="0"/>
              <a:buChar char="•"/>
            </a:pPr>
            <a:endParaRPr lang="en-US" sz="1600" dirty="0">
              <a:solidFill>
                <a:schemeClr val="tx1"/>
              </a:solidFill>
            </a:endParaRPr>
          </a:p>
          <a:p>
            <a:pPr>
              <a:buFont typeface="Arial" panose="020B0604020202020204" pitchFamily="34" charset="0"/>
              <a:buChar char="•"/>
            </a:pPr>
            <a:r>
              <a:rPr lang="en-US" sz="1600" dirty="0">
                <a:solidFill>
                  <a:schemeClr val="tx1"/>
                </a:solidFill>
              </a:rPr>
              <a:t>Dr. Melanie produced a tool to make people do balance exercises with the knowledge of what they are doing and what is it improving quantitatively.</a:t>
            </a:r>
          </a:p>
          <a:p>
            <a:pPr>
              <a:buFont typeface="Arial" panose="020B0604020202020204" pitchFamily="34" charset="0"/>
              <a:buChar char="•"/>
            </a:pPr>
            <a:r>
              <a:rPr lang="en-US" sz="1600" dirty="0">
                <a:solidFill>
                  <a:schemeClr val="tx1"/>
                </a:solidFill>
              </a:rPr>
              <a:t>BIS became the first and only tool to address this problem with the help of physiotherapy.</a:t>
            </a:r>
          </a:p>
          <a:p>
            <a:pPr>
              <a:buFont typeface="Arial" panose="020B0604020202020204" pitchFamily="34" charset="0"/>
              <a:buChar char="•"/>
            </a:pPr>
            <a:r>
              <a:rPr lang="en-US" sz="1600" dirty="0">
                <a:solidFill>
                  <a:schemeClr val="tx1"/>
                </a:solidFill>
              </a:rPr>
              <a:t>Around 800 people use this BIS per Annum </a:t>
            </a:r>
          </a:p>
        </p:txBody>
      </p:sp>
      <p:sp>
        <p:nvSpPr>
          <p:cNvPr id="132" name="Google Shape;132;p5"/>
          <p:cNvSpPr txBox="1"/>
          <p:nvPr/>
        </p:nvSpPr>
        <p:spPr>
          <a:xfrm>
            <a:off x="0" y="9491989"/>
            <a:ext cx="3581399" cy="430887"/>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QUALITATIVE AND QUANTITATIVE RESEARCH / PAGE 5</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1b202f1157a_4_0"/>
          <p:cNvSpPr txBox="1"/>
          <p:nvPr/>
        </p:nvSpPr>
        <p:spPr>
          <a:xfrm>
            <a:off x="558800" y="603525"/>
            <a:ext cx="5737200" cy="1569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Solution Concept Discussion </a:t>
            </a:r>
            <a:endParaRPr sz="32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 top 3</a:t>
            </a:r>
            <a:endParaRPr sz="1400" b="0" i="0" u="none" strike="noStrike" cap="none">
              <a:solidFill>
                <a:srgbClr val="000000"/>
              </a:solidFill>
              <a:latin typeface="Arial"/>
              <a:ea typeface="Arial"/>
              <a:cs typeface="Arial"/>
              <a:sym typeface="Arial"/>
            </a:endParaRPr>
          </a:p>
        </p:txBody>
      </p:sp>
      <p:sp>
        <p:nvSpPr>
          <p:cNvPr id="139" name="Google Shape;139;g1b202f1157a_4_0"/>
          <p:cNvSpPr txBox="1"/>
          <p:nvPr/>
        </p:nvSpPr>
        <p:spPr>
          <a:xfrm>
            <a:off x="0" y="9644389"/>
            <a:ext cx="3581400" cy="2616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Top 3 Solutions / PAGE 6</a:t>
            </a:r>
            <a:endParaRPr sz="1400" b="0" i="0" u="none" strike="noStrike" cap="none">
              <a:solidFill>
                <a:srgbClr val="000000"/>
              </a:solidFill>
              <a:latin typeface="Arial"/>
              <a:ea typeface="Arial"/>
              <a:cs typeface="Arial"/>
              <a:sym typeface="Arial"/>
            </a:endParaRPr>
          </a:p>
        </p:txBody>
      </p:sp>
      <p:sp>
        <p:nvSpPr>
          <p:cNvPr id="140" name="Google Shape;140;g1b202f1157a_4_0"/>
          <p:cNvSpPr txBox="1"/>
          <p:nvPr/>
        </p:nvSpPr>
        <p:spPr>
          <a:xfrm>
            <a:off x="558800" y="2443276"/>
            <a:ext cx="5689500" cy="4647386"/>
          </a:xfrm>
          <a:prstGeom prst="rect">
            <a:avLst/>
          </a:prstGeom>
          <a:noFill/>
          <a:ln>
            <a:noFill/>
          </a:ln>
        </p:spPr>
        <p:txBody>
          <a:bodyPr spcFirstLastPara="1" wrap="square" lIns="91425" tIns="45700" rIns="91425" bIns="45700" anchor="t" anchorCtr="0">
            <a:spAutoFit/>
          </a:bodyPr>
          <a:lstStyle/>
          <a:p>
            <a:pPr rtl="0">
              <a:spcBef>
                <a:spcPts val="0"/>
              </a:spcBef>
              <a:spcAft>
                <a:spcPts val="0"/>
              </a:spcAft>
            </a:pPr>
            <a:r>
              <a:rPr lang="en-US" b="0" i="0" u="none" strike="noStrike" dirty="0">
                <a:solidFill>
                  <a:srgbClr val="000000"/>
                </a:solidFill>
                <a:effectLst/>
                <a:latin typeface="Arial Narrow" panose="020B0606020202030204" pitchFamily="34" charset="0"/>
              </a:rPr>
              <a:t>#1 - </a:t>
            </a:r>
            <a:r>
              <a:rPr lang="en-US" b="1" i="0" u="sng" dirty="0">
                <a:solidFill>
                  <a:srgbClr val="000000"/>
                </a:solidFill>
                <a:effectLst/>
                <a:latin typeface="Arial Narrow" panose="020B0606020202030204" pitchFamily="34" charset="0"/>
              </a:rPr>
              <a:t>Google forms</a:t>
            </a:r>
            <a:r>
              <a:rPr lang="en-US" b="1" i="0" u="none" strike="noStrike" dirty="0">
                <a:solidFill>
                  <a:srgbClr val="000000"/>
                </a:solidFill>
                <a:effectLst/>
                <a:latin typeface="Arial Narrow" panose="020B0606020202030204" pitchFamily="34" charset="0"/>
              </a:rPr>
              <a:t> </a:t>
            </a:r>
            <a:r>
              <a:rPr lang="en-US" b="0" i="0" u="none" strike="noStrike" dirty="0">
                <a:solidFill>
                  <a:srgbClr val="000000"/>
                </a:solidFill>
                <a:effectLst/>
                <a:latin typeface="Arial Narrow" panose="020B0606020202030204" pitchFamily="34" charset="0"/>
              </a:rPr>
              <a:t>that are connected to an HTML based form links the data to a spreadsheet</a:t>
            </a:r>
          </a:p>
          <a:p>
            <a:pPr marL="285750" lvl="8" indent="-285750" algn="ctr">
              <a:buFont typeface="Wingdings" panose="05000000000000000000" pitchFamily="2" charset="2"/>
              <a:buChar char="Ø"/>
            </a:pPr>
            <a:r>
              <a:rPr lang="en-US" sz="1100" b="0" i="0" u="none" strike="noStrike" dirty="0">
                <a:solidFill>
                  <a:srgbClr val="000000"/>
                </a:solidFill>
                <a:effectLst/>
                <a:latin typeface="Arial Narrow" panose="020B0606020202030204" pitchFamily="34" charset="0"/>
              </a:rPr>
              <a:t>The Solution will create a huge database to study and Improve the Scale(BIS-T)</a:t>
            </a:r>
          </a:p>
          <a:p>
            <a:pPr marL="285750" lvl="8" indent="-285750" algn="ctr">
              <a:buFont typeface="Wingdings" panose="05000000000000000000" pitchFamily="2" charset="2"/>
              <a:buChar char="Ø"/>
            </a:pPr>
            <a:r>
              <a:rPr lang="en-US" sz="1100" b="0" i="0" u="none" strike="noStrike" dirty="0">
                <a:solidFill>
                  <a:srgbClr val="000000"/>
                </a:solidFill>
                <a:effectLst/>
                <a:latin typeface="Arial Narrow" panose="020B0606020202030204" pitchFamily="34" charset="0"/>
              </a:rPr>
              <a:t>The Solution will allow the clinicians and trainers to gain an insight about the progress of the exerciser - Progress and score tracking</a:t>
            </a:r>
            <a:endParaRPr lang="en-US" sz="1100" dirty="0">
              <a:latin typeface="Arial Narrow" panose="020B0606020202030204" pitchFamily="34" charset="0"/>
            </a:endParaRPr>
          </a:p>
          <a:p>
            <a:pPr marL="285750" lvl="8" indent="-285750" algn="ctr">
              <a:buFont typeface="Wingdings" panose="05000000000000000000" pitchFamily="2" charset="2"/>
              <a:buChar char="Ø"/>
            </a:pPr>
            <a:r>
              <a:rPr lang="en-US" sz="1100" b="0" dirty="0">
                <a:effectLst/>
                <a:latin typeface="Arial Narrow" panose="020B0606020202030204" pitchFamily="34" charset="0"/>
              </a:rPr>
              <a:t>Financially viable as free to use and no subscription cost is required</a:t>
            </a:r>
          </a:p>
          <a:p>
            <a:pPr marL="285750" lvl="8" indent="-285750" algn="ctr">
              <a:buFont typeface="Wingdings" panose="05000000000000000000" pitchFamily="2" charset="2"/>
              <a:buChar char="Ø"/>
            </a:pPr>
            <a:r>
              <a:rPr lang="en-US" sz="1100" dirty="0">
                <a:latin typeface="Arial Narrow" panose="020B0606020202030204" pitchFamily="34" charset="0"/>
              </a:rPr>
              <a:t>Not designed to store medical information and uses a google worksheet to store data in the back-end</a:t>
            </a:r>
            <a:endParaRPr lang="en-US" sz="1100" b="0" dirty="0">
              <a:effectLst/>
            </a:endParaRPr>
          </a:p>
          <a:p>
            <a:pPr rtl="0">
              <a:spcBef>
                <a:spcPts val="0"/>
              </a:spcBef>
              <a:spcAft>
                <a:spcPts val="0"/>
              </a:spcAft>
            </a:pPr>
            <a:r>
              <a:rPr lang="en-US" b="0" i="0" u="none" strike="noStrike" dirty="0">
                <a:solidFill>
                  <a:srgbClr val="000000"/>
                </a:solidFill>
                <a:effectLst/>
                <a:latin typeface="Arial Narrow" panose="020B0606020202030204" pitchFamily="34" charset="0"/>
              </a:rPr>
              <a:t>#2 - A </a:t>
            </a:r>
            <a:r>
              <a:rPr lang="en-US" b="1" i="0" u="sng" dirty="0">
                <a:solidFill>
                  <a:srgbClr val="000000"/>
                </a:solidFill>
                <a:effectLst/>
                <a:latin typeface="Arial Narrow" panose="020B0606020202030204" pitchFamily="34" charset="0"/>
              </a:rPr>
              <a:t>Gyroscopic weighing machine</a:t>
            </a:r>
            <a:r>
              <a:rPr lang="en-US" b="0" i="0" u="none" strike="noStrike" dirty="0">
                <a:solidFill>
                  <a:srgbClr val="000000"/>
                </a:solidFill>
                <a:effectLst/>
                <a:latin typeface="Arial Narrow" panose="020B0606020202030204" pitchFamily="34" charset="0"/>
              </a:rPr>
              <a:t>, measures the real time weight, height and balance</a:t>
            </a:r>
          </a:p>
          <a:p>
            <a:pPr marL="285750" indent="-285750" algn="ctr" rtl="0">
              <a:spcBef>
                <a:spcPts val="0"/>
              </a:spcBef>
              <a:spcAft>
                <a:spcPts val="0"/>
              </a:spcAft>
              <a:buFont typeface="Wingdings" panose="05000000000000000000" pitchFamily="2" charset="2"/>
              <a:buChar char="Ø"/>
            </a:pPr>
            <a:r>
              <a:rPr lang="en-US" sz="1100" b="0" i="0" u="none" strike="noStrike" dirty="0">
                <a:solidFill>
                  <a:srgbClr val="000000"/>
                </a:solidFill>
                <a:effectLst/>
                <a:latin typeface="Arial Narrow" panose="020B0606020202030204" pitchFamily="34" charset="0"/>
              </a:rPr>
              <a:t>The Solution will also Minimize the need for 2 or more people to complete the test for the individual - Exerciser will be able to take the test on its own</a:t>
            </a:r>
          </a:p>
          <a:p>
            <a:pPr marL="285750" indent="-285750" algn="ctr" rtl="0">
              <a:spcBef>
                <a:spcPts val="0"/>
              </a:spcBef>
              <a:spcAft>
                <a:spcPts val="0"/>
              </a:spcAft>
              <a:buFont typeface="Wingdings" panose="05000000000000000000" pitchFamily="2" charset="2"/>
              <a:buChar char="Ø"/>
            </a:pPr>
            <a:r>
              <a:rPr lang="en-US" sz="1100" b="0" i="0" u="none" strike="noStrike" dirty="0">
                <a:solidFill>
                  <a:srgbClr val="000000"/>
                </a:solidFill>
                <a:effectLst/>
                <a:latin typeface="Arial Narrow" panose="020B0606020202030204" pitchFamily="34" charset="0"/>
              </a:rPr>
              <a:t>The Solution will ease the process of taking tests with an interactive UI/UX - visual aids and images with questions for better demonstration(BIS-E);</a:t>
            </a:r>
            <a:r>
              <a:rPr lang="en-US" sz="1100" dirty="0">
                <a:latin typeface="Arial Narrow" panose="020B0606020202030204" pitchFamily="34" charset="0"/>
              </a:rPr>
              <a:t>\</a:t>
            </a:r>
          </a:p>
          <a:p>
            <a:pPr marL="285750" indent="-285750" algn="ctr" rtl="0">
              <a:spcBef>
                <a:spcPts val="0"/>
              </a:spcBef>
              <a:spcAft>
                <a:spcPts val="0"/>
              </a:spcAft>
              <a:buFont typeface="Wingdings" panose="05000000000000000000" pitchFamily="2" charset="2"/>
              <a:buChar char="Ø"/>
            </a:pPr>
            <a:r>
              <a:rPr lang="en-US" sz="1100" b="0" i="0" u="none" strike="noStrike" dirty="0">
                <a:solidFill>
                  <a:srgbClr val="000000"/>
                </a:solidFill>
                <a:effectLst/>
                <a:latin typeface="Arial Narrow" panose="020B0606020202030204" pitchFamily="34" charset="0"/>
              </a:rPr>
              <a:t>Requires a lot of funding, not economically viable for everyone in the category of 50 years and above. </a:t>
            </a:r>
          </a:p>
          <a:p>
            <a:pPr marL="285750" indent="-285750" algn="ctr" rtl="0">
              <a:spcBef>
                <a:spcPts val="0"/>
              </a:spcBef>
              <a:spcAft>
                <a:spcPts val="0"/>
              </a:spcAft>
              <a:buFont typeface="Wingdings" panose="05000000000000000000" pitchFamily="2" charset="2"/>
              <a:buChar char="Ø"/>
            </a:pPr>
            <a:r>
              <a:rPr lang="en-US" sz="1100" dirty="0">
                <a:latin typeface="Arial Narrow" panose="020B0606020202030204" pitchFamily="34" charset="0"/>
              </a:rPr>
              <a:t>Will take a lot of time to research and prototype.</a:t>
            </a:r>
            <a:endParaRPr lang="en-US" sz="1100" b="0" i="0" u="none" strike="noStrike" dirty="0">
              <a:solidFill>
                <a:srgbClr val="000000"/>
              </a:solidFill>
              <a:effectLst/>
              <a:latin typeface="Arial Narrow" panose="020B0606020202030204" pitchFamily="34" charset="0"/>
            </a:endParaRPr>
          </a:p>
          <a:p>
            <a:pPr marL="285750" indent="-285750" rtl="0">
              <a:spcBef>
                <a:spcPts val="0"/>
              </a:spcBef>
              <a:spcAft>
                <a:spcPts val="0"/>
              </a:spcAft>
              <a:buFont typeface="Arial" panose="020B0604020202020204" pitchFamily="34" charset="0"/>
              <a:buChar char="•"/>
            </a:pPr>
            <a:endParaRPr lang="en-US" b="0" dirty="0">
              <a:effectLst/>
            </a:endParaRPr>
          </a:p>
          <a:p>
            <a:r>
              <a:rPr lang="en-US" b="0" i="0" u="none" strike="noStrike" dirty="0">
                <a:solidFill>
                  <a:srgbClr val="000000"/>
                </a:solidFill>
                <a:effectLst/>
                <a:latin typeface="Arial Narrow" panose="020B0606020202030204" pitchFamily="34" charset="0"/>
              </a:rPr>
              <a:t>#</a:t>
            </a:r>
            <a:r>
              <a:rPr lang="en-US" dirty="0">
                <a:latin typeface="Arial Narrow" panose="020B0606020202030204" pitchFamily="34" charset="0"/>
              </a:rPr>
              <a:t>3</a:t>
            </a:r>
            <a:r>
              <a:rPr lang="en-US" b="0" i="0" u="none" strike="noStrike" dirty="0">
                <a:solidFill>
                  <a:srgbClr val="000000"/>
                </a:solidFill>
                <a:effectLst/>
                <a:latin typeface="Arial Narrow" panose="020B0606020202030204" pitchFamily="34" charset="0"/>
              </a:rPr>
              <a:t> - </a:t>
            </a:r>
            <a:r>
              <a:rPr lang="en-US" b="1" i="0" u="sng" dirty="0">
                <a:solidFill>
                  <a:srgbClr val="000000"/>
                </a:solidFill>
                <a:effectLst/>
                <a:latin typeface="Arial Narrow" panose="020B0606020202030204" pitchFamily="34" charset="0"/>
              </a:rPr>
              <a:t>App</a:t>
            </a:r>
            <a:r>
              <a:rPr lang="en-US" b="0" i="0" u="none" strike="noStrike" dirty="0">
                <a:solidFill>
                  <a:srgbClr val="000000"/>
                </a:solidFill>
                <a:effectLst/>
                <a:latin typeface="Arial Narrow" panose="020B0606020202030204" pitchFamily="34" charset="0"/>
              </a:rPr>
              <a:t> on to help therapists see the calculated score from BIS.</a:t>
            </a:r>
          </a:p>
          <a:p>
            <a:pPr marL="285750" indent="-285750" algn="ctr" rtl="0">
              <a:spcBef>
                <a:spcPts val="0"/>
              </a:spcBef>
              <a:spcAft>
                <a:spcPts val="0"/>
              </a:spcAft>
              <a:buFont typeface="Wingdings" panose="05000000000000000000" pitchFamily="2" charset="2"/>
              <a:buChar char="Ø"/>
            </a:pPr>
            <a:r>
              <a:rPr lang="en-US" sz="1100" b="0" i="0" u="none" strike="noStrike" dirty="0">
                <a:solidFill>
                  <a:srgbClr val="000000"/>
                </a:solidFill>
                <a:effectLst/>
                <a:latin typeface="Arial Narrow" panose="020B0606020202030204" pitchFamily="34" charset="0"/>
              </a:rPr>
              <a:t>The Solution will also Minimize the need for 2 or more people to complete the test for the individual - Exerciser will be able to take the test on its own</a:t>
            </a:r>
          </a:p>
          <a:p>
            <a:pPr marL="285750" indent="-285750" algn="ctr" rtl="0">
              <a:spcBef>
                <a:spcPts val="0"/>
              </a:spcBef>
              <a:spcAft>
                <a:spcPts val="0"/>
              </a:spcAft>
              <a:buFont typeface="Wingdings" panose="05000000000000000000" pitchFamily="2" charset="2"/>
              <a:buChar char="Ø"/>
            </a:pPr>
            <a:r>
              <a:rPr lang="en-US" sz="1100" dirty="0">
                <a:latin typeface="Arial Narrow" panose="020B0606020202030204" pitchFamily="34" charset="0"/>
              </a:rPr>
              <a:t>The solution will solely be licensed for research and health purposes so no share custody of data</a:t>
            </a:r>
            <a:endParaRPr lang="en-US" sz="1100" b="0" i="0" u="none" strike="noStrike" dirty="0">
              <a:solidFill>
                <a:srgbClr val="000000"/>
              </a:solidFill>
              <a:effectLst/>
              <a:latin typeface="Arial Narrow" panose="020B0606020202030204" pitchFamily="34" charset="0"/>
            </a:endParaRPr>
          </a:p>
          <a:p>
            <a:pPr marL="285750" indent="-285750" algn="ctr" rtl="0">
              <a:spcBef>
                <a:spcPts val="0"/>
              </a:spcBef>
              <a:spcAft>
                <a:spcPts val="0"/>
              </a:spcAft>
              <a:buFont typeface="Wingdings" panose="05000000000000000000" pitchFamily="2" charset="2"/>
              <a:buChar char="Ø"/>
            </a:pPr>
            <a:r>
              <a:rPr lang="en-US" sz="1100" dirty="0">
                <a:latin typeface="Arial Narrow" panose="020B0606020202030204" pitchFamily="34" charset="0"/>
              </a:rPr>
              <a:t>Will require an initial investment but, will be </a:t>
            </a:r>
            <a:r>
              <a:rPr lang="en-US" sz="1100" b="0" i="0" u="none" strike="noStrike" dirty="0">
                <a:solidFill>
                  <a:srgbClr val="000000"/>
                </a:solidFill>
                <a:effectLst/>
                <a:latin typeface="Arial Narrow" panose="020B0606020202030204" pitchFamily="34" charset="0"/>
              </a:rPr>
              <a:t>economically viable for everyone in the category of 50 years and above. </a:t>
            </a:r>
          </a:p>
          <a:p>
            <a:pPr marL="285750" indent="-285750" algn="ctr" rtl="0">
              <a:spcBef>
                <a:spcPts val="0"/>
              </a:spcBef>
              <a:spcAft>
                <a:spcPts val="0"/>
              </a:spcAft>
              <a:buFont typeface="Wingdings" panose="05000000000000000000" pitchFamily="2" charset="2"/>
              <a:buChar char="Ø"/>
            </a:pPr>
            <a:r>
              <a:rPr lang="en-US" sz="1100" dirty="0">
                <a:latin typeface="Arial Narrow" panose="020B0606020202030204" pitchFamily="34" charset="0"/>
              </a:rPr>
              <a:t>Will not take a lot of time to research and prototype.</a:t>
            </a:r>
          </a:p>
          <a:p>
            <a:pPr marL="285750" indent="-285750" algn="ctr" rtl="0">
              <a:spcBef>
                <a:spcPts val="0"/>
              </a:spcBef>
              <a:spcAft>
                <a:spcPts val="0"/>
              </a:spcAft>
              <a:buFont typeface="Wingdings" panose="05000000000000000000" pitchFamily="2" charset="2"/>
              <a:buChar char="Ø"/>
            </a:pPr>
            <a:r>
              <a:rPr lang="en-US" sz="1100" b="0" i="0" u="none" strike="noStrike" dirty="0">
                <a:solidFill>
                  <a:srgbClr val="000000"/>
                </a:solidFill>
                <a:effectLst/>
                <a:latin typeface="Arial Narrow" panose="020B0606020202030204" pitchFamily="34" charset="0"/>
              </a:rPr>
              <a:t>Will generate revenue to keep the project running.</a:t>
            </a:r>
          </a:p>
          <a:p>
            <a:endParaRPr b="0" i="1" u="none" strike="noStrike" cap="none" dirty="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1b202f1157a_4_8"/>
          <p:cNvSpPr txBox="1"/>
          <p:nvPr/>
        </p:nvSpPr>
        <p:spPr>
          <a:xfrm>
            <a:off x="558801" y="603522"/>
            <a:ext cx="48030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Final Concept</a:t>
            </a:r>
            <a:endParaRPr sz="1400" b="0" i="0" u="none" strike="noStrike" cap="none">
              <a:solidFill>
                <a:srgbClr val="000000"/>
              </a:solidFill>
              <a:latin typeface="Arial"/>
              <a:ea typeface="Arial"/>
              <a:cs typeface="Arial"/>
              <a:sym typeface="Arial"/>
            </a:endParaRPr>
          </a:p>
        </p:txBody>
      </p:sp>
      <p:sp>
        <p:nvSpPr>
          <p:cNvPr id="147" name="Google Shape;147;g1b202f1157a_4_8"/>
          <p:cNvSpPr txBox="1"/>
          <p:nvPr/>
        </p:nvSpPr>
        <p:spPr>
          <a:xfrm>
            <a:off x="0" y="9644389"/>
            <a:ext cx="3581400" cy="2616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CHOSEN FINAL CONCEPT / PAGE 7</a:t>
            </a:r>
            <a:endParaRPr sz="1400" b="0" i="0" u="none" strike="noStrike" cap="none">
              <a:solidFill>
                <a:srgbClr val="000000"/>
              </a:solidFill>
              <a:latin typeface="Arial"/>
              <a:ea typeface="Arial"/>
              <a:cs typeface="Arial"/>
              <a:sym typeface="Arial"/>
            </a:endParaRPr>
          </a:p>
        </p:txBody>
      </p:sp>
      <p:sp>
        <p:nvSpPr>
          <p:cNvPr id="148" name="Google Shape;148;g1b202f1157a_4_8"/>
          <p:cNvSpPr txBox="1"/>
          <p:nvPr/>
        </p:nvSpPr>
        <p:spPr>
          <a:xfrm>
            <a:off x="558800" y="1371399"/>
            <a:ext cx="5689500" cy="53552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800" b="0" i="0" u="none" strike="noStrike" dirty="0">
                <a:solidFill>
                  <a:srgbClr val="000000"/>
                </a:solidFill>
                <a:effectLst/>
                <a:latin typeface="Arial" panose="020B0604020202020204" pitchFamily="34" charset="0"/>
              </a:rPr>
              <a:t>In conclusion the Web App clearly is the best solution to choose from. Google form is the 2nd best but both limits the adaptability to make the process Do it Yourself and still requires at least 2 people to take the test. On the other hand,</a:t>
            </a:r>
            <a:r>
              <a:rPr lang="en-US" sz="1800" dirty="0">
                <a:latin typeface="Arial" panose="020B0604020202020204" pitchFamily="34" charset="0"/>
              </a:rPr>
              <a:t> </a:t>
            </a:r>
            <a:r>
              <a:rPr lang="en-US" sz="1800" b="0" i="0" u="none" strike="noStrike" dirty="0">
                <a:solidFill>
                  <a:srgbClr val="000000"/>
                </a:solidFill>
                <a:effectLst/>
                <a:latin typeface="Arial" panose="020B0604020202020204" pitchFamily="34" charset="0"/>
              </a:rPr>
              <a:t>the Gyroscopic machine being far from ideal is a quite accurate and easy to use tool for people.</a:t>
            </a:r>
          </a:p>
          <a:p>
            <a:pPr marL="0" marR="0" lvl="0" indent="0" algn="l" rtl="0">
              <a:lnSpc>
                <a:spcPct val="100000"/>
              </a:lnSpc>
              <a:spcBef>
                <a:spcPts val="0"/>
              </a:spcBef>
              <a:spcAft>
                <a:spcPts val="0"/>
              </a:spcAft>
              <a:buClr>
                <a:srgbClr val="000000"/>
              </a:buClr>
              <a:buSzPts val="1200"/>
              <a:buFont typeface="Arial"/>
              <a:buNone/>
            </a:pPr>
            <a:endParaRPr lang="en-US" sz="1800" cap="none" dirty="0">
              <a:latin typeface="Arial" panose="020B0604020202020204" pitchFamily="34" charset="0"/>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800" cap="none" dirty="0">
                <a:solidFill>
                  <a:schemeClr val="dk1"/>
                </a:solidFill>
                <a:latin typeface="Arial" panose="020B0604020202020204" pitchFamily="34" charset="0"/>
                <a:ea typeface="Calibri"/>
                <a:cs typeface="Calibri"/>
                <a:sym typeface="Calibri"/>
              </a:rPr>
              <a:t>The app will have a Dashboard featuring </a:t>
            </a:r>
            <a:r>
              <a:rPr lang="en-US" sz="1800" dirty="0">
                <a:solidFill>
                  <a:schemeClr val="dk1"/>
                </a:solidFill>
                <a:latin typeface="Arial" panose="020B0604020202020204" pitchFamily="34" charset="0"/>
                <a:ea typeface="Calibri"/>
                <a:cs typeface="Calibri"/>
                <a:sym typeface="Calibri"/>
              </a:rPr>
              <a:t>a Graph of your daily and weekly progress with name of exercises.</a:t>
            </a:r>
          </a:p>
          <a:p>
            <a:pPr marL="0" marR="0" lvl="0" indent="0" algn="l" rtl="0">
              <a:lnSpc>
                <a:spcPct val="100000"/>
              </a:lnSpc>
              <a:spcBef>
                <a:spcPts val="0"/>
              </a:spcBef>
              <a:spcAft>
                <a:spcPts val="0"/>
              </a:spcAft>
              <a:buClr>
                <a:srgbClr val="000000"/>
              </a:buClr>
              <a:buSzPts val="1200"/>
              <a:buFont typeface="Arial"/>
              <a:buNone/>
            </a:pPr>
            <a:endParaRPr lang="en-US" sz="1800" b="0" i="0" u="none" strike="noStrike" cap="none" dirty="0">
              <a:solidFill>
                <a:schemeClr val="dk1"/>
              </a:solidFill>
              <a:latin typeface="Arial" panose="020B0604020202020204" pitchFamily="34" charset="0"/>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800" b="0" i="0" u="none" strike="noStrike" cap="none" dirty="0">
                <a:solidFill>
                  <a:schemeClr val="dk1"/>
                </a:solidFill>
                <a:latin typeface="Arial" panose="020B0604020202020204" pitchFamily="34" charset="0"/>
                <a:ea typeface="Calibri"/>
                <a:cs typeface="Calibri"/>
                <a:sym typeface="Calibri"/>
              </a:rPr>
              <a:t>The User data will be available </a:t>
            </a:r>
            <a:r>
              <a:rPr lang="en-US" sz="1800" dirty="0">
                <a:solidFill>
                  <a:schemeClr val="dk1"/>
                </a:solidFill>
                <a:latin typeface="Arial" panose="020B0604020202020204" pitchFamily="34" charset="0"/>
                <a:ea typeface="Calibri"/>
                <a:cs typeface="Calibri"/>
                <a:sym typeface="Calibri"/>
              </a:rPr>
              <a:t>for the user to look and ask for a progress report from their physiotherapist.</a:t>
            </a:r>
          </a:p>
          <a:p>
            <a:pPr marL="0" marR="0" lvl="0" indent="0" algn="l" rtl="0">
              <a:lnSpc>
                <a:spcPct val="100000"/>
              </a:lnSpc>
              <a:spcBef>
                <a:spcPts val="0"/>
              </a:spcBef>
              <a:spcAft>
                <a:spcPts val="0"/>
              </a:spcAft>
              <a:buClr>
                <a:srgbClr val="000000"/>
              </a:buClr>
              <a:buSzPts val="1200"/>
              <a:buFont typeface="Arial"/>
              <a:buNone/>
            </a:pPr>
            <a:endParaRPr lang="en-US" sz="1800" b="0" i="0" u="none" strike="noStrike" cap="none" dirty="0">
              <a:solidFill>
                <a:schemeClr val="dk1"/>
              </a:solidFill>
              <a:latin typeface="Arial" panose="020B0604020202020204" pitchFamily="34" charset="0"/>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US" sz="1800" dirty="0">
                <a:solidFill>
                  <a:schemeClr val="dk1"/>
                </a:solidFill>
                <a:latin typeface="Arial" panose="020B0604020202020204" pitchFamily="34" charset="0"/>
                <a:ea typeface="Calibri"/>
                <a:cs typeface="Calibri"/>
                <a:sym typeface="Calibri"/>
              </a:rPr>
              <a:t>Additionally, the relevant data of the exercises will be used anonymously for the improvement of the scale and to suggest guide of exercises for individuals</a:t>
            </a:r>
            <a:endParaRPr sz="12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1aea6bbc134_0_0"/>
          <p:cNvSpPr txBox="1"/>
          <p:nvPr/>
        </p:nvSpPr>
        <p:spPr>
          <a:xfrm>
            <a:off x="558801" y="603522"/>
            <a:ext cx="48030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Business Model</a:t>
            </a:r>
            <a:endParaRPr sz="1400" b="0" i="0" u="none" strike="noStrike" cap="none">
              <a:solidFill>
                <a:srgbClr val="000000"/>
              </a:solidFill>
              <a:latin typeface="Arial"/>
              <a:ea typeface="Arial"/>
              <a:cs typeface="Arial"/>
              <a:sym typeface="Arial"/>
            </a:endParaRPr>
          </a:p>
        </p:txBody>
      </p:sp>
      <p:sp>
        <p:nvSpPr>
          <p:cNvPr id="155" name="Google Shape;155;g1aea6bbc134_0_0"/>
          <p:cNvSpPr txBox="1"/>
          <p:nvPr/>
        </p:nvSpPr>
        <p:spPr>
          <a:xfrm>
            <a:off x="0" y="9491989"/>
            <a:ext cx="3581400" cy="4308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QUALITATIVE AND QUANTITATIVE RESEARCH / PAGE 8</a:t>
            </a:r>
            <a:endParaRPr sz="1400" b="0" i="0" u="none" strike="noStrike" cap="none">
              <a:solidFill>
                <a:srgbClr val="000000"/>
              </a:solidFill>
              <a:latin typeface="Arial"/>
              <a:ea typeface="Arial"/>
              <a:cs typeface="Arial"/>
              <a:sym typeface="Arial"/>
            </a:endParaRPr>
          </a:p>
        </p:txBody>
      </p:sp>
      <p:sp>
        <p:nvSpPr>
          <p:cNvPr id="156" name="Google Shape;156;g1aea6bbc134_0_0"/>
          <p:cNvSpPr txBox="1"/>
          <p:nvPr/>
        </p:nvSpPr>
        <p:spPr>
          <a:xfrm>
            <a:off x="584251" y="3533618"/>
            <a:ext cx="5689500" cy="4462720"/>
          </a:xfrm>
          <a:prstGeom prst="rect">
            <a:avLst/>
          </a:prstGeom>
          <a:noFill/>
          <a:ln>
            <a:noFill/>
          </a:ln>
        </p:spPr>
        <p:txBody>
          <a:bodyPr spcFirstLastPara="1" wrap="square" lIns="91425" tIns="45700" rIns="91425" bIns="45700" anchor="t" anchorCtr="0">
            <a:spAutoFit/>
          </a:bodyPr>
          <a:lstStyle/>
          <a:p>
            <a:pPr algn="just" rtl="0">
              <a:spcBef>
                <a:spcPts val="1200"/>
              </a:spcBef>
              <a:spcAft>
                <a:spcPts val="0"/>
              </a:spcAft>
            </a:pPr>
            <a:r>
              <a:rPr lang="en-US" b="0" i="0" u="none" strike="noStrike" dirty="0">
                <a:solidFill>
                  <a:srgbClr val="000000"/>
                </a:solidFill>
                <a:effectLst/>
                <a:latin typeface="Arial Narrow" panose="020B0606020202030204" pitchFamily="34" charset="0"/>
              </a:rPr>
              <a:t>A over the desk business model is suitable for sensitizing people about the App. The customers, which in this case are patients, pay a subscription fee in exchange for access to the tool without advertisements. The other perpetual source of income will be the personalized advertisements generating revenue on per click basis.</a:t>
            </a:r>
            <a:endParaRPr lang="en-US" b="0" dirty="0">
              <a:effectLst/>
            </a:endParaRPr>
          </a:p>
          <a:p>
            <a:pPr algn="just" rtl="0">
              <a:spcBef>
                <a:spcPts val="1200"/>
              </a:spcBef>
              <a:spcAft>
                <a:spcPts val="0"/>
              </a:spcAft>
            </a:pPr>
            <a:r>
              <a:rPr lang="en-US" b="0" i="0" u="none" strike="noStrike" dirty="0">
                <a:solidFill>
                  <a:srgbClr val="000000"/>
                </a:solidFill>
                <a:effectLst/>
                <a:latin typeface="Arial Narrow" panose="020B0606020202030204" pitchFamily="34" charset="0"/>
              </a:rPr>
              <a:t>This business model can ensure a regular stream of income to cope up with running and maintenance costs if there is a strong customer base. Customer subscribing to this service will also receive a personal tracking assistance on how to and what to exercise and for how long. </a:t>
            </a:r>
          </a:p>
          <a:p>
            <a:pPr algn="just" rtl="0">
              <a:spcBef>
                <a:spcPts val="1200"/>
              </a:spcBef>
              <a:spcAft>
                <a:spcPts val="0"/>
              </a:spcAft>
            </a:pPr>
            <a:r>
              <a:rPr lang="en-US" b="0" i="0" u="none" strike="noStrike" dirty="0">
                <a:solidFill>
                  <a:srgbClr val="000000"/>
                </a:solidFill>
                <a:effectLst/>
                <a:latin typeface="Arial Narrow" panose="020B0606020202030204" pitchFamily="34" charset="0"/>
              </a:rPr>
              <a:t>Cost will depend on how complex the web application is, and This tool should cost approximately $120,000-150,000 to make[3] and market.</a:t>
            </a:r>
          </a:p>
          <a:p>
            <a:pPr algn="just" rtl="0">
              <a:spcBef>
                <a:spcPts val="1200"/>
              </a:spcBef>
              <a:spcAft>
                <a:spcPts val="0"/>
              </a:spcAft>
            </a:pPr>
            <a:r>
              <a:rPr lang="en-US" dirty="0">
                <a:latin typeface="Arial Narrow" panose="020B0606020202030204" pitchFamily="34" charset="0"/>
              </a:rPr>
              <a:t>The Subscription cost to remove the advertisements will be approximately $3 a month.</a:t>
            </a:r>
          </a:p>
          <a:p>
            <a:pPr algn="just" rtl="0">
              <a:spcBef>
                <a:spcPts val="1200"/>
              </a:spcBef>
              <a:spcAft>
                <a:spcPts val="0"/>
              </a:spcAft>
            </a:pPr>
            <a:endParaRPr lang="en-US" b="0" dirty="0">
              <a:effectLst/>
            </a:endParaRPr>
          </a:p>
          <a:p>
            <a:pPr rtl="0">
              <a:spcBef>
                <a:spcPts val="1200"/>
              </a:spcBef>
              <a:spcAft>
                <a:spcPts val="0"/>
              </a:spcAft>
            </a:pPr>
            <a:r>
              <a:rPr lang="en-US" b="0" i="0" u="none" strike="noStrike" dirty="0">
                <a:solidFill>
                  <a:srgbClr val="000000"/>
                </a:solidFill>
                <a:effectLst/>
                <a:latin typeface="Times New Roman" panose="02020603050405020304" pitchFamily="18" charset="0"/>
              </a:rPr>
              <a:t> </a:t>
            </a:r>
            <a:endParaRPr lang="en-US" b="0" dirty="0">
              <a:effectLst/>
            </a:endParaRPr>
          </a:p>
          <a:p>
            <a:br>
              <a:rPr lang="en-US" sz="1600" dirty="0"/>
            </a:br>
            <a:endParaRPr sz="1200" b="1" i="0" u="none" strike="noStrike" cap="none" dirty="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6B92F4FE-C00C-2330-0391-1555B0EAD6E1}"/>
              </a:ext>
            </a:extLst>
          </p:cNvPr>
          <p:cNvPicPr>
            <a:picLocks noChangeAspect="1"/>
          </p:cNvPicPr>
          <p:nvPr/>
        </p:nvPicPr>
        <p:blipFill>
          <a:blip r:embed="rId3"/>
          <a:stretch>
            <a:fillRect/>
          </a:stretch>
        </p:blipFill>
        <p:spPr>
          <a:xfrm>
            <a:off x="2187511" y="1188523"/>
            <a:ext cx="2482978" cy="234509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1b202f1157a_1_0"/>
          <p:cNvSpPr txBox="1"/>
          <p:nvPr/>
        </p:nvSpPr>
        <p:spPr>
          <a:xfrm>
            <a:off x="558801" y="603522"/>
            <a:ext cx="48030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Market Analysis </a:t>
            </a:r>
            <a:endParaRPr sz="1400" b="0" i="0" u="none" strike="noStrike" cap="none">
              <a:solidFill>
                <a:srgbClr val="000000"/>
              </a:solidFill>
              <a:latin typeface="Arial"/>
              <a:ea typeface="Arial"/>
              <a:cs typeface="Arial"/>
              <a:sym typeface="Arial"/>
            </a:endParaRPr>
          </a:p>
        </p:txBody>
      </p:sp>
      <p:sp>
        <p:nvSpPr>
          <p:cNvPr id="164" name="Google Shape;164;g1b202f1157a_1_0"/>
          <p:cNvSpPr txBox="1"/>
          <p:nvPr/>
        </p:nvSpPr>
        <p:spPr>
          <a:xfrm>
            <a:off x="0" y="9491989"/>
            <a:ext cx="3581400" cy="4308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QUALITATIVE AND QUANTITATIVE RESEARCH / PAGE 9</a:t>
            </a:r>
            <a:endParaRPr sz="1400" b="0" i="0" u="none" strike="noStrike" cap="none">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20094AA4-D211-B84E-1A6A-6A6829E24C8F}"/>
              </a:ext>
            </a:extLst>
          </p:cNvPr>
          <p:cNvPicPr>
            <a:picLocks noChangeAspect="1"/>
          </p:cNvPicPr>
          <p:nvPr/>
        </p:nvPicPr>
        <p:blipFill>
          <a:blip r:embed="rId3"/>
          <a:stretch>
            <a:fillRect/>
          </a:stretch>
        </p:blipFill>
        <p:spPr>
          <a:xfrm>
            <a:off x="279400" y="1428698"/>
            <a:ext cx="6299199" cy="3524302"/>
          </a:xfrm>
          <a:prstGeom prst="rect">
            <a:avLst/>
          </a:prstGeom>
        </p:spPr>
      </p:pic>
      <p:sp>
        <p:nvSpPr>
          <p:cNvPr id="4" name="TextBox 3">
            <a:extLst>
              <a:ext uri="{FF2B5EF4-FFF2-40B4-BE49-F238E27FC236}">
                <a16:creationId xmlns:a16="http://schemas.microsoft.com/office/drawing/2014/main" id="{8F7A9033-4956-AE1B-1F69-3D4DFB2EE71C}"/>
              </a:ext>
            </a:extLst>
          </p:cNvPr>
          <p:cNvSpPr txBox="1"/>
          <p:nvPr/>
        </p:nvSpPr>
        <p:spPr>
          <a:xfrm>
            <a:off x="1130300" y="5581650"/>
            <a:ext cx="4902200" cy="2031325"/>
          </a:xfrm>
          <a:prstGeom prst="rect">
            <a:avLst/>
          </a:prstGeom>
          <a:noFill/>
        </p:spPr>
        <p:txBody>
          <a:bodyPr wrap="square" rtlCol="0">
            <a:spAutoFit/>
          </a:bodyPr>
          <a:lstStyle/>
          <a:p>
            <a:r>
              <a:rPr lang="en-AU" dirty="0"/>
              <a:t>Addressable Market will consist of the largest stakeholder the people above the age of 50years and even if they won’t buy the subscription we will still be getting around 2 dollars per user per month if they are using it everyday.</a:t>
            </a:r>
          </a:p>
          <a:p>
            <a:endParaRPr lang="en-AU" dirty="0"/>
          </a:p>
          <a:p>
            <a:r>
              <a:rPr lang="en-IN" dirty="0"/>
              <a:t>Which will land us to exactly a 2/3</a:t>
            </a:r>
            <a:r>
              <a:rPr lang="en-IN" baseline="30000" dirty="0"/>
              <a:t>rd</a:t>
            </a:r>
            <a:r>
              <a:rPr lang="en-IN" dirty="0"/>
              <a:t> share of what we are planning to achieve with subscription but we can expect better reach of users with advertising as it will be free for the users.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1b202f1157a_2_0"/>
          <p:cNvSpPr txBox="1"/>
          <p:nvPr/>
        </p:nvSpPr>
        <p:spPr>
          <a:xfrm>
            <a:off x="558801" y="603522"/>
            <a:ext cx="48030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dirty="0">
                <a:solidFill>
                  <a:schemeClr val="dk1"/>
                </a:solidFill>
                <a:latin typeface="Arial"/>
                <a:ea typeface="Arial"/>
                <a:cs typeface="Arial"/>
                <a:sym typeface="Arial"/>
              </a:rPr>
              <a:t>KPIs</a:t>
            </a:r>
            <a:endParaRPr sz="1400" b="0" i="0" u="none" strike="noStrike" cap="none" dirty="0">
              <a:solidFill>
                <a:srgbClr val="000000"/>
              </a:solidFill>
              <a:latin typeface="Arial"/>
              <a:ea typeface="Arial"/>
              <a:cs typeface="Arial"/>
              <a:sym typeface="Arial"/>
            </a:endParaRPr>
          </a:p>
        </p:txBody>
      </p:sp>
      <p:sp>
        <p:nvSpPr>
          <p:cNvPr id="173" name="Google Shape;173;g1b202f1157a_2_0"/>
          <p:cNvSpPr txBox="1"/>
          <p:nvPr/>
        </p:nvSpPr>
        <p:spPr>
          <a:xfrm>
            <a:off x="0" y="9491989"/>
            <a:ext cx="3581400" cy="4308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QUALITATIVE AND QUANTITATIVE RESEARCH / PAGE 10</a:t>
            </a:r>
            <a:endParaRPr sz="1400" b="0" i="0" u="none" strike="noStrike" cap="none">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F57718C9-3498-31E7-A8D1-39B548D8B28A}"/>
              </a:ext>
            </a:extLst>
          </p:cNvPr>
          <p:cNvSpPr txBox="1"/>
          <p:nvPr/>
        </p:nvSpPr>
        <p:spPr>
          <a:xfrm>
            <a:off x="558801" y="1504950"/>
            <a:ext cx="4874894" cy="2231380"/>
          </a:xfrm>
          <a:prstGeom prst="rect">
            <a:avLst/>
          </a:prstGeom>
          <a:noFill/>
        </p:spPr>
        <p:txBody>
          <a:bodyPr wrap="square" rtlCol="0">
            <a:spAutoFit/>
          </a:bodyPr>
          <a:lstStyle/>
          <a:p>
            <a:pPr marL="742950" indent="-285750" algn="just" rtl="0" fontAlgn="base">
              <a:spcBef>
                <a:spcPts val="0"/>
              </a:spcBef>
              <a:spcAft>
                <a:spcPts val="0"/>
              </a:spcAft>
              <a:buFont typeface="Arial" panose="020B0604020202020204" pitchFamily="34" charset="0"/>
              <a:buChar char="•"/>
            </a:pPr>
            <a:r>
              <a:rPr lang="en-US" sz="1600" b="0" i="0" u="none" strike="noStrike" dirty="0">
                <a:solidFill>
                  <a:srgbClr val="000000"/>
                </a:solidFill>
                <a:effectLst/>
                <a:latin typeface="Arial Narrow" panose="020B0606020202030204" pitchFamily="34" charset="0"/>
              </a:rPr>
              <a:t>The solution is mostly irrelevant to the hospital’s KPI. </a:t>
            </a:r>
            <a:endParaRPr lang="en-US" sz="1600" b="0" i="0" u="none" strike="noStrike" dirty="0">
              <a:solidFill>
                <a:srgbClr val="000000"/>
              </a:solidFill>
              <a:effectLst/>
              <a:latin typeface="Calibri" panose="020F0502020204030204" pitchFamily="34" charset="0"/>
            </a:endParaRPr>
          </a:p>
          <a:p>
            <a:pPr marL="742950" indent="-285750" algn="just" rtl="0" fontAlgn="base">
              <a:spcBef>
                <a:spcPts val="0"/>
              </a:spcBef>
              <a:spcAft>
                <a:spcPts val="0"/>
              </a:spcAft>
              <a:buFont typeface="Arial" panose="020B0604020202020204" pitchFamily="34" charset="0"/>
              <a:buChar char="•"/>
            </a:pPr>
            <a:r>
              <a:rPr lang="en-US" sz="1600" b="0" i="0" u="none" strike="noStrike" dirty="0">
                <a:solidFill>
                  <a:srgbClr val="000000"/>
                </a:solidFill>
                <a:effectLst/>
                <a:latin typeface="Arial Narrow" panose="020B0606020202030204" pitchFamily="34" charset="0"/>
              </a:rPr>
              <a:t>The most relevant KPI is that it could improve client experience. </a:t>
            </a:r>
            <a:endParaRPr lang="en-US" sz="1600" b="0" i="0" u="none" strike="noStrike" dirty="0">
              <a:solidFill>
                <a:srgbClr val="000000"/>
              </a:solidFill>
              <a:effectLst/>
              <a:latin typeface="Calibri" panose="020F0502020204030204" pitchFamily="34" charset="0"/>
            </a:endParaRPr>
          </a:p>
          <a:p>
            <a:pPr marL="742950" lvl="2" indent="-285750" algn="just" fontAlgn="base">
              <a:buFont typeface="Arial" panose="020B0604020202020204" pitchFamily="34" charset="0"/>
              <a:buChar char="•"/>
            </a:pPr>
            <a:r>
              <a:rPr lang="en-US" sz="1600" b="0" i="0" u="none" strike="noStrike" dirty="0">
                <a:solidFill>
                  <a:srgbClr val="000000"/>
                </a:solidFill>
                <a:effectLst/>
                <a:latin typeface="Arial Narrow" panose="020B0606020202030204" pitchFamily="34" charset="0"/>
              </a:rPr>
              <a:t>The tool will improve healthcare provider experience in managing patient care as there is less time lost in coordinating patient treatment schedule. </a:t>
            </a:r>
            <a:endParaRPr lang="en-US" sz="1600" b="0" i="0" u="none" strike="noStrike" dirty="0">
              <a:solidFill>
                <a:srgbClr val="000000"/>
              </a:solidFill>
              <a:effectLst/>
              <a:latin typeface="Calibri" panose="020F0502020204030204" pitchFamily="34" charset="0"/>
            </a:endParaRPr>
          </a:p>
          <a:p>
            <a:pPr marL="742950" lvl="2" indent="-285750" algn="just" fontAlgn="base">
              <a:buFont typeface="Arial" panose="020B0604020202020204" pitchFamily="34" charset="0"/>
              <a:buChar char="•"/>
            </a:pPr>
            <a:r>
              <a:rPr lang="en-US" sz="1600" b="0" i="0" u="none" strike="noStrike" dirty="0">
                <a:solidFill>
                  <a:srgbClr val="000000"/>
                </a:solidFill>
                <a:effectLst/>
                <a:latin typeface="Arial Narrow" panose="020B0606020202030204" pitchFamily="34" charset="0"/>
              </a:rPr>
              <a:t>The tool can also improve balancing among patients and enhance the experience.</a:t>
            </a:r>
          </a:p>
          <a:p>
            <a:pPr marL="457200" lvl="1" algn="just" rtl="0" fontAlgn="base">
              <a:spcBef>
                <a:spcPts val="0"/>
              </a:spcBef>
              <a:spcAft>
                <a:spcPts val="0"/>
              </a:spcAft>
            </a:pPr>
            <a:endParaRPr lang="en-US" sz="1100" dirty="0">
              <a:latin typeface="Arial Narrow" panose="020B060602020203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1b202f1157a_1_15"/>
          <p:cNvSpPr txBox="1"/>
          <p:nvPr/>
        </p:nvSpPr>
        <p:spPr>
          <a:xfrm>
            <a:off x="558800" y="603525"/>
            <a:ext cx="5392200"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dirty="0">
                <a:solidFill>
                  <a:schemeClr val="dk1"/>
                </a:solidFill>
              </a:rPr>
              <a:t>Team</a:t>
            </a:r>
            <a:endParaRPr sz="1400" b="0" i="0" u="none" strike="noStrike" cap="none" dirty="0">
              <a:solidFill>
                <a:srgbClr val="000000"/>
              </a:solidFill>
              <a:latin typeface="Arial"/>
              <a:ea typeface="Arial"/>
              <a:cs typeface="Arial"/>
              <a:sym typeface="Arial"/>
            </a:endParaRPr>
          </a:p>
        </p:txBody>
      </p:sp>
      <p:sp>
        <p:nvSpPr>
          <p:cNvPr id="182" name="Google Shape;182;g1b202f1157a_1_15"/>
          <p:cNvSpPr txBox="1"/>
          <p:nvPr/>
        </p:nvSpPr>
        <p:spPr>
          <a:xfrm>
            <a:off x="558800" y="1469362"/>
            <a:ext cx="5689500" cy="1815841"/>
          </a:xfrm>
          <a:prstGeom prst="rect">
            <a:avLst/>
          </a:prstGeom>
          <a:noFill/>
          <a:ln>
            <a:noFill/>
          </a:ln>
        </p:spPr>
        <p:txBody>
          <a:bodyPr spcFirstLastPara="1" wrap="square" lIns="91425" tIns="45700" rIns="91425" bIns="45700" anchor="t" anchorCtr="0">
            <a:spAutoFit/>
          </a:bodyPr>
          <a:lstStyle/>
          <a:p>
            <a:r>
              <a:rPr lang="en-US" sz="1600" dirty="0"/>
              <a:t>Dr. Melanie designed the Balance Intensity Scale in 2018 after analyzing the need to reduce the injuries caused to adults due to falling unconsciously. The BIS is a clinical measurement of balance exercise intensity used to rate exercises performed by adults and I am helping her with making the tool more user friendly and that can store data online</a:t>
            </a:r>
          </a:p>
        </p:txBody>
      </p:sp>
      <p:sp>
        <p:nvSpPr>
          <p:cNvPr id="183" name="Google Shape;183;g1b202f1157a_1_15"/>
          <p:cNvSpPr txBox="1"/>
          <p:nvPr/>
        </p:nvSpPr>
        <p:spPr>
          <a:xfrm>
            <a:off x="0" y="9491989"/>
            <a:ext cx="3581400" cy="4308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QUALITATIVE AND QUANTITATIVE RESEARCH / PAGE 4</a:t>
            </a:r>
            <a:endParaRPr sz="1400" b="0" i="0" u="none" strike="noStrike" cap="none">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FDF464F2-0B69-AB92-39FA-7E9C98A3AB3B}"/>
              </a:ext>
            </a:extLst>
          </p:cNvPr>
          <p:cNvPicPr>
            <a:picLocks noChangeAspect="1"/>
          </p:cNvPicPr>
          <p:nvPr/>
        </p:nvPicPr>
        <p:blipFill>
          <a:blip r:embed="rId3"/>
          <a:stretch>
            <a:fillRect/>
          </a:stretch>
        </p:blipFill>
        <p:spPr>
          <a:xfrm>
            <a:off x="1362074" y="3566305"/>
            <a:ext cx="3762375" cy="231152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g1b9dce6bbd6_1_3"/>
          <p:cNvSpPr txBox="1"/>
          <p:nvPr/>
        </p:nvSpPr>
        <p:spPr>
          <a:xfrm>
            <a:off x="558800" y="603525"/>
            <a:ext cx="5392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Timeline</a:t>
            </a:r>
            <a:endParaRPr sz="1400" b="0" i="0" u="none" strike="noStrike" cap="none">
              <a:solidFill>
                <a:srgbClr val="000000"/>
              </a:solidFill>
              <a:latin typeface="Arial"/>
              <a:ea typeface="Arial"/>
              <a:cs typeface="Arial"/>
              <a:sym typeface="Arial"/>
            </a:endParaRPr>
          </a:p>
        </p:txBody>
      </p:sp>
      <p:sp>
        <p:nvSpPr>
          <p:cNvPr id="190" name="Google Shape;190;g1b9dce6bbd6_1_3"/>
          <p:cNvSpPr txBox="1"/>
          <p:nvPr/>
        </p:nvSpPr>
        <p:spPr>
          <a:xfrm>
            <a:off x="736650" y="1488412"/>
            <a:ext cx="5689500" cy="2308284"/>
          </a:xfrm>
          <a:prstGeom prst="rect">
            <a:avLst/>
          </a:prstGeom>
          <a:noFill/>
          <a:ln>
            <a:noFill/>
          </a:ln>
        </p:spPr>
        <p:txBody>
          <a:bodyPr spcFirstLastPara="1" wrap="square" lIns="91425" tIns="45700" rIns="91425" bIns="45700" anchor="t" anchorCtr="0">
            <a:spAutoFit/>
          </a:bodyPr>
          <a:lstStyle/>
          <a:p>
            <a:pPr marR="0" lvl="0" algn="l" rtl="0">
              <a:lnSpc>
                <a:spcPct val="100000"/>
              </a:lnSpc>
              <a:spcBef>
                <a:spcPts val="0"/>
              </a:spcBef>
              <a:spcAft>
                <a:spcPts val="0"/>
              </a:spcAft>
              <a:buClr>
                <a:srgbClr val="000000"/>
              </a:buClr>
              <a:buSzPts val="1200"/>
            </a:pPr>
            <a:r>
              <a:rPr lang="en-AU" sz="1200" b="0" i="0" u="none" strike="noStrike" cap="none" dirty="0">
                <a:solidFill>
                  <a:schemeClr val="dk1"/>
                </a:solidFill>
                <a:latin typeface="Arial"/>
                <a:ea typeface="Arial"/>
                <a:cs typeface="Arial"/>
                <a:sym typeface="Arial"/>
              </a:rPr>
              <a:t>2023</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r>
              <a:rPr lang="en-AU" sz="1200" b="0" i="0" u="none" strike="noStrike" cap="none" dirty="0">
                <a:solidFill>
                  <a:schemeClr val="dk1"/>
                </a:solidFill>
                <a:latin typeface="Arial"/>
                <a:ea typeface="Arial"/>
                <a:cs typeface="Arial"/>
                <a:sym typeface="Arial"/>
              </a:rPr>
              <a:t>Prototyping </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r>
              <a:rPr lang="en-AU" sz="1200" dirty="0">
                <a:solidFill>
                  <a:schemeClr val="dk1"/>
                </a:solidFill>
              </a:rPr>
              <a:t>Parallelly analysis of market</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endParaRPr lang="en-AU" sz="1200" dirty="0">
              <a:solidFill>
                <a:schemeClr val="dk1"/>
              </a:solidFill>
            </a:endParaRPr>
          </a:p>
          <a:p>
            <a:pPr marR="0" lvl="0" algn="l" rtl="0">
              <a:lnSpc>
                <a:spcPct val="100000"/>
              </a:lnSpc>
              <a:spcBef>
                <a:spcPts val="0"/>
              </a:spcBef>
              <a:spcAft>
                <a:spcPts val="0"/>
              </a:spcAft>
              <a:buClr>
                <a:srgbClr val="000000"/>
              </a:buClr>
              <a:buSzPts val="1200"/>
            </a:pPr>
            <a:r>
              <a:rPr lang="en-US" sz="1200" b="0" i="0" u="none" strike="noStrike" cap="none" dirty="0">
                <a:solidFill>
                  <a:schemeClr val="dk1"/>
                </a:solidFill>
                <a:latin typeface="Arial"/>
                <a:ea typeface="Arial"/>
                <a:cs typeface="Arial"/>
                <a:sym typeface="Arial"/>
              </a:rPr>
              <a:t>2024</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r>
              <a:rPr lang="en-US" sz="1200" b="0" i="0" u="none" strike="noStrike" cap="none" dirty="0">
                <a:solidFill>
                  <a:schemeClr val="dk1"/>
                </a:solidFill>
                <a:latin typeface="Arial"/>
                <a:ea typeface="Arial"/>
                <a:cs typeface="Arial"/>
                <a:sym typeface="Arial"/>
              </a:rPr>
              <a:t>Development of the web application begins</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r>
              <a:rPr lang="en-US" sz="1200" dirty="0">
                <a:solidFill>
                  <a:schemeClr val="dk1"/>
                </a:solidFill>
              </a:rPr>
              <a:t>Simultaneous Marketing </a:t>
            </a:r>
            <a:r>
              <a:rPr lang="en-US" sz="1200" b="0" i="0" u="none" strike="noStrike" cap="none" dirty="0">
                <a:solidFill>
                  <a:schemeClr val="dk1"/>
                </a:solidFill>
                <a:latin typeface="Arial"/>
                <a:ea typeface="Arial"/>
                <a:cs typeface="Arial"/>
                <a:sym typeface="Arial"/>
              </a:rPr>
              <a:t> </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endParaRPr lang="en-US" sz="1200" b="0" i="0" u="none" strike="noStrike" cap="none" dirty="0">
              <a:solidFill>
                <a:schemeClr val="dk1"/>
              </a:solidFill>
              <a:latin typeface="Arial"/>
              <a:ea typeface="Arial"/>
              <a:cs typeface="Arial"/>
              <a:sym typeface="Arial"/>
            </a:endParaRPr>
          </a:p>
          <a:p>
            <a:pPr marR="0" lvl="0" algn="l" rtl="0">
              <a:lnSpc>
                <a:spcPct val="100000"/>
              </a:lnSpc>
              <a:spcBef>
                <a:spcPts val="0"/>
              </a:spcBef>
              <a:spcAft>
                <a:spcPts val="0"/>
              </a:spcAft>
              <a:buClr>
                <a:srgbClr val="000000"/>
              </a:buClr>
              <a:buSzPts val="1200"/>
            </a:pPr>
            <a:r>
              <a:rPr lang="en-US" sz="1200" b="0" i="0" u="none" strike="noStrike" cap="none" dirty="0">
                <a:solidFill>
                  <a:schemeClr val="dk1"/>
                </a:solidFill>
                <a:latin typeface="Arial"/>
                <a:ea typeface="Arial"/>
                <a:cs typeface="Arial"/>
                <a:sym typeface="Arial"/>
              </a:rPr>
              <a:t>2025</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r>
              <a:rPr lang="en-US" sz="1200" dirty="0">
                <a:solidFill>
                  <a:schemeClr val="dk1"/>
                </a:solidFill>
              </a:rPr>
              <a:t>Beta Testing</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r>
              <a:rPr lang="en-US" sz="1200" b="0" i="0" u="none" strike="noStrike" cap="none" dirty="0">
                <a:solidFill>
                  <a:schemeClr val="dk1"/>
                </a:solidFill>
                <a:latin typeface="Arial"/>
                <a:ea typeface="Arial"/>
                <a:cs typeface="Arial"/>
                <a:sym typeface="Arial"/>
              </a:rPr>
              <a:t>Market launch</a:t>
            </a:r>
          </a:p>
          <a:p>
            <a:pPr marL="171450" marR="0" lvl="0" indent="-171450" algn="l" rtl="0">
              <a:lnSpc>
                <a:spcPct val="100000"/>
              </a:lnSpc>
              <a:spcBef>
                <a:spcPts val="0"/>
              </a:spcBef>
              <a:spcAft>
                <a:spcPts val="0"/>
              </a:spcAft>
              <a:buClr>
                <a:srgbClr val="000000"/>
              </a:buClr>
              <a:buSzPts val="1200"/>
              <a:buFont typeface="Arial" panose="020B0604020202020204" pitchFamily="34" charset="0"/>
              <a:buChar char="•"/>
            </a:pPr>
            <a:endParaRPr lang="en-AU" sz="1200" b="0" i="0" u="none" strike="noStrike" cap="none" dirty="0">
              <a:solidFill>
                <a:schemeClr val="dk1"/>
              </a:solidFill>
              <a:latin typeface="Arial"/>
              <a:ea typeface="Arial"/>
              <a:cs typeface="Arial"/>
              <a:sym typeface="Arial"/>
            </a:endParaRPr>
          </a:p>
        </p:txBody>
      </p:sp>
      <p:sp>
        <p:nvSpPr>
          <p:cNvPr id="191" name="Google Shape;191;g1b9dce6bbd6_1_3"/>
          <p:cNvSpPr txBox="1"/>
          <p:nvPr/>
        </p:nvSpPr>
        <p:spPr>
          <a:xfrm>
            <a:off x="0" y="9491989"/>
            <a:ext cx="3581400" cy="4308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QUALITATIVE AND QUANTITATIVE RESEARCH / PAGE 4</a:t>
            </a:r>
            <a:endParaRPr sz="1400" b="0" i="0" u="none" strike="noStrike" cap="none">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D70A46C9-C81A-3E53-3C4C-A27C782EC503}"/>
              </a:ext>
            </a:extLst>
          </p:cNvPr>
          <p:cNvSpPr txBox="1"/>
          <p:nvPr/>
        </p:nvSpPr>
        <p:spPr>
          <a:xfrm>
            <a:off x="1714500" y="4827687"/>
            <a:ext cx="3429000" cy="307777"/>
          </a:xfrm>
          <a:prstGeom prst="rect">
            <a:avLst/>
          </a:prstGeom>
          <a:noFill/>
        </p:spPr>
        <p:txBody>
          <a:bodyPr wrap="square">
            <a:spAutoFit/>
          </a:bodyPr>
          <a:lstStyle/>
          <a:p>
            <a:endParaRPr lang="en-IN" dirty="0"/>
          </a:p>
        </p:txBody>
      </p:sp>
      <p:pic>
        <p:nvPicPr>
          <p:cNvPr id="5" name="Picture 4">
            <a:extLst>
              <a:ext uri="{FF2B5EF4-FFF2-40B4-BE49-F238E27FC236}">
                <a16:creationId xmlns:a16="http://schemas.microsoft.com/office/drawing/2014/main" id="{AB7AAF9B-E5B5-DFBF-8D63-3B70B5C6B77A}"/>
              </a:ext>
            </a:extLst>
          </p:cNvPr>
          <p:cNvPicPr>
            <a:picLocks noChangeAspect="1"/>
          </p:cNvPicPr>
          <p:nvPr/>
        </p:nvPicPr>
        <p:blipFill>
          <a:blip r:embed="rId3"/>
          <a:stretch>
            <a:fillRect/>
          </a:stretch>
        </p:blipFill>
        <p:spPr>
          <a:xfrm>
            <a:off x="825427" y="3796696"/>
            <a:ext cx="5295923" cy="397491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g1b9dce6bbd6_0_0"/>
          <p:cNvSpPr txBox="1"/>
          <p:nvPr/>
        </p:nvSpPr>
        <p:spPr>
          <a:xfrm>
            <a:off x="558800" y="603525"/>
            <a:ext cx="53922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AU" sz="3200" b="1" i="0" u="none" strike="noStrike" cap="none">
                <a:solidFill>
                  <a:schemeClr val="dk1"/>
                </a:solidFill>
                <a:latin typeface="Arial"/>
                <a:ea typeface="Arial"/>
                <a:cs typeface="Arial"/>
                <a:sym typeface="Arial"/>
              </a:rPr>
              <a:t>References </a:t>
            </a:r>
            <a:endParaRPr sz="1400" b="0" i="0" u="none" strike="noStrike" cap="none">
              <a:solidFill>
                <a:srgbClr val="000000"/>
              </a:solidFill>
              <a:latin typeface="Arial"/>
              <a:ea typeface="Arial"/>
              <a:cs typeface="Arial"/>
              <a:sym typeface="Arial"/>
            </a:endParaRPr>
          </a:p>
        </p:txBody>
      </p:sp>
      <p:sp>
        <p:nvSpPr>
          <p:cNvPr id="198" name="Google Shape;198;g1b9dce6bbd6_0_0"/>
          <p:cNvSpPr txBox="1"/>
          <p:nvPr/>
        </p:nvSpPr>
        <p:spPr>
          <a:xfrm>
            <a:off x="736650" y="1393162"/>
            <a:ext cx="5689500" cy="32008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AU" sz="1200" dirty="0">
                <a:solidFill>
                  <a:schemeClr val="dk1"/>
                </a:solidFill>
              </a:rPr>
              <a:t>[1]</a:t>
            </a:r>
            <a:r>
              <a:rPr lang="en-AU" sz="1200" dirty="0">
                <a:solidFill>
                  <a:schemeClr val="tx1"/>
                </a:solidFill>
              </a:rPr>
              <a:t> </a:t>
            </a:r>
            <a:r>
              <a:rPr lang="en-IN" sz="1600" b="0" i="0" dirty="0" err="1">
                <a:solidFill>
                  <a:schemeClr val="tx1"/>
                </a:solidFill>
                <a:effectLst/>
                <a:latin typeface="Roboto" panose="02000000000000000000" pitchFamily="2" charset="0"/>
              </a:rPr>
              <a:t>Farlie</a:t>
            </a:r>
            <a:r>
              <a:rPr lang="en-IN" sz="1600" b="0" i="0" dirty="0">
                <a:solidFill>
                  <a:schemeClr val="tx1"/>
                </a:solidFill>
                <a:effectLst/>
                <a:latin typeface="Roboto" panose="02000000000000000000" pitchFamily="2" charset="0"/>
              </a:rPr>
              <a:t>, M. K., Keating, J. L., Molloy, E., Bowles, K.-A., Neave, B., </a:t>
            </a:r>
            <a:r>
              <a:rPr lang="en-IN" sz="1600" b="0" i="0" dirty="0" err="1">
                <a:solidFill>
                  <a:schemeClr val="tx1"/>
                </a:solidFill>
                <a:effectLst/>
                <a:latin typeface="Roboto" panose="02000000000000000000" pitchFamily="2" charset="0"/>
              </a:rPr>
              <a:t>Yamin</a:t>
            </a:r>
            <a:r>
              <a:rPr lang="en-IN" sz="1600" b="0" i="0" dirty="0">
                <a:solidFill>
                  <a:schemeClr val="tx1"/>
                </a:solidFill>
                <a:effectLst/>
                <a:latin typeface="Roboto" panose="02000000000000000000" pitchFamily="2" charset="0"/>
              </a:rPr>
              <a:t>, J., . . . Haines, T. P. (2019). The Balance Intensity Scales for Therapists and Exercisers Measure Balance Exercise Intensity in Older Adults: Initial Validation Using Rasch Analysis. </a:t>
            </a:r>
            <a:r>
              <a:rPr lang="en-IN" sz="1600" b="0" i="1" dirty="0">
                <a:solidFill>
                  <a:schemeClr val="tx1"/>
                </a:solidFill>
                <a:effectLst/>
                <a:latin typeface="Roboto" panose="02000000000000000000" pitchFamily="2" charset="0"/>
              </a:rPr>
              <a:t>Physical Therapy, 99</a:t>
            </a:r>
            <a:r>
              <a:rPr lang="en-IN" sz="1600" b="0" i="0" dirty="0">
                <a:solidFill>
                  <a:schemeClr val="tx1"/>
                </a:solidFill>
                <a:effectLst/>
                <a:latin typeface="Roboto" panose="02000000000000000000" pitchFamily="2" charset="0"/>
              </a:rPr>
              <a:t>(10), 1394-1404. </a:t>
            </a:r>
            <a:r>
              <a:rPr lang="en-IN" sz="1600" b="0" i="0" u="sng" dirty="0">
                <a:solidFill>
                  <a:schemeClr val="tx1"/>
                </a:solidFill>
                <a:effectLst/>
                <a:latin typeface="Roboto" panose="02000000000000000000" pitchFamily="2" charset="0"/>
                <a:hlinkClick r:id="rId3">
                  <a:extLst>
                    <a:ext uri="{A12FA001-AC4F-418D-AE19-62706E023703}">
                      <ahyp:hlinkClr xmlns:ahyp="http://schemas.microsoft.com/office/drawing/2018/hyperlinkcolor" val="tx"/>
                    </a:ext>
                  </a:extLst>
                </a:hlinkClick>
              </a:rPr>
              <a:t>https://doi.org/10.1093/ptj/pzz092</a:t>
            </a:r>
            <a:endParaRPr lang="en-IN" sz="1600" b="0" i="0" u="sng" dirty="0">
              <a:solidFill>
                <a:schemeClr val="tx1"/>
              </a:solidFill>
              <a:effectLst/>
              <a:latin typeface="Roboto" panose="02000000000000000000" pitchFamily="2" charset="0"/>
            </a:endParaRPr>
          </a:p>
          <a:p>
            <a:pPr marL="0" marR="0" lvl="0" indent="0" algn="l" rtl="0">
              <a:lnSpc>
                <a:spcPct val="100000"/>
              </a:lnSpc>
              <a:spcBef>
                <a:spcPts val="0"/>
              </a:spcBef>
              <a:spcAft>
                <a:spcPts val="0"/>
              </a:spcAft>
              <a:buClr>
                <a:srgbClr val="000000"/>
              </a:buClr>
              <a:buSzPts val="1200"/>
              <a:buFont typeface="Arial"/>
              <a:buNone/>
            </a:pPr>
            <a:endParaRPr lang="en-IN" sz="1600" u="sng" strike="noStrike" cap="none" dirty="0">
              <a:solidFill>
                <a:schemeClr val="tx1"/>
              </a:solidFill>
              <a:latin typeface="Roboto" panose="02000000000000000000" pitchFamily="2" charset="0"/>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en-IN" sz="1600" u="sng" strike="noStrike" cap="none" dirty="0">
                <a:solidFill>
                  <a:schemeClr val="tx1"/>
                </a:solidFill>
                <a:latin typeface="Roboto" panose="02000000000000000000" pitchFamily="2" charset="0"/>
                <a:ea typeface="Arial"/>
                <a:cs typeface="Arial"/>
                <a:sym typeface="Arial"/>
              </a:rPr>
              <a:t>[2] </a:t>
            </a:r>
            <a:r>
              <a:rPr lang="en-IN" sz="1600" u="sng" strike="noStrike" cap="none" dirty="0">
                <a:solidFill>
                  <a:schemeClr val="tx1"/>
                </a:solidFill>
                <a:latin typeface="Roboto" panose="02000000000000000000" pitchFamily="2" charset="0"/>
                <a:ea typeface="Arial"/>
                <a:cs typeface="Arial"/>
                <a:sym typeface="Arial"/>
                <a:hlinkClick r:id="rId4"/>
              </a:rPr>
              <a:t>https://www.monash.edu/medicine/balance-intensity-scale</a:t>
            </a:r>
            <a:endParaRPr lang="en-IN" sz="1600" u="sng" strike="noStrike" cap="none" dirty="0">
              <a:solidFill>
                <a:schemeClr val="tx1"/>
              </a:solidFill>
              <a:latin typeface="Roboto" panose="02000000000000000000" pitchFamily="2" charset="0"/>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lang="en-IN" sz="1600" b="0" i="0" u="sng" dirty="0">
              <a:solidFill>
                <a:schemeClr val="tx1"/>
              </a:solidFill>
              <a:latin typeface="Roboto" panose="02000000000000000000" pitchFamily="2" charset="0"/>
            </a:endParaRPr>
          </a:p>
          <a:p>
            <a:pPr>
              <a:buSzPts val="1200"/>
            </a:pPr>
            <a:r>
              <a:rPr lang="en-IN" sz="1600" u="sng" strike="noStrike" cap="none" dirty="0">
                <a:solidFill>
                  <a:schemeClr val="tx1"/>
                </a:solidFill>
                <a:latin typeface="Roboto" panose="02000000000000000000" pitchFamily="2" charset="0"/>
                <a:ea typeface="Arial"/>
                <a:cs typeface="Arial"/>
                <a:sym typeface="Arial"/>
              </a:rPr>
              <a:t>[3]</a:t>
            </a:r>
            <a:r>
              <a:rPr lang="en-IN" sz="1800" b="0" i="0" u="none" strike="noStrike" dirty="0">
                <a:solidFill>
                  <a:srgbClr val="000000"/>
                </a:solidFill>
                <a:effectLst/>
                <a:latin typeface="Arial Narrow" panose="020B0606020202030204" pitchFamily="34" charset="0"/>
              </a:rPr>
              <a:t> https://ideausher.com/services/mobile-app-development/</a:t>
            </a:r>
            <a:endParaRPr lang="en-IN" sz="1800" b="0" i="0" u="none" strike="noStrike" dirty="0">
              <a:solidFill>
                <a:srgbClr val="000000"/>
              </a:solidFill>
              <a:effectLst/>
              <a:latin typeface="Calibri" panose="020F0502020204030204" pitchFamily="34" charset="0"/>
            </a:endParaRPr>
          </a:p>
          <a:p>
            <a:pPr marL="0" marR="0" lvl="0" indent="0" algn="l" rtl="0">
              <a:lnSpc>
                <a:spcPct val="100000"/>
              </a:lnSpc>
              <a:spcBef>
                <a:spcPts val="0"/>
              </a:spcBef>
              <a:spcAft>
                <a:spcPts val="0"/>
              </a:spcAft>
              <a:buClr>
                <a:srgbClr val="000000"/>
              </a:buClr>
              <a:buSzPts val="1200"/>
              <a:buFont typeface="Arial"/>
              <a:buNone/>
            </a:pPr>
            <a:endParaRPr lang="en-AU" sz="1200" b="0" i="0" u="none" strike="noStrike" cap="none" dirty="0">
              <a:solidFill>
                <a:schemeClr val="tx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chemeClr val="tx1"/>
              </a:solidFill>
              <a:latin typeface="Arial"/>
              <a:ea typeface="Arial"/>
              <a:cs typeface="Arial"/>
              <a:sym typeface="Arial"/>
            </a:endParaRPr>
          </a:p>
        </p:txBody>
      </p:sp>
      <p:sp>
        <p:nvSpPr>
          <p:cNvPr id="199" name="Google Shape;199;g1b9dce6bbd6_0_0"/>
          <p:cNvSpPr txBox="1"/>
          <p:nvPr/>
        </p:nvSpPr>
        <p:spPr>
          <a:xfrm>
            <a:off x="0" y="9491989"/>
            <a:ext cx="3581400" cy="430800"/>
          </a:xfrm>
          <a:prstGeom prst="rect">
            <a:avLst/>
          </a:prstGeom>
          <a:solidFill>
            <a:srgbClr val="FFE8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AU" sz="1100" b="1" i="0" u="none" strike="noStrike" cap="none">
                <a:solidFill>
                  <a:schemeClr val="dk1"/>
                </a:solidFill>
                <a:latin typeface="Arial"/>
                <a:ea typeface="Arial"/>
                <a:cs typeface="Arial"/>
                <a:sym typeface="Arial"/>
              </a:rPr>
              <a:t>QUALITATIVE AND QUANTITATIVE RESEARCH / PAGE 4</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1835</Words>
  <Application>Microsoft Office PowerPoint</Application>
  <PresentationFormat>A4 Paper (210x297 mm)</PresentationFormat>
  <Paragraphs>177</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Arial Narrow</vt:lpstr>
      <vt:lpstr>Calibri</vt:lpstr>
      <vt:lpstr>Roboto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Dao</dc:creator>
  <cp:lastModifiedBy>Anantyash Dixit</cp:lastModifiedBy>
  <cp:revision>1</cp:revision>
  <dcterms:created xsi:type="dcterms:W3CDTF">2020-12-08T08:14:30Z</dcterms:created>
  <dcterms:modified xsi:type="dcterms:W3CDTF">2023-01-14T05:30:51Z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0x010100B743D13A45785B4280ED470BE223830E</vt:lpwstr>
  </property>
</Properties>
</file>