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9906000" cx="6858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22" roundtripDataSignature="AMtx7mgkgly7dc6Xr77mvIJsUqKfcHyAj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DA99ACA-B981-4DB2-90E9-F694AD1C4B08}">
  <a:tblStyle styleId="{8DA99ACA-B981-4DB2-90E9-F694AD1C4B08}"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0F0F0"/>
          </a:solidFill>
        </a:fill>
      </a:tcStyle>
    </a:wholeTbl>
    <a:band1H>
      <a:tcTxStyle/>
      <a:tcStyle>
        <a:fill>
          <a:solidFill>
            <a:srgbClr val="E0E0E0"/>
          </a:solidFill>
        </a:fill>
      </a:tcStyle>
    </a:band1H>
    <a:band2H>
      <a:tcTxStyle/>
    </a:band2H>
    <a:band1V>
      <a:tcTxStyle/>
      <a:tcStyle>
        <a:fill>
          <a:solidFill>
            <a:srgbClr val="E0E0E0"/>
          </a:solidFill>
        </a:fill>
      </a:tcStyle>
    </a:band1V>
    <a:band2V>
      <a:tcTxStyle/>
    </a:band2V>
    <a:lastCol>
      <a:tcTxStyle b="on" i="off">
        <a:font>
          <a:latin typeface="Arial"/>
          <a:ea typeface="Arial"/>
          <a:cs typeface="Arial"/>
        </a:font>
        <a:schemeClr val="lt1"/>
      </a:tcTxStyle>
      <a:tcStyle>
        <a:fill>
          <a:solidFill>
            <a:schemeClr val="accent3"/>
          </a:solidFill>
        </a:fill>
      </a:tcStyle>
    </a:lastCol>
    <a:firstCol>
      <a:tcTxStyle b="on" i="off">
        <a:font>
          <a:latin typeface="Arial"/>
          <a:ea typeface="Arial"/>
          <a:cs typeface="Arial"/>
        </a:font>
        <a:schemeClr val="lt1"/>
      </a:tcTxStyle>
      <a:tcStyle>
        <a:fill>
          <a:solidFill>
            <a:schemeClr val="accent3"/>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3"/>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3"/>
          </a:solidFill>
        </a:fill>
      </a:tcStyle>
    </a:firstRow>
    <a:neCell>
      <a:tcTxStyle/>
    </a:neCell>
    <a:nwCell>
      <a:tcTxStyle/>
    </a:nwCell>
  </a:tblStyle>
  <a:tblStyle styleId="{FD0D4B12-B22F-4932-A9F7-E975EFE81BC9}" styleName="Table_1">
    <a:wholeTbl>
      <a:tcTxStyle b="off" i="off">
        <a:font>
          <a:latin typeface="Arial"/>
          <a:ea typeface="Arial"/>
          <a:cs typeface="Arial"/>
        </a:font>
        <a:schemeClr val="dk1"/>
      </a:tcTxStyle>
      <a:tcStyle>
        <a:tcBdr>
          <a:left>
            <a:ln cap="flat" cmpd="sng" w="12700">
              <a:solidFill>
                <a:schemeClr val="accent3"/>
              </a:solidFill>
              <a:prstDash val="solid"/>
              <a:round/>
              <a:headEnd len="sm" w="sm" type="none"/>
              <a:tailEnd len="sm" w="sm" type="none"/>
            </a:ln>
          </a:left>
          <a:right>
            <a:ln cap="flat" cmpd="sng" w="12700">
              <a:solidFill>
                <a:schemeClr val="accent3"/>
              </a:solidFill>
              <a:prstDash val="solid"/>
              <a:round/>
              <a:headEnd len="sm" w="sm" type="none"/>
              <a:tailEnd len="sm" w="sm" type="none"/>
            </a:ln>
          </a:right>
          <a:top>
            <a:ln cap="flat" cmpd="sng" w="12700">
              <a:solidFill>
                <a:schemeClr val="accent3"/>
              </a:solidFill>
              <a:prstDash val="solid"/>
              <a:round/>
              <a:headEnd len="sm" w="sm" type="none"/>
              <a:tailEnd len="sm" w="sm" type="none"/>
            </a:ln>
          </a:top>
          <a:bottom>
            <a:ln cap="flat" cmpd="sng" w="12700">
              <a:solidFill>
                <a:schemeClr val="accent3"/>
              </a:solidFill>
              <a:prstDash val="solid"/>
              <a:round/>
              <a:headEnd len="sm" w="sm" type="none"/>
              <a:tailEnd len="sm" w="sm" type="none"/>
            </a:ln>
          </a:bottom>
          <a:insideH>
            <a:ln cap="flat" cmpd="sng" w="12700">
              <a:solidFill>
                <a:schemeClr val="accent3"/>
              </a:solidFill>
              <a:prstDash val="solid"/>
              <a:round/>
              <a:headEnd len="sm" w="sm" type="none"/>
              <a:tailEnd len="sm" w="sm" type="none"/>
            </a:ln>
          </a:insideH>
          <a:insideV>
            <a:ln cap="flat" cmpd="sng" w="12700">
              <a:solidFill>
                <a:schemeClr val="accent3"/>
              </a:solidFill>
              <a:prstDash val="solid"/>
              <a:round/>
              <a:headEnd len="sm" w="sm" type="none"/>
              <a:tailEnd len="sm" w="sm" type="none"/>
            </a:ln>
          </a:insideV>
        </a:tcBdr>
        <a:fill>
          <a:solidFill>
            <a:srgbClr val="F0F0F0"/>
          </a:solidFill>
        </a:fill>
      </a:tcStyle>
    </a:wholeTbl>
    <a:band1H>
      <a:tcTxStyle/>
      <a:tcStyle>
        <a:fill>
          <a:solidFill>
            <a:srgbClr val="E0E0E0"/>
          </a:solidFill>
        </a:fill>
      </a:tcStyle>
    </a:band1H>
    <a:band2H>
      <a:tcTxStyle/>
    </a:band2H>
    <a:band1V>
      <a:tcTxStyle/>
      <a:tcStyle>
        <a:fill>
          <a:solidFill>
            <a:srgbClr val="E0E0E0"/>
          </a:solidFill>
        </a:fill>
      </a:tcStyle>
    </a:band1V>
    <a:band2V>
      <a:tcTxStyle/>
    </a:band2V>
    <a:lastCol>
      <a:tcTxStyle b="on" i="off"/>
    </a:lastCol>
    <a:firstCol>
      <a:tcTxStyle b="on" i="off"/>
    </a:firstCol>
    <a:lastRow>
      <a:tcTxStyle b="on" i="off"/>
      <a:tcStyle>
        <a:tcBdr>
          <a:top>
            <a:ln cap="flat" cmpd="sng" w="25400">
              <a:solidFill>
                <a:schemeClr val="accent3"/>
              </a:solidFill>
              <a:prstDash val="solid"/>
              <a:round/>
              <a:headEnd len="sm" w="sm" type="none"/>
              <a:tailEnd len="sm" w="sm" type="none"/>
            </a:ln>
          </a:top>
        </a:tcBdr>
        <a:fill>
          <a:solidFill>
            <a:srgbClr val="F0F0F0"/>
          </a:solidFill>
        </a:fill>
      </a:tcStyle>
    </a:lastRow>
    <a:seCell>
      <a:tcTxStyle/>
    </a:seCell>
    <a:swCell>
      <a:tcTxStyle/>
    </a:swCell>
    <a:firstRow>
      <a:tcTxStyle b="on" i="off"/>
      <a:tcStyle>
        <a:fill>
          <a:solidFill>
            <a:srgbClr val="F0F0F0"/>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customschemas.google.com/relationships/presentationmetadata" Target="metadata"/><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AU"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 name="Google Shape;86;p1: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sz="1200">
              <a:solidFill>
                <a:schemeClr val="dk1"/>
              </a:solidFill>
            </a:endParaRPr>
          </a:p>
          <a:p>
            <a:pPr indent="0" lvl="0" marL="0" marR="0" rtl="0" algn="l">
              <a:lnSpc>
                <a:spcPct val="100000"/>
              </a:lnSpc>
              <a:spcBef>
                <a:spcPts val="0"/>
              </a:spcBef>
              <a:spcAft>
                <a:spcPts val="0"/>
              </a:spcAft>
              <a:buClr>
                <a:srgbClr val="000000"/>
              </a:buClr>
              <a:buSzPts val="1200"/>
              <a:buFont typeface="Arial"/>
              <a:buNone/>
            </a:pPr>
            <a:r>
              <a:t/>
            </a:r>
            <a:endParaRPr/>
          </a:p>
        </p:txBody>
      </p:sp>
      <p:sp>
        <p:nvSpPr>
          <p:cNvPr id="96" name="Google Shape;96;p2: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6: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 name="Google Shape;106;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7" name="Google Shape;107;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3: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 name="Google Shape;115;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6" name="Google Shape;116;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5" name="Google Shape;125;p4: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1b8e9327bef_0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3" name="Google Shape;133;g1b8e9327bef_0_1: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5: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 name="Google Shape;142;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3" name="Google Shape;143;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1b202f1157a_4_0: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 name="Google Shape;155;g1b202f1157a_4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6" name="Google Shape;156;g1b202f1157a_4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19: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4" name="Google Shape;164;p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Font typeface="Calibri"/>
              <a:buNone/>
            </a:pPr>
            <a:r>
              <a:t/>
            </a:r>
            <a:endParaRPr/>
          </a:p>
        </p:txBody>
      </p:sp>
      <p:sp>
        <p:nvSpPr>
          <p:cNvPr id="165" name="Google Shape;165;p1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1aea6bbc134_0_0: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 name="Google Shape;172;g1aea6bbc134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3" name="Google Shape;173;g1aea6bbc134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1b202f1157a_1_0: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8" name="Google Shape;188;g1b202f1157a_1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9" name="Google Shape;189;g1b202f1157a_1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1b202f1157a_2_0: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9" name="Google Shape;209;g1b202f1157a_2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Arial"/>
              <a:buNone/>
            </a:pPr>
            <a:r>
              <a:t/>
            </a:r>
            <a:endParaRPr/>
          </a:p>
        </p:txBody>
      </p:sp>
      <p:sp>
        <p:nvSpPr>
          <p:cNvPr id="210" name="Google Shape;210;g1b202f1157a_2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1b202f1157a_1_15: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8" name="Google Shape;218;g1b202f1157a_1_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9" name="Google Shape;219;g1b202f1157a_1_1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1b9dce6bbd6_1_3: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0" name="Google Shape;230;g1b9dce6bbd6_1_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1" name="Google Shape;231;g1b9dce6bbd6_1_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20: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0" name="Google Shape;250;p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1" name="Google Shape;251;p2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21: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8" name="Google Shape;258;p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9" name="Google Shape;259;p2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8"/>
          <p:cNvSpPr txBox="1"/>
          <p:nvPr>
            <p:ph type="ctrTitle"/>
          </p:nvPr>
        </p:nvSpPr>
        <p:spPr>
          <a:xfrm>
            <a:off x="514350" y="1621191"/>
            <a:ext cx="5829300" cy="344875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8"/>
          <p:cNvSpPr txBox="1"/>
          <p:nvPr>
            <p:ph idx="1" type="subTitle"/>
          </p:nvPr>
        </p:nvSpPr>
        <p:spPr>
          <a:xfrm>
            <a:off x="857250" y="5202944"/>
            <a:ext cx="5143500" cy="2391656"/>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18" name="Google Shape;18;p8"/>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8"/>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8"/>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9"/>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9"/>
          <p:cNvSpPr txBox="1"/>
          <p:nvPr>
            <p:ph idx="1" type="body"/>
          </p:nvPr>
        </p:nvSpPr>
        <p:spPr>
          <a:xfrm>
            <a:off x="471488" y="2637014"/>
            <a:ext cx="5915025" cy="628526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 name="Google Shape;24;p9"/>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9"/>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9"/>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0"/>
          <p:cNvSpPr txBox="1"/>
          <p:nvPr>
            <p:ph type="title"/>
          </p:nvPr>
        </p:nvSpPr>
        <p:spPr>
          <a:xfrm>
            <a:off x="467916" y="2469624"/>
            <a:ext cx="5915025" cy="412062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0"/>
          <p:cNvSpPr txBox="1"/>
          <p:nvPr>
            <p:ph idx="1" type="body"/>
          </p:nvPr>
        </p:nvSpPr>
        <p:spPr>
          <a:xfrm>
            <a:off x="467916" y="6629226"/>
            <a:ext cx="5915025" cy="216693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sz="1800">
                <a:solidFill>
                  <a:schemeClr val="dk1"/>
                </a:solidFill>
              </a:defRPr>
            </a:lvl1pPr>
            <a:lvl2pPr indent="-228600" lvl="1" marL="914400" algn="l">
              <a:lnSpc>
                <a:spcPct val="90000"/>
              </a:lnSpc>
              <a:spcBef>
                <a:spcPts val="375"/>
              </a:spcBef>
              <a:spcAft>
                <a:spcPts val="0"/>
              </a:spcAft>
              <a:buClr>
                <a:srgbClr val="888888"/>
              </a:buClr>
              <a:buSzPts val="1500"/>
              <a:buNone/>
              <a:defRPr sz="1500">
                <a:solidFill>
                  <a:srgbClr val="888888"/>
                </a:solidFill>
              </a:defRPr>
            </a:lvl2pPr>
            <a:lvl3pPr indent="-228600" lvl="2" marL="1371600" algn="l">
              <a:lnSpc>
                <a:spcPct val="90000"/>
              </a:lnSpc>
              <a:spcBef>
                <a:spcPts val="375"/>
              </a:spcBef>
              <a:spcAft>
                <a:spcPts val="0"/>
              </a:spcAft>
              <a:buClr>
                <a:srgbClr val="888888"/>
              </a:buClr>
              <a:buSzPts val="1350"/>
              <a:buNone/>
              <a:defRPr sz="1350">
                <a:solidFill>
                  <a:srgbClr val="888888"/>
                </a:solidFill>
              </a:defRPr>
            </a:lvl3pPr>
            <a:lvl4pPr indent="-228600" lvl="3" marL="1828800" algn="l">
              <a:lnSpc>
                <a:spcPct val="90000"/>
              </a:lnSpc>
              <a:spcBef>
                <a:spcPts val="375"/>
              </a:spcBef>
              <a:spcAft>
                <a:spcPts val="0"/>
              </a:spcAft>
              <a:buClr>
                <a:srgbClr val="888888"/>
              </a:buClr>
              <a:buSzPts val="1200"/>
              <a:buNone/>
              <a:defRPr sz="1200">
                <a:solidFill>
                  <a:srgbClr val="888888"/>
                </a:solidFill>
              </a:defRPr>
            </a:lvl4pPr>
            <a:lvl5pPr indent="-228600" lvl="4" marL="2286000" algn="l">
              <a:lnSpc>
                <a:spcPct val="90000"/>
              </a:lnSpc>
              <a:spcBef>
                <a:spcPts val="375"/>
              </a:spcBef>
              <a:spcAft>
                <a:spcPts val="0"/>
              </a:spcAft>
              <a:buClr>
                <a:srgbClr val="888888"/>
              </a:buClr>
              <a:buSzPts val="1200"/>
              <a:buNone/>
              <a:defRPr sz="1200">
                <a:solidFill>
                  <a:srgbClr val="888888"/>
                </a:solidFill>
              </a:defRPr>
            </a:lvl5pPr>
            <a:lvl6pPr indent="-228600" lvl="5" marL="2743200" algn="l">
              <a:lnSpc>
                <a:spcPct val="90000"/>
              </a:lnSpc>
              <a:spcBef>
                <a:spcPts val="375"/>
              </a:spcBef>
              <a:spcAft>
                <a:spcPts val="0"/>
              </a:spcAft>
              <a:buClr>
                <a:srgbClr val="888888"/>
              </a:buClr>
              <a:buSzPts val="1200"/>
              <a:buNone/>
              <a:defRPr sz="1200">
                <a:solidFill>
                  <a:srgbClr val="888888"/>
                </a:solidFill>
              </a:defRPr>
            </a:lvl6pPr>
            <a:lvl7pPr indent="-228600" lvl="6" marL="3200400" algn="l">
              <a:lnSpc>
                <a:spcPct val="90000"/>
              </a:lnSpc>
              <a:spcBef>
                <a:spcPts val="375"/>
              </a:spcBef>
              <a:spcAft>
                <a:spcPts val="0"/>
              </a:spcAft>
              <a:buClr>
                <a:srgbClr val="888888"/>
              </a:buClr>
              <a:buSzPts val="1200"/>
              <a:buNone/>
              <a:defRPr sz="1200">
                <a:solidFill>
                  <a:srgbClr val="888888"/>
                </a:solidFill>
              </a:defRPr>
            </a:lvl7pPr>
            <a:lvl8pPr indent="-228600" lvl="7" marL="3657600" algn="l">
              <a:lnSpc>
                <a:spcPct val="90000"/>
              </a:lnSpc>
              <a:spcBef>
                <a:spcPts val="375"/>
              </a:spcBef>
              <a:spcAft>
                <a:spcPts val="0"/>
              </a:spcAft>
              <a:buClr>
                <a:srgbClr val="888888"/>
              </a:buClr>
              <a:buSzPts val="1200"/>
              <a:buNone/>
              <a:defRPr sz="1200">
                <a:solidFill>
                  <a:srgbClr val="888888"/>
                </a:solidFill>
              </a:defRPr>
            </a:lvl8pPr>
            <a:lvl9pPr indent="-228600" lvl="8" marL="4114800" algn="l">
              <a:lnSpc>
                <a:spcPct val="90000"/>
              </a:lnSpc>
              <a:spcBef>
                <a:spcPts val="375"/>
              </a:spcBef>
              <a:spcAft>
                <a:spcPts val="0"/>
              </a:spcAft>
              <a:buClr>
                <a:srgbClr val="888888"/>
              </a:buClr>
              <a:buSzPts val="1200"/>
              <a:buNone/>
              <a:defRPr sz="1200">
                <a:solidFill>
                  <a:srgbClr val="888888"/>
                </a:solidFill>
              </a:defRPr>
            </a:lvl9pPr>
          </a:lstStyle>
          <a:p/>
        </p:txBody>
      </p:sp>
      <p:sp>
        <p:nvSpPr>
          <p:cNvPr id="30" name="Google Shape;30;p10"/>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0"/>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0"/>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1"/>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1"/>
          <p:cNvSpPr txBox="1"/>
          <p:nvPr>
            <p:ph idx="1" type="body"/>
          </p:nvPr>
        </p:nvSpPr>
        <p:spPr>
          <a:xfrm>
            <a:off x="471488" y="2637014"/>
            <a:ext cx="2914650" cy="628526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6" name="Google Shape;36;p11"/>
          <p:cNvSpPr txBox="1"/>
          <p:nvPr>
            <p:ph idx="2" type="body"/>
          </p:nvPr>
        </p:nvSpPr>
        <p:spPr>
          <a:xfrm>
            <a:off x="3471863" y="2637014"/>
            <a:ext cx="2914650" cy="628526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7" name="Google Shape;37;p11"/>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1"/>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1"/>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2"/>
          <p:cNvSpPr txBox="1"/>
          <p:nvPr>
            <p:ph type="title"/>
          </p:nvPr>
        </p:nvSpPr>
        <p:spPr>
          <a:xfrm>
            <a:off x="472381"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2"/>
          <p:cNvSpPr txBox="1"/>
          <p:nvPr>
            <p:ph idx="1" type="body"/>
          </p:nvPr>
        </p:nvSpPr>
        <p:spPr>
          <a:xfrm>
            <a:off x="472381" y="2428347"/>
            <a:ext cx="2901255" cy="1190095"/>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43" name="Google Shape;43;p12"/>
          <p:cNvSpPr txBox="1"/>
          <p:nvPr>
            <p:ph idx="2" type="body"/>
          </p:nvPr>
        </p:nvSpPr>
        <p:spPr>
          <a:xfrm>
            <a:off x="472381" y="3618442"/>
            <a:ext cx="2901255" cy="5322183"/>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4" name="Google Shape;44;p12"/>
          <p:cNvSpPr txBox="1"/>
          <p:nvPr>
            <p:ph idx="3" type="body"/>
          </p:nvPr>
        </p:nvSpPr>
        <p:spPr>
          <a:xfrm>
            <a:off x="3471863" y="2428347"/>
            <a:ext cx="2915543" cy="1190095"/>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45" name="Google Shape;45;p12"/>
          <p:cNvSpPr txBox="1"/>
          <p:nvPr>
            <p:ph idx="4" type="body"/>
          </p:nvPr>
        </p:nvSpPr>
        <p:spPr>
          <a:xfrm>
            <a:off x="3471863" y="3618442"/>
            <a:ext cx="2915543" cy="5322183"/>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6" name="Google Shape;46;p12"/>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2"/>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2"/>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3"/>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3"/>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3"/>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3"/>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4"/>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4"/>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14"/>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15"/>
          <p:cNvSpPr txBox="1"/>
          <p:nvPr>
            <p:ph type="title"/>
          </p:nvPr>
        </p:nvSpPr>
        <p:spPr>
          <a:xfrm>
            <a:off x="472381" y="660400"/>
            <a:ext cx="2211884" cy="23114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5"/>
          <p:cNvSpPr txBox="1"/>
          <p:nvPr>
            <p:ph idx="1" type="body"/>
          </p:nvPr>
        </p:nvSpPr>
        <p:spPr>
          <a:xfrm>
            <a:off x="2915543" y="1426283"/>
            <a:ext cx="3471863" cy="7039681"/>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750"/>
              </a:spcBef>
              <a:spcAft>
                <a:spcPts val="0"/>
              </a:spcAft>
              <a:buClr>
                <a:schemeClr val="dk1"/>
              </a:buClr>
              <a:buSzPts val="2400"/>
              <a:buChar char="•"/>
              <a:defRPr sz="2400"/>
            </a:lvl1pPr>
            <a:lvl2pPr indent="-361950" lvl="1" marL="914400" algn="l">
              <a:lnSpc>
                <a:spcPct val="90000"/>
              </a:lnSpc>
              <a:spcBef>
                <a:spcPts val="375"/>
              </a:spcBef>
              <a:spcAft>
                <a:spcPts val="0"/>
              </a:spcAft>
              <a:buClr>
                <a:schemeClr val="dk1"/>
              </a:buClr>
              <a:buSzPts val="2100"/>
              <a:buChar char="•"/>
              <a:defRPr sz="2100"/>
            </a:lvl2pPr>
            <a:lvl3pPr indent="-342900" lvl="2" marL="1371600" algn="l">
              <a:lnSpc>
                <a:spcPct val="90000"/>
              </a:lnSpc>
              <a:spcBef>
                <a:spcPts val="375"/>
              </a:spcBef>
              <a:spcAft>
                <a:spcPts val="0"/>
              </a:spcAft>
              <a:buClr>
                <a:schemeClr val="dk1"/>
              </a:buClr>
              <a:buSzPts val="1800"/>
              <a:buChar char="•"/>
              <a:defRPr sz="1800"/>
            </a:lvl3pPr>
            <a:lvl4pPr indent="-323850" lvl="3" marL="1828800" algn="l">
              <a:lnSpc>
                <a:spcPct val="90000"/>
              </a:lnSpc>
              <a:spcBef>
                <a:spcPts val="375"/>
              </a:spcBef>
              <a:spcAft>
                <a:spcPts val="0"/>
              </a:spcAft>
              <a:buClr>
                <a:schemeClr val="dk1"/>
              </a:buClr>
              <a:buSzPts val="1500"/>
              <a:buChar char="•"/>
              <a:defRPr sz="1500"/>
            </a:lvl4pPr>
            <a:lvl5pPr indent="-323850" lvl="4" marL="2286000" algn="l">
              <a:lnSpc>
                <a:spcPct val="90000"/>
              </a:lnSpc>
              <a:spcBef>
                <a:spcPts val="375"/>
              </a:spcBef>
              <a:spcAft>
                <a:spcPts val="0"/>
              </a:spcAft>
              <a:buClr>
                <a:schemeClr val="dk1"/>
              </a:buClr>
              <a:buSzPts val="1500"/>
              <a:buChar char="•"/>
              <a:defRPr sz="1500"/>
            </a:lvl5pPr>
            <a:lvl6pPr indent="-323850" lvl="5" marL="2743200" algn="l">
              <a:lnSpc>
                <a:spcPct val="90000"/>
              </a:lnSpc>
              <a:spcBef>
                <a:spcPts val="375"/>
              </a:spcBef>
              <a:spcAft>
                <a:spcPts val="0"/>
              </a:spcAft>
              <a:buClr>
                <a:schemeClr val="dk1"/>
              </a:buClr>
              <a:buSzPts val="1500"/>
              <a:buChar char="•"/>
              <a:defRPr sz="1500"/>
            </a:lvl6pPr>
            <a:lvl7pPr indent="-323850" lvl="6" marL="3200400" algn="l">
              <a:lnSpc>
                <a:spcPct val="90000"/>
              </a:lnSpc>
              <a:spcBef>
                <a:spcPts val="375"/>
              </a:spcBef>
              <a:spcAft>
                <a:spcPts val="0"/>
              </a:spcAft>
              <a:buClr>
                <a:schemeClr val="dk1"/>
              </a:buClr>
              <a:buSzPts val="1500"/>
              <a:buChar char="•"/>
              <a:defRPr sz="1500"/>
            </a:lvl7pPr>
            <a:lvl8pPr indent="-323850" lvl="7" marL="3657600" algn="l">
              <a:lnSpc>
                <a:spcPct val="90000"/>
              </a:lnSpc>
              <a:spcBef>
                <a:spcPts val="375"/>
              </a:spcBef>
              <a:spcAft>
                <a:spcPts val="0"/>
              </a:spcAft>
              <a:buClr>
                <a:schemeClr val="dk1"/>
              </a:buClr>
              <a:buSzPts val="1500"/>
              <a:buChar char="•"/>
              <a:defRPr sz="1500"/>
            </a:lvl8pPr>
            <a:lvl9pPr indent="-323850" lvl="8" marL="4114800" algn="l">
              <a:lnSpc>
                <a:spcPct val="90000"/>
              </a:lnSpc>
              <a:spcBef>
                <a:spcPts val="375"/>
              </a:spcBef>
              <a:spcAft>
                <a:spcPts val="0"/>
              </a:spcAft>
              <a:buClr>
                <a:schemeClr val="dk1"/>
              </a:buClr>
              <a:buSzPts val="1500"/>
              <a:buChar char="•"/>
              <a:defRPr sz="1500"/>
            </a:lvl9pPr>
          </a:lstStyle>
          <a:p/>
        </p:txBody>
      </p:sp>
      <p:sp>
        <p:nvSpPr>
          <p:cNvPr id="61" name="Google Shape;61;p15"/>
          <p:cNvSpPr txBox="1"/>
          <p:nvPr>
            <p:ph idx="2" type="body"/>
          </p:nvPr>
        </p:nvSpPr>
        <p:spPr>
          <a:xfrm>
            <a:off x="472381" y="2971800"/>
            <a:ext cx="2211884" cy="550562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62" name="Google Shape;62;p15"/>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5"/>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5"/>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6"/>
          <p:cNvSpPr txBox="1"/>
          <p:nvPr>
            <p:ph type="title"/>
          </p:nvPr>
        </p:nvSpPr>
        <p:spPr>
          <a:xfrm>
            <a:off x="472381" y="660400"/>
            <a:ext cx="2211884" cy="23114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6"/>
          <p:cNvSpPr/>
          <p:nvPr>
            <p:ph idx="2" type="pic"/>
          </p:nvPr>
        </p:nvSpPr>
        <p:spPr>
          <a:xfrm>
            <a:off x="2915543" y="1426283"/>
            <a:ext cx="3471863" cy="7039681"/>
          </a:xfrm>
          <a:prstGeom prst="rect">
            <a:avLst/>
          </a:prstGeom>
          <a:noFill/>
          <a:ln>
            <a:noFill/>
          </a:ln>
        </p:spPr>
      </p:sp>
      <p:sp>
        <p:nvSpPr>
          <p:cNvPr id="68" name="Google Shape;68;p16"/>
          <p:cNvSpPr txBox="1"/>
          <p:nvPr>
            <p:ph idx="1" type="body"/>
          </p:nvPr>
        </p:nvSpPr>
        <p:spPr>
          <a:xfrm>
            <a:off x="472381" y="2971800"/>
            <a:ext cx="2211884" cy="550562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69" name="Google Shape;69;p16"/>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6"/>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6"/>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7"/>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7"/>
          <p:cNvSpPr txBox="1"/>
          <p:nvPr>
            <p:ph idx="1" type="body"/>
          </p:nvPr>
        </p:nvSpPr>
        <p:spPr>
          <a:xfrm rot="5400000">
            <a:off x="286367" y="2822135"/>
            <a:ext cx="6285266" cy="59150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5" name="Google Shape;75;p17"/>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7"/>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7"/>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8"/>
          <p:cNvSpPr txBox="1"/>
          <p:nvPr>
            <p:ph type="title"/>
          </p:nvPr>
        </p:nvSpPr>
        <p:spPr>
          <a:xfrm rot="5400000">
            <a:off x="1449696" y="3985464"/>
            <a:ext cx="8394877" cy="147875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8"/>
          <p:cNvSpPr txBox="1"/>
          <p:nvPr>
            <p:ph idx="1" type="body"/>
          </p:nvPr>
        </p:nvSpPr>
        <p:spPr>
          <a:xfrm rot="5400000">
            <a:off x="-1550679" y="2549570"/>
            <a:ext cx="8394877" cy="435054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1" name="Google Shape;81;p18"/>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8"/>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8"/>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7"/>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7"/>
          <p:cNvSpPr txBox="1"/>
          <p:nvPr>
            <p:ph idx="1" type="body"/>
          </p:nvPr>
        </p:nvSpPr>
        <p:spPr>
          <a:xfrm>
            <a:off x="471488" y="2637014"/>
            <a:ext cx="5915025" cy="6285266"/>
          </a:xfrm>
          <a:prstGeom prst="rect">
            <a:avLst/>
          </a:prstGeom>
          <a:noFill/>
          <a:ln>
            <a:noFill/>
          </a:ln>
        </p:spPr>
        <p:txBody>
          <a:bodyPr anchorCtr="0" anchor="t" bIns="45700" lIns="91425" spcFirstLastPara="1" rIns="91425" wrap="square" tIns="45700">
            <a:norm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
        <p:nvSpPr>
          <p:cNvPr id="12" name="Google Shape;12;p7"/>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7"/>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7"/>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jpg"/><Relationship Id="rId4"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7.png"/><Relationship Id="rId4" Type="http://schemas.openxmlformats.org/officeDocument/2006/relationships/image" Target="../media/image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pic>
        <p:nvPicPr>
          <p:cNvPr id="88" name="Google Shape;88;p1"/>
          <p:cNvPicPr preferRelativeResize="0"/>
          <p:nvPr/>
        </p:nvPicPr>
        <p:blipFill rotWithShape="1">
          <a:blip r:embed="rId3">
            <a:alphaModFix/>
          </a:blip>
          <a:srcRect b="2337" l="0" r="4479" t="0"/>
          <a:stretch/>
        </p:blipFill>
        <p:spPr>
          <a:xfrm>
            <a:off x="1" y="0"/>
            <a:ext cx="6858000" cy="9906000"/>
          </a:xfrm>
          <a:prstGeom prst="rect">
            <a:avLst/>
          </a:prstGeom>
          <a:noFill/>
          <a:ln>
            <a:noFill/>
          </a:ln>
        </p:spPr>
      </p:pic>
      <p:sp>
        <p:nvSpPr>
          <p:cNvPr id="89" name="Google Shape;89;p1"/>
          <p:cNvSpPr/>
          <p:nvPr/>
        </p:nvSpPr>
        <p:spPr>
          <a:xfrm>
            <a:off x="0" y="1253065"/>
            <a:ext cx="5723467" cy="465666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0" name="Google Shape;90;p1"/>
          <p:cNvSpPr txBox="1"/>
          <p:nvPr/>
        </p:nvSpPr>
        <p:spPr>
          <a:xfrm>
            <a:off x="778933" y="1899656"/>
            <a:ext cx="1867819"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chemeClr val="dk1"/>
                </a:solidFill>
                <a:latin typeface="Arial"/>
                <a:ea typeface="Arial"/>
                <a:cs typeface="Arial"/>
                <a:sym typeface="Arial"/>
              </a:rPr>
              <a:t>JANUARY 2023</a:t>
            </a:r>
            <a:endParaRPr b="0" i="0" sz="1400" u="none" cap="none" strike="noStrike">
              <a:solidFill>
                <a:srgbClr val="000000"/>
              </a:solidFill>
              <a:latin typeface="Arial"/>
              <a:ea typeface="Arial"/>
              <a:cs typeface="Arial"/>
              <a:sym typeface="Arial"/>
            </a:endParaRPr>
          </a:p>
        </p:txBody>
      </p:sp>
      <p:sp>
        <p:nvSpPr>
          <p:cNvPr id="91" name="Google Shape;91;p1"/>
          <p:cNvSpPr txBox="1"/>
          <p:nvPr/>
        </p:nvSpPr>
        <p:spPr>
          <a:xfrm>
            <a:off x="778934" y="2398455"/>
            <a:ext cx="3623733" cy="255454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MONASH HEALTHCARE INNOVATION SUMMER SCHOLARSHIPS</a:t>
            </a:r>
            <a:endParaRPr b="0" i="0" sz="1400" u="none" cap="none" strike="noStrike">
              <a:solidFill>
                <a:srgbClr val="000000"/>
              </a:solidFill>
              <a:latin typeface="Arial"/>
              <a:ea typeface="Arial"/>
              <a:cs typeface="Arial"/>
              <a:sym typeface="Arial"/>
            </a:endParaRPr>
          </a:p>
        </p:txBody>
      </p:sp>
      <p:sp>
        <p:nvSpPr>
          <p:cNvPr id="92" name="Google Shape;92;p1"/>
          <p:cNvSpPr txBox="1"/>
          <p:nvPr/>
        </p:nvSpPr>
        <p:spPr>
          <a:xfrm>
            <a:off x="778933" y="5169756"/>
            <a:ext cx="3623733"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AU" sz="2800" u="none" cap="none" strike="noStrike">
                <a:solidFill>
                  <a:schemeClr val="dk1"/>
                </a:solidFill>
                <a:latin typeface="Arial"/>
                <a:ea typeface="Arial"/>
                <a:cs typeface="Arial"/>
                <a:sym typeface="Arial"/>
              </a:rPr>
              <a:t>Project Dolphin</a:t>
            </a:r>
            <a:endParaRPr b="0" i="0" sz="1400" u="none" cap="none" strike="noStrike">
              <a:solidFill>
                <a:srgbClr val="000000"/>
              </a:solidFill>
              <a:latin typeface="Arial"/>
              <a:ea typeface="Arial"/>
              <a:cs typeface="Arial"/>
              <a:sym typeface="Arial"/>
            </a:endParaRPr>
          </a:p>
        </p:txBody>
      </p:sp>
      <p:sp>
        <p:nvSpPr>
          <p:cNvPr id="93" name="Google Shape;93;p1"/>
          <p:cNvSpPr txBox="1"/>
          <p:nvPr/>
        </p:nvSpPr>
        <p:spPr>
          <a:xfrm>
            <a:off x="2388970" y="9207285"/>
            <a:ext cx="17838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AU" sz="1200" u="none" cap="none" strike="noStrike">
                <a:solidFill>
                  <a:srgbClr val="000000"/>
                </a:solidFill>
                <a:latin typeface="Arial"/>
                <a:ea typeface="Arial"/>
                <a:cs typeface="Arial"/>
                <a:sym typeface="Arial"/>
              </a:rPr>
              <a:t>Maya Wilmshurst</a:t>
            </a:r>
            <a:endParaRPr/>
          </a:p>
          <a:p>
            <a:pPr indent="0" lvl="0" marL="0" marR="0" rtl="0" algn="l">
              <a:lnSpc>
                <a:spcPct val="100000"/>
              </a:lnSpc>
              <a:spcBef>
                <a:spcPts val="0"/>
              </a:spcBef>
              <a:spcAft>
                <a:spcPts val="0"/>
              </a:spcAft>
              <a:buNone/>
            </a:pPr>
            <a:r>
              <a:rPr b="0" i="0" lang="en-AU" sz="1200" u="none" cap="none" strike="noStrike">
                <a:solidFill>
                  <a:srgbClr val="000000"/>
                </a:solidFill>
                <a:latin typeface="Arial"/>
                <a:ea typeface="Arial"/>
                <a:cs typeface="Arial"/>
                <a:sym typeface="Arial"/>
              </a:rPr>
              <a:t>Dr Lucy Gately</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2"/>
          <p:cNvSpPr/>
          <p:nvPr/>
        </p:nvSpPr>
        <p:spPr>
          <a:xfrm>
            <a:off x="0" y="6784813"/>
            <a:ext cx="6858000" cy="3121187"/>
          </a:xfrm>
          <a:prstGeom prst="rect">
            <a:avLst/>
          </a:prstGeom>
          <a:solidFill>
            <a:srgbClr val="FFE8D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9" name="Google Shape;99;p2"/>
          <p:cNvSpPr txBox="1"/>
          <p:nvPr/>
        </p:nvSpPr>
        <p:spPr>
          <a:xfrm>
            <a:off x="558801" y="603522"/>
            <a:ext cx="3623733" cy="132343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AU" sz="4000" u="none" cap="none" strike="noStrike">
                <a:solidFill>
                  <a:schemeClr val="dk1"/>
                </a:solidFill>
                <a:latin typeface="Arial"/>
                <a:ea typeface="Arial"/>
                <a:cs typeface="Arial"/>
                <a:sym typeface="Arial"/>
              </a:rPr>
              <a:t>Executive Summary</a:t>
            </a:r>
            <a:endParaRPr b="0" i="0" sz="1400" u="none" cap="none" strike="noStrike">
              <a:solidFill>
                <a:srgbClr val="000000"/>
              </a:solidFill>
              <a:latin typeface="Arial"/>
              <a:ea typeface="Arial"/>
              <a:cs typeface="Arial"/>
              <a:sym typeface="Arial"/>
            </a:endParaRPr>
          </a:p>
        </p:txBody>
      </p:sp>
      <p:sp>
        <p:nvSpPr>
          <p:cNvPr id="100" name="Google Shape;100;p2"/>
          <p:cNvSpPr txBox="1"/>
          <p:nvPr/>
        </p:nvSpPr>
        <p:spPr>
          <a:xfrm>
            <a:off x="213189" y="2075872"/>
            <a:ext cx="6431622" cy="470894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Calibri"/>
                <a:ea typeface="Calibri"/>
                <a:cs typeface="Calibri"/>
                <a:sym typeface="Calibri"/>
              </a:rPr>
              <a:t>Project Dolphin’s mission is to </a:t>
            </a:r>
            <a:r>
              <a:rPr b="1" i="0" lang="en-AU" sz="1200" u="none" cap="none" strike="noStrike">
                <a:solidFill>
                  <a:schemeClr val="dk1"/>
                </a:solidFill>
                <a:latin typeface="Calibri"/>
                <a:ea typeface="Calibri"/>
                <a:cs typeface="Calibri"/>
                <a:sym typeface="Calibri"/>
              </a:rPr>
              <a:t>improve patient adherence</a:t>
            </a:r>
            <a:r>
              <a:rPr b="0" i="0" lang="en-AU" sz="1200" u="none" cap="none" strike="noStrike">
                <a:solidFill>
                  <a:schemeClr val="dk1"/>
                </a:solidFill>
                <a:latin typeface="Calibri"/>
                <a:ea typeface="Calibri"/>
                <a:cs typeface="Calibri"/>
                <a:sym typeface="Calibri"/>
              </a:rPr>
              <a:t> to </a:t>
            </a:r>
            <a:r>
              <a:rPr b="1" i="0" lang="en-AU" sz="1200" u="none" cap="none" strike="noStrike">
                <a:solidFill>
                  <a:schemeClr val="dk1"/>
                </a:solidFill>
                <a:latin typeface="Calibri"/>
                <a:ea typeface="Calibri"/>
                <a:cs typeface="Calibri"/>
                <a:sym typeface="Calibri"/>
              </a:rPr>
              <a:t>orally administered cancer medications.</a:t>
            </a:r>
            <a:r>
              <a:rPr b="0" i="0" lang="en-AU" sz="1200" u="none" cap="none" strike="noStrike">
                <a:solidFill>
                  <a:schemeClr val="dk1"/>
                </a:solidFill>
                <a:latin typeface="Calibri"/>
                <a:ea typeface="Calibri"/>
                <a:cs typeface="Calibri"/>
                <a:sym typeface="Calibri"/>
              </a:rPr>
              <a:t> </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Calibri"/>
                <a:ea typeface="Calibri"/>
                <a:cs typeface="Calibri"/>
                <a:sym typeface="Calibri"/>
              </a:rPr>
              <a:t>Chemotherapy is increasingly being administered orally rather than intravenously, with more than a quarter of antineoplastic drugs being consumed by the patient in their home rather than intravenously administered in-hospital [1]. Responsibility for medication management and symptom management is being </a:t>
            </a:r>
            <a:r>
              <a:rPr b="1" i="0" lang="en-AU" sz="1200" u="none" cap="none" strike="noStrike">
                <a:solidFill>
                  <a:schemeClr val="dk1"/>
                </a:solidFill>
                <a:latin typeface="Calibri"/>
                <a:ea typeface="Calibri"/>
                <a:cs typeface="Calibri"/>
                <a:sym typeface="Calibri"/>
              </a:rPr>
              <a:t>shifted away from the oncology treating team and to the patient</a:t>
            </a:r>
            <a:r>
              <a:rPr b="0" i="0" lang="en-AU" sz="1200" u="none" cap="none" strike="noStrike">
                <a:solidFill>
                  <a:schemeClr val="dk1"/>
                </a:solidFill>
                <a:latin typeface="Calibri"/>
                <a:ea typeface="Calibri"/>
                <a:cs typeface="Calibri"/>
                <a:sym typeface="Calibri"/>
              </a:rPr>
              <a:t>, introducing issues concerning adherence [2]. While numerous studies have highlighted low adherence amongst oral chemotherapy patients - with a mean adherence of 85% [3] - this data has not been applied to systematic changes within the clinical setting. There are currently no formalised mechanisms in place to monitor medication adherence or to suggest medication management tools to help patients manage complex treatment regimens. The onus is on the patient to reach out for help, source tools online and self-report issues. The clinician is left in the dark, making clinical decisions based on the assumption of 100% adherence.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Calibri"/>
                <a:ea typeface="Calibri"/>
                <a:cs typeface="Calibri"/>
                <a:sym typeface="Calibri"/>
              </a:rPr>
              <a:t>Project Dolphin is developing a </a:t>
            </a:r>
            <a:r>
              <a:rPr b="1" i="0" lang="en-AU" sz="1200" u="none" cap="none" strike="noStrike">
                <a:solidFill>
                  <a:schemeClr val="dk1"/>
                </a:solidFill>
                <a:latin typeface="Calibri"/>
                <a:ea typeface="Calibri"/>
                <a:cs typeface="Calibri"/>
                <a:sym typeface="Calibri"/>
              </a:rPr>
              <a:t>patient adherence dashboard</a:t>
            </a:r>
            <a:r>
              <a:rPr b="0" i="0" lang="en-AU" sz="1200" u="none" cap="none" strike="noStrike">
                <a:solidFill>
                  <a:schemeClr val="dk1"/>
                </a:solidFill>
                <a:latin typeface="Calibri"/>
                <a:ea typeface="Calibri"/>
                <a:cs typeface="Calibri"/>
                <a:sym typeface="Calibri"/>
              </a:rPr>
              <a:t> to give clinicians data regarding their patient’s adherence and a database of existing medication management solutions. Rather than adding to the over-saturation of the medication management market, this focuses on the unmet information needs of clinicians so that they can make well-informed decisions and support their patients in better adhering to their treatment regimen.</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Calibri"/>
                <a:ea typeface="Calibri"/>
                <a:cs typeface="Calibri"/>
                <a:sym typeface="Calibri"/>
              </a:rPr>
              <a:t>Empowering patients with the tools and knowledge to manage their medications, and clinicians with an accurate understanding of their patient’s adherence, will </a:t>
            </a:r>
            <a:r>
              <a:rPr b="1" i="0" lang="en-AU" sz="1200" u="none" cap="none" strike="noStrike">
                <a:solidFill>
                  <a:schemeClr val="dk1"/>
                </a:solidFill>
                <a:latin typeface="Calibri"/>
                <a:ea typeface="Calibri"/>
                <a:cs typeface="Calibri"/>
                <a:sym typeface="Calibri"/>
              </a:rPr>
              <a:t>improve the efficacy</a:t>
            </a:r>
            <a:r>
              <a:rPr b="0" i="0" lang="en-AU" sz="1200" u="none" cap="none" strike="noStrike">
                <a:solidFill>
                  <a:schemeClr val="dk1"/>
                </a:solidFill>
                <a:latin typeface="Calibri"/>
                <a:ea typeface="Calibri"/>
                <a:cs typeface="Calibri"/>
                <a:sym typeface="Calibri"/>
              </a:rPr>
              <a:t> of oral anticancer treatment,</a:t>
            </a:r>
            <a:r>
              <a:rPr b="1" i="0" lang="en-AU" sz="1200" u="none" cap="none" strike="noStrike">
                <a:solidFill>
                  <a:schemeClr val="dk1"/>
                </a:solidFill>
                <a:latin typeface="Calibri"/>
                <a:ea typeface="Calibri"/>
                <a:cs typeface="Calibri"/>
                <a:sym typeface="Calibri"/>
              </a:rPr>
              <a:t> improving resultant cancer prognosis </a:t>
            </a:r>
            <a:r>
              <a:rPr b="0" i="0" lang="en-AU" sz="1200" u="none" cap="none" strike="noStrike">
                <a:solidFill>
                  <a:schemeClr val="dk1"/>
                </a:solidFill>
                <a:latin typeface="Calibri"/>
                <a:ea typeface="Calibri"/>
                <a:cs typeface="Calibri"/>
                <a:sym typeface="Calibri"/>
              </a:rPr>
              <a:t>and </a:t>
            </a:r>
            <a:r>
              <a:rPr b="1" i="0" lang="en-AU" sz="1200" u="none" cap="none" strike="noStrike">
                <a:solidFill>
                  <a:schemeClr val="dk1"/>
                </a:solidFill>
                <a:latin typeface="Calibri"/>
                <a:ea typeface="Calibri"/>
                <a:cs typeface="Calibri"/>
                <a:sym typeface="Calibri"/>
              </a:rPr>
              <a:t>reducing reliance on healthcare resources</a:t>
            </a:r>
            <a:r>
              <a:rPr b="0" i="0" lang="en-AU" sz="1200" u="none" cap="none" strike="noStrike">
                <a:solidFill>
                  <a:schemeClr val="dk1"/>
                </a:solidFill>
                <a:latin typeface="Calibri"/>
                <a:ea typeface="Calibri"/>
                <a:cs typeface="Calibri"/>
                <a:sym typeface="Calibri"/>
              </a:rPr>
              <a:t>.</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01" name="Google Shape;101;p2"/>
          <p:cNvSpPr txBox="1"/>
          <p:nvPr/>
        </p:nvSpPr>
        <p:spPr>
          <a:xfrm>
            <a:off x="593600" y="7152601"/>
            <a:ext cx="53322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AU" sz="4000" u="none" cap="none" strike="noStrike">
                <a:solidFill>
                  <a:schemeClr val="dk1"/>
                </a:solidFill>
                <a:latin typeface="Arial"/>
                <a:ea typeface="Arial"/>
                <a:cs typeface="Arial"/>
                <a:sym typeface="Arial"/>
              </a:rPr>
              <a:t>Acceptance Criteria</a:t>
            </a:r>
            <a:endParaRPr b="0" i="0" sz="1400" u="none" cap="none" strike="noStrike">
              <a:solidFill>
                <a:srgbClr val="000000"/>
              </a:solidFill>
              <a:latin typeface="Arial"/>
              <a:ea typeface="Arial"/>
              <a:cs typeface="Arial"/>
              <a:sym typeface="Arial"/>
            </a:endParaRPr>
          </a:p>
        </p:txBody>
      </p:sp>
      <p:sp>
        <p:nvSpPr>
          <p:cNvPr id="102" name="Google Shape;102;p2"/>
          <p:cNvSpPr txBox="1"/>
          <p:nvPr/>
        </p:nvSpPr>
        <p:spPr>
          <a:xfrm>
            <a:off x="524000" y="8128545"/>
            <a:ext cx="5401800" cy="1015622"/>
          </a:xfrm>
          <a:prstGeom prst="rect">
            <a:avLst/>
          </a:prstGeom>
          <a:noFill/>
          <a:ln>
            <a:noFill/>
          </a:ln>
        </p:spPr>
        <p:txBody>
          <a:bodyPr anchorCtr="0" anchor="t" bIns="45700" lIns="91425" spcFirstLastPara="1" rIns="91425" wrap="square" tIns="45700">
            <a:spAutoFit/>
          </a:bodyPr>
          <a:lstStyle/>
          <a:p>
            <a:pPr indent="-171450" lvl="0" marL="323850" marR="0" rtl="0" algn="l">
              <a:lnSpc>
                <a:spcPct val="100000"/>
              </a:lnSpc>
              <a:spcBef>
                <a:spcPts val="0"/>
              </a:spcBef>
              <a:spcAft>
                <a:spcPts val="0"/>
              </a:spcAft>
              <a:buClr>
                <a:schemeClr val="dk1"/>
              </a:buClr>
              <a:buSzPts val="1200"/>
              <a:buFont typeface="Arial"/>
              <a:buChar char="•"/>
            </a:pPr>
            <a:r>
              <a:rPr b="0" i="0" lang="en-AU" sz="1200" u="none" cap="none" strike="noStrike">
                <a:solidFill>
                  <a:schemeClr val="dk1"/>
                </a:solidFill>
                <a:latin typeface="Calibri"/>
                <a:ea typeface="Calibri"/>
                <a:cs typeface="Calibri"/>
                <a:sym typeface="Calibri"/>
              </a:rPr>
              <a:t>Have a net neutral short-term impact on the patient’s quality of life (QoL)</a:t>
            </a:r>
            <a:endParaRPr/>
          </a:p>
          <a:p>
            <a:pPr indent="-171450" lvl="0" marL="323850" marR="0" rtl="0" algn="l">
              <a:lnSpc>
                <a:spcPct val="100000"/>
              </a:lnSpc>
              <a:spcBef>
                <a:spcPts val="0"/>
              </a:spcBef>
              <a:spcAft>
                <a:spcPts val="0"/>
              </a:spcAft>
              <a:buClr>
                <a:schemeClr val="dk1"/>
              </a:buClr>
              <a:buSzPts val="1200"/>
              <a:buFont typeface="Arial"/>
              <a:buChar char="•"/>
            </a:pPr>
            <a:r>
              <a:rPr b="0" i="0" lang="en-AU" sz="1200" u="none" cap="none" strike="noStrike">
                <a:solidFill>
                  <a:schemeClr val="dk1"/>
                </a:solidFill>
                <a:latin typeface="Calibri"/>
                <a:ea typeface="Calibri"/>
                <a:cs typeface="Calibri"/>
                <a:sym typeface="Calibri"/>
              </a:rPr>
              <a:t>Increase in patient adherence to oral chemotherapy treatment regimen</a:t>
            </a:r>
            <a:endParaRPr/>
          </a:p>
          <a:p>
            <a:pPr indent="-171450" lvl="0" marL="323850" marR="0" rtl="0" algn="l">
              <a:lnSpc>
                <a:spcPct val="100000"/>
              </a:lnSpc>
              <a:spcBef>
                <a:spcPts val="0"/>
              </a:spcBef>
              <a:spcAft>
                <a:spcPts val="0"/>
              </a:spcAft>
              <a:buClr>
                <a:schemeClr val="dk1"/>
              </a:buClr>
              <a:buSzPts val="1200"/>
              <a:buFont typeface="Arial"/>
              <a:buChar char="•"/>
            </a:pPr>
            <a:r>
              <a:rPr b="0" i="0" lang="en-AU" sz="1200" u="none" cap="none" strike="noStrike">
                <a:solidFill>
                  <a:schemeClr val="dk1"/>
                </a:solidFill>
                <a:latin typeface="Calibri"/>
                <a:ea typeface="Calibri"/>
                <a:cs typeface="Calibri"/>
                <a:sym typeface="Calibri"/>
              </a:rPr>
              <a:t>Increase clinician knowledge of patient’s adherence</a:t>
            </a:r>
            <a:endParaRPr/>
          </a:p>
          <a:p>
            <a:pPr indent="-171450" lvl="0" marL="323850" marR="0" rtl="0" algn="l">
              <a:lnSpc>
                <a:spcPct val="100000"/>
              </a:lnSpc>
              <a:spcBef>
                <a:spcPts val="0"/>
              </a:spcBef>
              <a:spcAft>
                <a:spcPts val="0"/>
              </a:spcAft>
              <a:buClr>
                <a:schemeClr val="dk1"/>
              </a:buClr>
              <a:buSzPts val="1200"/>
              <a:buFont typeface="Arial"/>
              <a:buChar char="•"/>
            </a:pPr>
            <a:r>
              <a:rPr b="0" i="0" lang="en-AU" sz="1200" u="none" cap="none" strike="noStrike">
                <a:solidFill>
                  <a:schemeClr val="dk1"/>
                </a:solidFill>
                <a:latin typeface="Calibri"/>
                <a:ea typeface="Calibri"/>
                <a:cs typeface="Calibri"/>
                <a:sym typeface="Calibri"/>
              </a:rPr>
              <a:t>Improve cancer prognosis: reduce number of cancer deaths due to cancer or treatment-related factors and rate of cancer recurrence</a:t>
            </a:r>
            <a:endParaRPr b="0" i="0" sz="1200" u="none" cap="none" strike="noStrike">
              <a:solidFill>
                <a:schemeClr val="dk1"/>
              </a:solidFill>
              <a:latin typeface="Calibri"/>
              <a:ea typeface="Calibri"/>
              <a:cs typeface="Calibri"/>
              <a:sym typeface="Calibri"/>
            </a:endParaRPr>
          </a:p>
        </p:txBody>
      </p:sp>
      <p:sp>
        <p:nvSpPr>
          <p:cNvPr id="103" name="Google Shape;103;p2"/>
          <p:cNvSpPr txBox="1"/>
          <p:nvPr/>
        </p:nvSpPr>
        <p:spPr>
          <a:xfrm>
            <a:off x="0" y="9644390"/>
            <a:ext cx="3581399" cy="26161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EXECUTIVE SUMMARY / PAGE 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6"/>
          <p:cNvSpPr txBox="1"/>
          <p:nvPr/>
        </p:nvSpPr>
        <p:spPr>
          <a:xfrm>
            <a:off x="558800" y="603525"/>
            <a:ext cx="61359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AU" sz="4000" u="none" cap="none" strike="noStrike">
                <a:solidFill>
                  <a:schemeClr val="dk1"/>
                </a:solidFill>
                <a:latin typeface="Arial"/>
                <a:ea typeface="Arial"/>
                <a:cs typeface="Arial"/>
                <a:sym typeface="Arial"/>
              </a:rPr>
              <a:t>Gaps analysis</a:t>
            </a:r>
            <a:endParaRPr b="0" i="0" sz="1400" u="none" cap="none" strike="noStrike">
              <a:solidFill>
                <a:srgbClr val="000000"/>
              </a:solidFill>
              <a:latin typeface="Arial"/>
              <a:ea typeface="Arial"/>
              <a:cs typeface="Arial"/>
              <a:sym typeface="Arial"/>
            </a:endParaRPr>
          </a:p>
        </p:txBody>
      </p:sp>
      <p:sp>
        <p:nvSpPr>
          <p:cNvPr id="110" name="Google Shape;110;p6"/>
          <p:cNvSpPr txBox="1"/>
          <p:nvPr/>
        </p:nvSpPr>
        <p:spPr>
          <a:xfrm>
            <a:off x="0" y="9644390"/>
            <a:ext cx="3581399" cy="26161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GAPS ANALYSIS / PAGE 2</a:t>
            </a:r>
            <a:endParaRPr b="0" i="0" sz="1400" u="none" cap="none" strike="noStrike">
              <a:solidFill>
                <a:srgbClr val="000000"/>
              </a:solidFill>
              <a:latin typeface="Arial"/>
              <a:ea typeface="Arial"/>
              <a:cs typeface="Arial"/>
              <a:sym typeface="Arial"/>
            </a:endParaRPr>
          </a:p>
        </p:txBody>
      </p:sp>
      <p:sp>
        <p:nvSpPr>
          <p:cNvPr id="111" name="Google Shape;111;p6"/>
          <p:cNvSpPr txBox="1"/>
          <p:nvPr/>
        </p:nvSpPr>
        <p:spPr>
          <a:xfrm>
            <a:off x="255500" y="1258400"/>
            <a:ext cx="6439200" cy="9112711"/>
          </a:xfrm>
          <a:prstGeom prst="rect">
            <a:avLst/>
          </a:prstGeom>
          <a:noFill/>
          <a:ln>
            <a:noFill/>
          </a:ln>
        </p:spPr>
        <p:txBody>
          <a:bodyPr anchorCtr="0" anchor="t" bIns="45700" lIns="91425" spcFirstLastPara="1" rIns="91425" wrap="square" tIns="45700">
            <a:spAutoFit/>
          </a:bodyPr>
          <a:lstStyle/>
          <a:p>
            <a:pPr indent="0" lvl="0" marL="0" marR="0" rtl="0" algn="l">
              <a:lnSpc>
                <a:spcPct val="108000"/>
              </a:lnSpc>
              <a:spcBef>
                <a:spcPts val="0"/>
              </a:spcBef>
              <a:spcAft>
                <a:spcPts val="0"/>
              </a:spcAft>
              <a:buClr>
                <a:srgbClr val="000000"/>
              </a:buClr>
              <a:buSzPts val="1200"/>
              <a:buFont typeface="Arial"/>
              <a:buNone/>
            </a:pPr>
            <a:r>
              <a:rPr b="0" i="0" lang="en-AU" sz="1200" u="none" cap="none" strike="noStrike">
                <a:solidFill>
                  <a:schemeClr val="dk1"/>
                </a:solidFill>
                <a:latin typeface="Calibri"/>
                <a:ea typeface="Calibri"/>
                <a:cs typeface="Calibri"/>
                <a:sym typeface="Calibri"/>
              </a:rPr>
              <a:t>In contrast with intravenous chemotherapy which is administered in-hospital, oral antineoplastic drugs are typically self-administered outside of the hospital setting, transferring the medication management responsibilities onto the patient and away from their treating team [1,4]. After the patient is diagnosed with cancer, they will be prescribed with oral chemotherapy medication(s) and told key information regarding their treatment – adherence is rarely discussed here, perhaps contributing to unmet patient needs for 43-49% of patient education processes [5]. The patient collects their medication from an in-hospital or community pharmacist. For periods between 3 weeks to 3 months (in between follow-up consultations with their oncologist), the patient manages their medication regimen from home, communicating with Symptom and Urgent Review Clinic (SURC) or external services such as Cancer Council as needed. There is no bidirectional communication here, the onus is on patients to reach out. Patients may source medication management tools of their own volition (such as pill reminder applications or paper pill diaries). Throughout the treatment, there is no standardized or formalised mechanism in place to monitor the patient’s adherence or check on their treatment [6]. The onus is on the patient to self-report any issues they are having with side effects or non-adherence (some clinicians may informally enquire if they have missed any doses). </a:t>
            </a:r>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8000"/>
              </a:lnSpc>
              <a:spcBef>
                <a:spcPts val="0"/>
              </a:spcBef>
              <a:spcAft>
                <a:spcPts val="0"/>
              </a:spcAft>
              <a:buNone/>
            </a:pPr>
            <a:r>
              <a:rPr b="0" i="1" lang="en-AU" sz="1200" u="none" cap="none" strike="noStrike">
                <a:solidFill>
                  <a:schemeClr val="dk1"/>
                </a:solidFill>
                <a:latin typeface="Calibri"/>
                <a:ea typeface="Calibri"/>
                <a:cs typeface="Calibri"/>
                <a:sym typeface="Calibri"/>
              </a:rPr>
              <a:t>The market is over-saturated with </a:t>
            </a:r>
            <a:r>
              <a:rPr b="1" i="1" lang="en-AU" sz="1200" u="none" cap="none" strike="noStrike">
                <a:solidFill>
                  <a:schemeClr val="dk1"/>
                </a:solidFill>
                <a:latin typeface="Calibri"/>
                <a:ea typeface="Calibri"/>
                <a:cs typeface="Calibri"/>
                <a:sym typeface="Calibri"/>
              </a:rPr>
              <a:t>patient-focused solutions </a:t>
            </a:r>
            <a:r>
              <a:rPr b="0" i="1" lang="en-AU" sz="1200" u="none" cap="none" strike="noStrike">
                <a:solidFill>
                  <a:schemeClr val="dk1"/>
                </a:solidFill>
                <a:latin typeface="Calibri"/>
                <a:ea typeface="Calibri"/>
                <a:cs typeface="Calibri"/>
                <a:sym typeface="Calibri"/>
              </a:rPr>
              <a:t>that aim to help patients track their medications, remember them or understand them better. What is currently lacking are </a:t>
            </a:r>
            <a:r>
              <a:rPr b="1" i="1" lang="en-AU" sz="1200" u="none" cap="none" strike="noStrike">
                <a:solidFill>
                  <a:schemeClr val="dk1"/>
                </a:solidFill>
                <a:latin typeface="Calibri"/>
                <a:ea typeface="Calibri"/>
                <a:cs typeface="Calibri"/>
                <a:sym typeface="Calibri"/>
              </a:rPr>
              <a:t>clinician-focused solutions </a:t>
            </a:r>
            <a:r>
              <a:rPr b="0" i="1" lang="en-AU" sz="1200" u="none" cap="none" strike="noStrike">
                <a:solidFill>
                  <a:schemeClr val="dk1"/>
                </a:solidFill>
                <a:latin typeface="Calibri"/>
                <a:ea typeface="Calibri"/>
                <a:cs typeface="Calibri"/>
                <a:sym typeface="Calibri"/>
              </a:rPr>
              <a:t>that facilitate their </a:t>
            </a:r>
            <a:r>
              <a:rPr b="1" i="1" lang="en-AU" sz="1200" u="none" cap="none" strike="noStrike">
                <a:solidFill>
                  <a:schemeClr val="dk1"/>
                </a:solidFill>
                <a:latin typeface="Calibri"/>
                <a:ea typeface="Calibri"/>
                <a:cs typeface="Calibri"/>
                <a:sym typeface="Calibri"/>
              </a:rPr>
              <a:t>understanding of their patients’ adherence</a:t>
            </a:r>
            <a:r>
              <a:rPr b="0" i="1" lang="en-AU" sz="1200" u="none" cap="none" strike="noStrike">
                <a:solidFill>
                  <a:schemeClr val="dk1"/>
                </a:solidFill>
                <a:latin typeface="Calibri"/>
                <a:ea typeface="Calibri"/>
                <a:cs typeface="Calibri"/>
                <a:sym typeface="Calibri"/>
              </a:rPr>
              <a:t> and allow them to identify (and help the patient overcome) </a:t>
            </a:r>
            <a:r>
              <a:rPr b="1" i="1" lang="en-AU" sz="1200" u="none" cap="none" strike="noStrike">
                <a:solidFill>
                  <a:schemeClr val="dk1"/>
                </a:solidFill>
                <a:latin typeface="Calibri"/>
                <a:ea typeface="Calibri"/>
                <a:cs typeface="Calibri"/>
                <a:sym typeface="Calibri"/>
              </a:rPr>
              <a:t>barriers to effective medication management</a:t>
            </a:r>
            <a:r>
              <a:rPr b="0" i="1" lang="en-AU" sz="1200" u="none" cap="none" strike="noStrike">
                <a:solidFill>
                  <a:schemeClr val="dk1"/>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8000"/>
              </a:lnSpc>
              <a:spcBef>
                <a:spcPts val="0"/>
              </a:spcBef>
              <a:spcAft>
                <a:spcPts val="0"/>
              </a:spcAft>
              <a:buClr>
                <a:srgbClr val="000000"/>
              </a:buClr>
              <a:buSzPts val="1200"/>
              <a:buFont typeface="Arial"/>
              <a:buNone/>
            </a:pPr>
            <a:r>
              <a:rPr b="1" i="0" lang="en-AU" sz="1200" u="none" cap="none" strike="noStrike">
                <a:solidFill>
                  <a:schemeClr val="dk1"/>
                </a:solidFill>
                <a:latin typeface="Calibri"/>
                <a:ea typeface="Calibri"/>
                <a:cs typeface="Calibri"/>
                <a:sym typeface="Calibri"/>
              </a:rPr>
              <a:t>Solution 1: </a:t>
            </a:r>
            <a:r>
              <a:rPr b="0" i="0" lang="en-AU" sz="1200" u="none" cap="none" strike="noStrike">
                <a:solidFill>
                  <a:schemeClr val="dk1"/>
                </a:solidFill>
                <a:latin typeface="Calibri"/>
                <a:ea typeface="Calibri"/>
                <a:cs typeface="Calibri"/>
                <a:sym typeface="Calibri"/>
              </a:rPr>
              <a:t>Medisafe Pill Reminder App</a:t>
            </a:r>
            <a:endParaRPr/>
          </a:p>
          <a:p>
            <a:pPr indent="0" lvl="0" marL="0" marR="0" rtl="0" algn="l">
              <a:lnSpc>
                <a:spcPct val="108000"/>
              </a:lnSpc>
              <a:spcBef>
                <a:spcPts val="0"/>
              </a:spcBef>
              <a:spcAft>
                <a:spcPts val="0"/>
              </a:spcAft>
              <a:buClr>
                <a:srgbClr val="000000"/>
              </a:buClr>
              <a:buSzPts val="1200"/>
              <a:buFont typeface="Arial"/>
              <a:buNone/>
            </a:pPr>
            <a:r>
              <a:t/>
            </a:r>
            <a:endParaRPr b="1" i="0" sz="1200" u="none" cap="none" strike="noStrike">
              <a:solidFill>
                <a:schemeClr val="dk1"/>
              </a:solidFill>
              <a:latin typeface="Calibri"/>
              <a:ea typeface="Calibri"/>
              <a:cs typeface="Calibri"/>
              <a:sym typeface="Calibri"/>
            </a:endParaRPr>
          </a:p>
          <a:p>
            <a:pPr indent="0" lvl="0" marL="0" marR="0" rtl="0" algn="l">
              <a:lnSpc>
                <a:spcPct val="108000"/>
              </a:lnSpc>
              <a:spcBef>
                <a:spcPts val="0"/>
              </a:spcBef>
              <a:spcAft>
                <a:spcPts val="0"/>
              </a:spcAft>
              <a:buClr>
                <a:srgbClr val="000000"/>
              </a:buClr>
              <a:buSzPts val="1200"/>
              <a:buFont typeface="Arial"/>
              <a:buNone/>
            </a:pPr>
            <a:r>
              <a:rPr b="0" i="0" lang="en-AU" sz="1200" u="none" cap="none" strike="noStrike">
                <a:solidFill>
                  <a:schemeClr val="dk1"/>
                </a:solidFill>
                <a:latin typeface="Calibri"/>
                <a:ea typeface="Calibri"/>
                <a:cs typeface="Calibri"/>
                <a:sym typeface="Calibri"/>
              </a:rPr>
              <a:t>The Medisafe Pill Reminder App helps patients remember to take their medications, track adherence and monitor symptoms. The application is used by the patient (those managing ongoing medication regimens), with data able to be shared to healthcare practitioners, carers or family members. The patient receives alerts to remind them to take their medications and can input when they take their medications and what symptoms they experience. It has been ranked #1 by pharmacists for helping patients remember to take their medications [7] and increases patient adherence by 7% [8]. It is not exclusively used by oncology patients but offers some oral chemotherapies. The application is free for the user with the option to upgrade to premium for additional non-essential features. The company generates revenue from pharmaceutical companies who receive anonymized data to improve their understanding of patient behaviour. </a:t>
            </a:r>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1" sz="1600" u="none" cap="none" strike="noStrike">
              <a:solidFill>
                <a:schemeClr val="dk1"/>
              </a:solidFill>
              <a:latin typeface="Arial"/>
              <a:ea typeface="Arial"/>
              <a:cs typeface="Arial"/>
              <a:sym typeface="Arial"/>
            </a:endParaRPr>
          </a:p>
        </p:txBody>
      </p:sp>
      <p:graphicFrame>
        <p:nvGraphicFramePr>
          <p:cNvPr id="112" name="Google Shape;112;p6"/>
          <p:cNvGraphicFramePr/>
          <p:nvPr/>
        </p:nvGraphicFramePr>
        <p:xfrm>
          <a:off x="558800" y="8166972"/>
          <a:ext cx="3000000" cy="3000000"/>
        </p:xfrm>
        <a:graphic>
          <a:graphicData uri="http://schemas.openxmlformats.org/drawingml/2006/table">
            <a:tbl>
              <a:tblPr bandRow="1" firstRow="1">
                <a:noFill/>
                <a:tableStyleId>{8DA99ACA-B981-4DB2-90E9-F694AD1C4B08}</a:tableStyleId>
              </a:tblPr>
              <a:tblGrid>
                <a:gridCol w="2869775"/>
                <a:gridCol w="2833700"/>
              </a:tblGrid>
              <a:tr h="308550">
                <a:tc>
                  <a:txBody>
                    <a:bodyPr/>
                    <a:lstStyle/>
                    <a:p>
                      <a:pPr indent="0" lvl="0" marL="0" marR="0" rtl="0" algn="l">
                        <a:lnSpc>
                          <a:spcPct val="100000"/>
                        </a:lnSpc>
                        <a:spcBef>
                          <a:spcPts val="0"/>
                        </a:spcBef>
                        <a:spcAft>
                          <a:spcPts val="0"/>
                        </a:spcAft>
                        <a:buNone/>
                      </a:pPr>
                      <a:r>
                        <a:rPr lang="en-AU" sz="1200" u="none" cap="none" strike="noStrike">
                          <a:latin typeface="Calibri"/>
                          <a:ea typeface="Calibri"/>
                          <a:cs typeface="Calibri"/>
                          <a:sym typeface="Calibri"/>
                        </a:rPr>
                        <a:t>Solution Alignment</a:t>
                      </a:r>
                      <a:endParaRPr sz="12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None/>
                      </a:pPr>
                      <a:r>
                        <a:rPr lang="en-AU" sz="1200" u="none" cap="none" strike="noStrike">
                          <a:latin typeface="Calibri"/>
                          <a:ea typeface="Calibri"/>
                          <a:cs typeface="Calibri"/>
                          <a:sym typeface="Calibri"/>
                        </a:rPr>
                        <a:t>Gaps in Solution</a:t>
                      </a:r>
                      <a:endParaRPr sz="1200" u="none" cap="none" strike="noStrike">
                        <a:latin typeface="Calibri"/>
                        <a:ea typeface="Calibri"/>
                        <a:cs typeface="Calibri"/>
                        <a:sym typeface="Calibri"/>
                      </a:endParaRPr>
                    </a:p>
                  </a:txBody>
                  <a:tcPr marT="45725" marB="45725" marR="91450" marL="91450"/>
                </a:tc>
              </a:tr>
              <a:tr h="370850">
                <a:tc>
                  <a:txBody>
                    <a:bodyPr/>
                    <a:lstStyle/>
                    <a:p>
                      <a:pPr indent="-285750" lvl="0" marL="285750" marR="0" rtl="0" algn="l">
                        <a:lnSpc>
                          <a:spcPct val="100000"/>
                        </a:lnSpc>
                        <a:spcBef>
                          <a:spcPts val="0"/>
                        </a:spcBef>
                        <a:spcAft>
                          <a:spcPts val="0"/>
                        </a:spcAft>
                        <a:buClr>
                          <a:srgbClr val="000000"/>
                        </a:buClr>
                        <a:buSzPts val="1200"/>
                        <a:buFont typeface="Arial"/>
                        <a:buChar char="-"/>
                      </a:pPr>
                      <a:r>
                        <a:rPr lang="en-AU" sz="1200" u="none" cap="none" strike="noStrike">
                          <a:latin typeface="Calibri"/>
                          <a:ea typeface="Calibri"/>
                          <a:cs typeface="Calibri"/>
                          <a:sym typeface="Calibri"/>
                        </a:rPr>
                        <a:t>Increases patient adherence by tackling forgetfulness </a:t>
                      </a:r>
                      <a:endParaRPr/>
                    </a:p>
                    <a:p>
                      <a:pPr indent="-285750" lvl="0" marL="285750" marR="0" rtl="0" algn="l">
                        <a:lnSpc>
                          <a:spcPct val="100000"/>
                        </a:lnSpc>
                        <a:spcBef>
                          <a:spcPts val="0"/>
                        </a:spcBef>
                        <a:spcAft>
                          <a:spcPts val="0"/>
                        </a:spcAft>
                        <a:buClr>
                          <a:srgbClr val="000000"/>
                        </a:buClr>
                        <a:buSzPts val="1200"/>
                        <a:buFont typeface="Arial"/>
                        <a:buChar char="-"/>
                      </a:pPr>
                      <a:r>
                        <a:rPr lang="en-AU" sz="1200" u="none" cap="none" strike="noStrike">
                          <a:latin typeface="Calibri"/>
                          <a:ea typeface="Calibri"/>
                          <a:cs typeface="Calibri"/>
                          <a:sym typeface="Calibri"/>
                        </a:rPr>
                        <a:t>Potentially increases clinician knowledge of patient’s adherence</a:t>
                      </a:r>
                      <a:endParaRPr/>
                    </a:p>
                  </a:txBody>
                  <a:tcPr marT="45725" marB="45725" marR="91450" marL="91450"/>
                </a:tc>
                <a:tc>
                  <a:txBody>
                    <a:bodyPr/>
                    <a:lstStyle/>
                    <a:p>
                      <a:pPr indent="-285750" lvl="0" marL="285750" marR="0" rtl="0" algn="l">
                        <a:lnSpc>
                          <a:spcPct val="100000"/>
                        </a:lnSpc>
                        <a:spcBef>
                          <a:spcPts val="0"/>
                        </a:spcBef>
                        <a:spcAft>
                          <a:spcPts val="0"/>
                        </a:spcAft>
                        <a:buClr>
                          <a:srgbClr val="000000"/>
                        </a:buClr>
                        <a:buSzPts val="1200"/>
                        <a:buFont typeface="Arial"/>
                        <a:buChar char="-"/>
                      </a:pPr>
                      <a:r>
                        <a:rPr lang="en-AU" sz="1200" u="none" cap="none" strike="noStrike">
                          <a:latin typeface="Calibri"/>
                          <a:ea typeface="Calibri"/>
                          <a:cs typeface="Calibri"/>
                          <a:sym typeface="Calibri"/>
                        </a:rPr>
                        <a:t>Relies on patient sourcing the application and entering accurate data</a:t>
                      </a:r>
                      <a:endParaRPr/>
                    </a:p>
                    <a:p>
                      <a:pPr indent="-285750" lvl="0" marL="285750" marR="0" rtl="0" algn="l">
                        <a:lnSpc>
                          <a:spcPct val="100000"/>
                        </a:lnSpc>
                        <a:spcBef>
                          <a:spcPts val="0"/>
                        </a:spcBef>
                        <a:spcAft>
                          <a:spcPts val="0"/>
                        </a:spcAft>
                        <a:buClr>
                          <a:srgbClr val="000000"/>
                        </a:buClr>
                        <a:buSzPts val="1200"/>
                        <a:buFont typeface="Arial"/>
                        <a:buChar char="-"/>
                      </a:pPr>
                      <a:r>
                        <a:rPr lang="en-AU" sz="1200" u="none" cap="none" strike="noStrike">
                          <a:latin typeface="Calibri"/>
                          <a:ea typeface="Calibri"/>
                          <a:cs typeface="Calibri"/>
                          <a:sym typeface="Calibri"/>
                        </a:rPr>
                        <a:t>May decrease patient QoL</a:t>
                      </a:r>
                      <a:endParaRPr/>
                    </a:p>
                    <a:p>
                      <a:pPr indent="-285750" lvl="0" marL="285750" marR="0" rtl="0" algn="l">
                        <a:lnSpc>
                          <a:spcPct val="100000"/>
                        </a:lnSpc>
                        <a:spcBef>
                          <a:spcPts val="0"/>
                        </a:spcBef>
                        <a:spcAft>
                          <a:spcPts val="0"/>
                        </a:spcAft>
                        <a:buClr>
                          <a:srgbClr val="000000"/>
                        </a:buClr>
                        <a:buSzPts val="1200"/>
                        <a:buFont typeface="Arial"/>
                        <a:buChar char="-"/>
                      </a:pPr>
                      <a:r>
                        <a:rPr lang="en-AU" sz="1200" u="none" cap="none" strike="noStrike">
                          <a:latin typeface="Calibri"/>
                          <a:ea typeface="Calibri"/>
                          <a:cs typeface="Calibri"/>
                          <a:sym typeface="Calibri"/>
                        </a:rPr>
                        <a:t>Lack of specificity to oncology</a:t>
                      </a:r>
                      <a:endParaRPr sz="1200" u="none" cap="none" strike="noStrike">
                        <a:latin typeface="Calibri"/>
                        <a:ea typeface="Calibri"/>
                        <a:cs typeface="Calibri"/>
                        <a:sym typeface="Calibri"/>
                      </a:endParaRPr>
                    </a:p>
                  </a:txBody>
                  <a:tcPr marT="45725" marB="45725" marR="91450" marL="91450"/>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3"/>
          <p:cNvSpPr txBox="1"/>
          <p:nvPr/>
        </p:nvSpPr>
        <p:spPr>
          <a:xfrm>
            <a:off x="558800" y="603525"/>
            <a:ext cx="61359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AU" sz="4000" u="none" cap="none" strike="noStrike">
                <a:solidFill>
                  <a:schemeClr val="dk1"/>
                </a:solidFill>
                <a:latin typeface="Arial"/>
                <a:ea typeface="Arial"/>
                <a:cs typeface="Arial"/>
                <a:sym typeface="Arial"/>
              </a:rPr>
              <a:t>Gaps analysis</a:t>
            </a:r>
            <a:endParaRPr b="0" i="0" sz="1400" u="none" cap="none" strike="noStrike">
              <a:solidFill>
                <a:srgbClr val="000000"/>
              </a:solidFill>
              <a:latin typeface="Arial"/>
              <a:ea typeface="Arial"/>
              <a:cs typeface="Arial"/>
              <a:sym typeface="Arial"/>
            </a:endParaRPr>
          </a:p>
        </p:txBody>
      </p:sp>
      <p:sp>
        <p:nvSpPr>
          <p:cNvPr id="119" name="Google Shape;119;p3"/>
          <p:cNvSpPr txBox="1"/>
          <p:nvPr/>
        </p:nvSpPr>
        <p:spPr>
          <a:xfrm>
            <a:off x="0" y="9644390"/>
            <a:ext cx="3581399" cy="26161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GAPS ANALYSIS / PAGE 2</a:t>
            </a:r>
            <a:endParaRPr b="0" i="0" sz="1400" u="none" cap="none" strike="noStrike">
              <a:solidFill>
                <a:srgbClr val="000000"/>
              </a:solidFill>
              <a:latin typeface="Arial"/>
              <a:ea typeface="Arial"/>
              <a:cs typeface="Arial"/>
              <a:sym typeface="Arial"/>
            </a:endParaRPr>
          </a:p>
        </p:txBody>
      </p:sp>
      <p:sp>
        <p:nvSpPr>
          <p:cNvPr id="120" name="Google Shape;120;p3"/>
          <p:cNvSpPr txBox="1"/>
          <p:nvPr/>
        </p:nvSpPr>
        <p:spPr>
          <a:xfrm>
            <a:off x="558800" y="1311525"/>
            <a:ext cx="5832600" cy="10708019"/>
          </a:xfrm>
          <a:prstGeom prst="rect">
            <a:avLst/>
          </a:prstGeom>
          <a:noFill/>
          <a:ln>
            <a:noFill/>
          </a:ln>
        </p:spPr>
        <p:txBody>
          <a:bodyPr anchorCtr="0" anchor="t" bIns="45700" lIns="91425" spcFirstLastPara="1" rIns="91425" wrap="square" tIns="45700">
            <a:spAutoFit/>
          </a:bodyPr>
          <a:lstStyle/>
          <a:p>
            <a:pPr indent="0" lvl="0" marL="0" marR="0" rtl="0" algn="l">
              <a:lnSpc>
                <a:spcPct val="108000"/>
              </a:lnSpc>
              <a:spcBef>
                <a:spcPts val="0"/>
              </a:spcBef>
              <a:spcAft>
                <a:spcPts val="0"/>
              </a:spcAft>
              <a:buClr>
                <a:srgbClr val="000000"/>
              </a:buClr>
              <a:buSzPts val="1200"/>
              <a:buFont typeface="Arial"/>
              <a:buNone/>
            </a:pPr>
            <a:r>
              <a:rPr b="1" i="0" lang="en-AU" sz="1200" u="none" cap="none" strike="noStrike">
                <a:solidFill>
                  <a:schemeClr val="dk1"/>
                </a:solidFill>
                <a:latin typeface="Calibri"/>
                <a:ea typeface="Calibri"/>
                <a:cs typeface="Calibri"/>
                <a:sym typeface="Calibri"/>
              </a:rPr>
              <a:t>Solution 2: </a:t>
            </a:r>
            <a:r>
              <a:rPr b="0" i="0" lang="en-AU" sz="1200" u="none" cap="none" strike="noStrike">
                <a:solidFill>
                  <a:schemeClr val="dk1"/>
                </a:solidFill>
                <a:latin typeface="Calibri"/>
                <a:ea typeface="Calibri"/>
                <a:cs typeface="Calibri"/>
                <a:sym typeface="Calibri"/>
              </a:rPr>
              <a:t>GlowCap</a:t>
            </a:r>
            <a:endParaRPr b="0" i="0" sz="1200" u="none" cap="none" strike="noStrike">
              <a:solidFill>
                <a:schemeClr val="dk1"/>
              </a:solidFill>
              <a:latin typeface="Calibri"/>
              <a:ea typeface="Calibri"/>
              <a:cs typeface="Calibri"/>
              <a:sym typeface="Calibri"/>
            </a:endParaRPr>
          </a:p>
          <a:p>
            <a:pPr indent="0" lvl="0" marL="0" marR="0" rtl="0" algn="l">
              <a:lnSpc>
                <a:spcPct val="108000"/>
              </a:lnSpc>
              <a:spcBef>
                <a:spcPts val="0"/>
              </a:spcBef>
              <a:spcAft>
                <a:spcPts val="0"/>
              </a:spcAft>
              <a:buClr>
                <a:srgbClr val="000000"/>
              </a:buClr>
              <a:buSzPts val="1200"/>
              <a:buFont typeface="Arial"/>
              <a:buNone/>
            </a:pPr>
            <a:r>
              <a:t/>
            </a:r>
            <a:endParaRPr b="1" i="0" sz="1200" u="none" cap="none" strike="noStrike">
              <a:solidFill>
                <a:schemeClr val="dk1"/>
              </a:solidFill>
              <a:latin typeface="Calibri"/>
              <a:ea typeface="Calibri"/>
              <a:cs typeface="Calibri"/>
              <a:sym typeface="Calibri"/>
            </a:endParaRPr>
          </a:p>
          <a:p>
            <a:pPr indent="0" lvl="0" marL="0" marR="0" rtl="0" algn="l">
              <a:lnSpc>
                <a:spcPct val="108000"/>
              </a:lnSpc>
              <a:spcBef>
                <a:spcPts val="0"/>
              </a:spcBef>
              <a:spcAft>
                <a:spcPts val="0"/>
              </a:spcAft>
              <a:buClr>
                <a:srgbClr val="000000"/>
              </a:buClr>
              <a:buSzPts val="1200"/>
              <a:buFont typeface="Arial"/>
              <a:buNone/>
            </a:pPr>
            <a:r>
              <a:rPr b="0" i="0" lang="en-AU" sz="1200" u="none" cap="none" strike="noStrike">
                <a:solidFill>
                  <a:schemeClr val="dk1"/>
                </a:solidFill>
                <a:latin typeface="Calibri"/>
                <a:ea typeface="Calibri"/>
                <a:cs typeface="Calibri"/>
                <a:sym typeface="Calibri"/>
              </a:rPr>
              <a:t>GlowCap is a pharmacy-connected pill bottle cap. Patients taking oral medications (not specifically chemotherapy) upload their medication schedule to the connected system and attach the bottle cap to their pill bottle. The electronic cap records when medication has been taken and reminds users to take their pill(s) through visual cues, auditory prompts or through phone call. It generates compliance reports for clinicians and/or families/carers. Randomised clinical trials have demonstrated &gt;25% adherence improvement [9]. While the product is no longer on the market, its cost was covered by the user at $US10/cap and $US15/month. </a:t>
            </a:r>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8000"/>
              </a:lnSpc>
              <a:spcBef>
                <a:spcPts val="0"/>
              </a:spcBef>
              <a:spcAft>
                <a:spcPts val="0"/>
              </a:spcAft>
              <a:buClr>
                <a:srgbClr val="000000"/>
              </a:buClr>
              <a:buSzPts val="1200"/>
              <a:buFont typeface="Arial"/>
              <a:buNone/>
            </a:pPr>
            <a:r>
              <a:t/>
            </a:r>
            <a:endParaRPr b="1" i="0" sz="1200" u="none" cap="none" strike="noStrike">
              <a:solidFill>
                <a:schemeClr val="dk1"/>
              </a:solidFill>
              <a:latin typeface="Calibri"/>
              <a:ea typeface="Calibri"/>
              <a:cs typeface="Calibri"/>
              <a:sym typeface="Calibri"/>
            </a:endParaRPr>
          </a:p>
          <a:p>
            <a:pPr indent="0" lvl="0" marL="0" marR="0" rtl="0" algn="l">
              <a:lnSpc>
                <a:spcPct val="108000"/>
              </a:lnSpc>
              <a:spcBef>
                <a:spcPts val="0"/>
              </a:spcBef>
              <a:spcAft>
                <a:spcPts val="0"/>
              </a:spcAft>
              <a:buClr>
                <a:srgbClr val="000000"/>
              </a:buClr>
              <a:buSzPts val="1200"/>
              <a:buFont typeface="Arial"/>
              <a:buNone/>
            </a:pPr>
            <a:r>
              <a:rPr b="1" i="0" lang="en-AU" sz="1200" u="none" cap="none" strike="noStrike">
                <a:solidFill>
                  <a:schemeClr val="dk1"/>
                </a:solidFill>
                <a:latin typeface="Calibri"/>
                <a:ea typeface="Calibri"/>
                <a:cs typeface="Calibri"/>
                <a:sym typeface="Calibri"/>
              </a:rPr>
              <a:t>Solution 3:</a:t>
            </a:r>
            <a:r>
              <a:rPr b="0" i="0" lang="en-AU" sz="1200" u="none" cap="none" strike="noStrike">
                <a:solidFill>
                  <a:schemeClr val="dk1"/>
                </a:solidFill>
                <a:latin typeface="Calibri"/>
                <a:ea typeface="Calibri"/>
                <a:cs typeface="Calibri"/>
                <a:sym typeface="Calibri"/>
              </a:rPr>
              <a:t> Physical pill diaries (ie. Dana-Faber Cancer Institute drug diary)</a:t>
            </a:r>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8000"/>
              </a:lnSpc>
              <a:spcBef>
                <a:spcPts val="0"/>
              </a:spcBef>
              <a:spcAft>
                <a:spcPts val="0"/>
              </a:spcAft>
              <a:buClr>
                <a:srgbClr val="000000"/>
              </a:buClr>
              <a:buSzPts val="1200"/>
              <a:buFont typeface="Arial"/>
              <a:buNone/>
            </a:pPr>
            <a:r>
              <a:rPr b="0" i="0" lang="en-AU" sz="1200" u="none" cap="none" strike="noStrike">
                <a:solidFill>
                  <a:schemeClr val="dk1"/>
                </a:solidFill>
                <a:latin typeface="Calibri"/>
                <a:ea typeface="Calibri"/>
                <a:cs typeface="Calibri"/>
                <a:sym typeface="Calibri"/>
              </a:rPr>
              <a:t>Physical pill diaries provide a template for patients to track their medication adherence. Users can fill in (online or in paper form) when they take the medication as well as any symptoms they experience due to the dose. This allows patients to keep track of their adherence, remember whether they have taken their pills for the day and link symptoms to certain treatments. This tool may be used to communicate with clinicians during follow-up appointments. This is particularly catered towards patients who do not feel comfortable using a smart phone (such as elderly populations). Various physical pill diary templates are available for free online. </a:t>
            </a:r>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8000"/>
              </a:lnSpc>
              <a:spcBef>
                <a:spcPts val="0"/>
              </a:spcBef>
              <a:spcAft>
                <a:spcPts val="0"/>
              </a:spcAft>
              <a:buClr>
                <a:srgbClr val="000000"/>
              </a:buClr>
              <a:buSzPts val="1200"/>
              <a:buFont typeface="Arial"/>
              <a:buNone/>
            </a:pPr>
            <a:r>
              <a:t/>
            </a:r>
            <a:endParaRPr b="1" i="0" sz="1200" u="none" cap="none" strike="noStrike">
              <a:solidFill>
                <a:schemeClr val="dk1"/>
              </a:solidFill>
              <a:latin typeface="Calibri"/>
              <a:ea typeface="Calibri"/>
              <a:cs typeface="Calibri"/>
              <a:sym typeface="Calibri"/>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rPr b="1" i="0" lang="en-AU" sz="1200" u="none" cap="none" strike="noStrike">
                <a:solidFill>
                  <a:schemeClr val="dk1"/>
                </a:solidFill>
                <a:latin typeface="Arial"/>
                <a:ea typeface="Arial"/>
                <a:cs typeface="Arial"/>
                <a:sym typeface="Arial"/>
              </a:rPr>
              <a:t>This is allowed to be 2 pages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1" sz="1600" u="none" cap="none" strike="noStrike">
              <a:solidFill>
                <a:schemeClr val="dk1"/>
              </a:solidFill>
              <a:latin typeface="Arial"/>
              <a:ea typeface="Arial"/>
              <a:cs typeface="Arial"/>
              <a:sym typeface="Arial"/>
            </a:endParaRPr>
          </a:p>
        </p:txBody>
      </p:sp>
      <p:graphicFrame>
        <p:nvGraphicFramePr>
          <p:cNvPr id="121" name="Google Shape;121;p3"/>
          <p:cNvGraphicFramePr/>
          <p:nvPr/>
        </p:nvGraphicFramePr>
        <p:xfrm>
          <a:off x="623356" y="3423133"/>
          <a:ext cx="3000000" cy="3000000"/>
        </p:xfrm>
        <a:graphic>
          <a:graphicData uri="http://schemas.openxmlformats.org/drawingml/2006/table">
            <a:tbl>
              <a:tblPr bandRow="1" firstRow="1">
                <a:noFill/>
                <a:tableStyleId>{8DA99ACA-B981-4DB2-90E9-F694AD1C4B08}</a:tableStyleId>
              </a:tblPr>
              <a:tblGrid>
                <a:gridCol w="2869775"/>
                <a:gridCol w="2833700"/>
              </a:tblGrid>
              <a:tr h="370850">
                <a:tc>
                  <a:txBody>
                    <a:bodyPr/>
                    <a:lstStyle/>
                    <a:p>
                      <a:pPr indent="0" lvl="0" marL="0" marR="0" rtl="0" algn="l">
                        <a:lnSpc>
                          <a:spcPct val="100000"/>
                        </a:lnSpc>
                        <a:spcBef>
                          <a:spcPts val="0"/>
                        </a:spcBef>
                        <a:spcAft>
                          <a:spcPts val="0"/>
                        </a:spcAft>
                        <a:buNone/>
                      </a:pPr>
                      <a:r>
                        <a:rPr lang="en-AU" sz="1200" u="none" cap="none" strike="noStrike">
                          <a:latin typeface="Calibri"/>
                          <a:ea typeface="Calibri"/>
                          <a:cs typeface="Calibri"/>
                          <a:sym typeface="Calibri"/>
                        </a:rPr>
                        <a:t>Solution Alignment</a:t>
                      </a:r>
                      <a:endParaRPr sz="12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None/>
                      </a:pPr>
                      <a:r>
                        <a:rPr lang="en-AU" sz="1200" u="none" cap="none" strike="noStrike">
                          <a:latin typeface="Calibri"/>
                          <a:ea typeface="Calibri"/>
                          <a:cs typeface="Calibri"/>
                          <a:sym typeface="Calibri"/>
                        </a:rPr>
                        <a:t>Gaps in Solution</a:t>
                      </a:r>
                      <a:endParaRPr sz="1200" u="none" cap="none" strike="noStrike">
                        <a:latin typeface="Calibri"/>
                        <a:ea typeface="Calibri"/>
                        <a:cs typeface="Calibri"/>
                        <a:sym typeface="Calibri"/>
                      </a:endParaRPr>
                    </a:p>
                  </a:txBody>
                  <a:tcPr marT="45725" marB="45725" marR="91450" marL="91450"/>
                </a:tc>
              </a:tr>
              <a:tr h="370850">
                <a:tc>
                  <a:txBody>
                    <a:bodyPr/>
                    <a:lstStyle/>
                    <a:p>
                      <a:pPr indent="-285750" lvl="0" marL="285750" marR="0" rtl="0" algn="l">
                        <a:lnSpc>
                          <a:spcPct val="100000"/>
                        </a:lnSpc>
                        <a:spcBef>
                          <a:spcPts val="0"/>
                        </a:spcBef>
                        <a:spcAft>
                          <a:spcPts val="0"/>
                        </a:spcAft>
                        <a:buClr>
                          <a:srgbClr val="000000"/>
                        </a:buClr>
                        <a:buSzPts val="1200"/>
                        <a:buFont typeface="Arial"/>
                        <a:buChar char="-"/>
                      </a:pPr>
                      <a:r>
                        <a:rPr lang="en-AU" sz="1200" u="none" cap="none" strike="noStrike">
                          <a:latin typeface="Calibri"/>
                          <a:ea typeface="Calibri"/>
                          <a:cs typeface="Calibri"/>
                          <a:sym typeface="Calibri"/>
                        </a:rPr>
                        <a:t>Increases patient adherence by tackling forgetfulness </a:t>
                      </a:r>
                      <a:endParaRPr/>
                    </a:p>
                    <a:p>
                      <a:pPr indent="-285750" lvl="0" marL="285750" marR="0" rtl="0" algn="l">
                        <a:lnSpc>
                          <a:spcPct val="100000"/>
                        </a:lnSpc>
                        <a:spcBef>
                          <a:spcPts val="0"/>
                        </a:spcBef>
                        <a:spcAft>
                          <a:spcPts val="0"/>
                        </a:spcAft>
                        <a:buClr>
                          <a:srgbClr val="000000"/>
                        </a:buClr>
                        <a:buSzPts val="1200"/>
                        <a:buFont typeface="Arial"/>
                        <a:buChar char="-"/>
                      </a:pPr>
                      <a:r>
                        <a:rPr lang="en-AU" sz="1200" u="none" cap="none" strike="noStrike">
                          <a:latin typeface="Calibri"/>
                          <a:ea typeface="Calibri"/>
                          <a:cs typeface="Calibri"/>
                          <a:sym typeface="Calibri"/>
                        </a:rPr>
                        <a:t>Potentially increases clinician knowledge of patient’s adherence</a:t>
                      </a:r>
                      <a:endParaRPr/>
                    </a:p>
                  </a:txBody>
                  <a:tcPr marT="45725" marB="45725" marR="91450" marL="91450"/>
                </a:tc>
                <a:tc>
                  <a:txBody>
                    <a:bodyPr/>
                    <a:lstStyle/>
                    <a:p>
                      <a:pPr indent="-285750" lvl="0" marL="285750" marR="0" rtl="0" algn="l">
                        <a:lnSpc>
                          <a:spcPct val="100000"/>
                        </a:lnSpc>
                        <a:spcBef>
                          <a:spcPts val="0"/>
                        </a:spcBef>
                        <a:spcAft>
                          <a:spcPts val="0"/>
                        </a:spcAft>
                        <a:buClr>
                          <a:srgbClr val="000000"/>
                        </a:buClr>
                        <a:buSzPts val="1200"/>
                        <a:buFont typeface="Arial"/>
                        <a:buChar char="-"/>
                      </a:pPr>
                      <a:r>
                        <a:rPr lang="en-AU" sz="1200" u="none" cap="none" strike="noStrike">
                          <a:latin typeface="Calibri"/>
                          <a:ea typeface="Calibri"/>
                          <a:cs typeface="Calibri"/>
                          <a:sym typeface="Calibri"/>
                        </a:rPr>
                        <a:t>Lack of specificity to oncology</a:t>
                      </a:r>
                      <a:endParaRPr/>
                    </a:p>
                    <a:p>
                      <a:pPr indent="-285750" lvl="0" marL="285750" marR="0" rtl="0" algn="l">
                        <a:lnSpc>
                          <a:spcPct val="100000"/>
                        </a:lnSpc>
                        <a:spcBef>
                          <a:spcPts val="0"/>
                        </a:spcBef>
                        <a:spcAft>
                          <a:spcPts val="0"/>
                        </a:spcAft>
                        <a:buClr>
                          <a:srgbClr val="000000"/>
                        </a:buClr>
                        <a:buSzPts val="1200"/>
                        <a:buFont typeface="Arial"/>
                        <a:buChar char="-"/>
                      </a:pPr>
                      <a:r>
                        <a:rPr lang="en-AU" sz="1200" u="none" cap="none" strike="noStrike">
                          <a:latin typeface="Calibri"/>
                          <a:ea typeface="Calibri"/>
                          <a:cs typeface="Calibri"/>
                          <a:sym typeface="Calibri"/>
                        </a:rPr>
                        <a:t>No longer available on the market</a:t>
                      </a:r>
                      <a:endParaRPr/>
                    </a:p>
                    <a:p>
                      <a:pPr indent="-285750" lvl="0" marL="285750" marR="0" rtl="0" algn="l">
                        <a:lnSpc>
                          <a:spcPct val="100000"/>
                        </a:lnSpc>
                        <a:spcBef>
                          <a:spcPts val="0"/>
                        </a:spcBef>
                        <a:spcAft>
                          <a:spcPts val="0"/>
                        </a:spcAft>
                        <a:buClr>
                          <a:srgbClr val="000000"/>
                        </a:buClr>
                        <a:buSzPts val="1200"/>
                        <a:buFont typeface="Arial"/>
                        <a:buChar char="-"/>
                      </a:pPr>
                      <a:r>
                        <a:rPr lang="en-AU" sz="1200" u="none" cap="none" strike="noStrike">
                          <a:latin typeface="Calibri"/>
                          <a:ea typeface="Calibri"/>
                          <a:cs typeface="Calibri"/>
                          <a:sym typeface="Calibri"/>
                        </a:rPr>
                        <a:t>Only directly tackles forgetfulness as factor contributing to low adherence</a:t>
                      </a:r>
                      <a:endParaRPr/>
                    </a:p>
                    <a:p>
                      <a:pPr indent="-285750" lvl="0" marL="285750" marR="0" rtl="0" algn="l">
                        <a:lnSpc>
                          <a:spcPct val="100000"/>
                        </a:lnSpc>
                        <a:spcBef>
                          <a:spcPts val="0"/>
                        </a:spcBef>
                        <a:spcAft>
                          <a:spcPts val="0"/>
                        </a:spcAft>
                        <a:buClr>
                          <a:srgbClr val="000000"/>
                        </a:buClr>
                        <a:buSzPts val="1200"/>
                        <a:buFont typeface="Arial"/>
                        <a:buChar char="-"/>
                      </a:pPr>
                      <a:r>
                        <a:rPr lang="en-AU" sz="1200" u="none" cap="none" strike="noStrike">
                          <a:latin typeface="Calibri"/>
                          <a:ea typeface="Calibri"/>
                          <a:cs typeface="Calibri"/>
                          <a:sym typeface="Calibri"/>
                        </a:rPr>
                        <a:t>Requires patient initiative to source and pay for the product</a:t>
                      </a:r>
                      <a:endParaRPr/>
                    </a:p>
                  </a:txBody>
                  <a:tcPr marT="45725" marB="45725" marR="91450" marL="91450"/>
                </a:tc>
              </a:tr>
            </a:tbl>
          </a:graphicData>
        </a:graphic>
      </p:graphicFrame>
      <p:graphicFrame>
        <p:nvGraphicFramePr>
          <p:cNvPr id="122" name="Google Shape;122;p3"/>
          <p:cNvGraphicFramePr/>
          <p:nvPr/>
        </p:nvGraphicFramePr>
        <p:xfrm>
          <a:off x="623356" y="7373828"/>
          <a:ext cx="3000000" cy="3000000"/>
        </p:xfrm>
        <a:graphic>
          <a:graphicData uri="http://schemas.openxmlformats.org/drawingml/2006/table">
            <a:tbl>
              <a:tblPr bandRow="1" firstRow="1">
                <a:noFill/>
                <a:tableStyleId>{8DA99ACA-B981-4DB2-90E9-F694AD1C4B08}</a:tableStyleId>
              </a:tblPr>
              <a:tblGrid>
                <a:gridCol w="2869775"/>
                <a:gridCol w="2833700"/>
              </a:tblGrid>
              <a:tr h="370850">
                <a:tc>
                  <a:txBody>
                    <a:bodyPr/>
                    <a:lstStyle/>
                    <a:p>
                      <a:pPr indent="0" lvl="0" marL="0" marR="0" rtl="0" algn="l">
                        <a:lnSpc>
                          <a:spcPct val="100000"/>
                        </a:lnSpc>
                        <a:spcBef>
                          <a:spcPts val="0"/>
                        </a:spcBef>
                        <a:spcAft>
                          <a:spcPts val="0"/>
                        </a:spcAft>
                        <a:buNone/>
                      </a:pPr>
                      <a:r>
                        <a:rPr lang="en-AU" sz="1200" u="none" cap="none" strike="noStrike">
                          <a:latin typeface="Calibri"/>
                          <a:ea typeface="Calibri"/>
                          <a:cs typeface="Calibri"/>
                          <a:sym typeface="Calibri"/>
                        </a:rPr>
                        <a:t>Solution Alignment</a:t>
                      </a:r>
                      <a:endParaRPr sz="12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None/>
                      </a:pPr>
                      <a:r>
                        <a:rPr lang="en-AU" sz="1200" u="none" cap="none" strike="noStrike">
                          <a:latin typeface="Calibri"/>
                          <a:ea typeface="Calibri"/>
                          <a:cs typeface="Calibri"/>
                          <a:sym typeface="Calibri"/>
                        </a:rPr>
                        <a:t>Gaps in Solution</a:t>
                      </a:r>
                      <a:endParaRPr sz="1200" u="none" cap="none" strike="noStrike">
                        <a:latin typeface="Calibri"/>
                        <a:ea typeface="Calibri"/>
                        <a:cs typeface="Calibri"/>
                        <a:sym typeface="Calibri"/>
                      </a:endParaRPr>
                    </a:p>
                  </a:txBody>
                  <a:tcPr marT="45725" marB="45725" marR="91450" marL="91450"/>
                </a:tc>
              </a:tr>
              <a:tr h="370850">
                <a:tc>
                  <a:txBody>
                    <a:bodyPr/>
                    <a:lstStyle/>
                    <a:p>
                      <a:pPr indent="-285750" lvl="0" marL="285750" marR="0" rtl="0" algn="l">
                        <a:lnSpc>
                          <a:spcPct val="100000"/>
                        </a:lnSpc>
                        <a:spcBef>
                          <a:spcPts val="0"/>
                        </a:spcBef>
                        <a:spcAft>
                          <a:spcPts val="0"/>
                        </a:spcAft>
                        <a:buClr>
                          <a:srgbClr val="000000"/>
                        </a:buClr>
                        <a:buSzPts val="1200"/>
                        <a:buFont typeface="Arial"/>
                        <a:buChar char="-"/>
                      </a:pPr>
                      <a:r>
                        <a:rPr lang="en-AU" sz="1200" u="none" cap="none" strike="noStrike">
                          <a:latin typeface="Calibri"/>
                          <a:ea typeface="Calibri"/>
                          <a:cs typeface="Calibri"/>
                          <a:sym typeface="Calibri"/>
                        </a:rPr>
                        <a:t>Helps patient track their adherence</a:t>
                      </a:r>
                      <a:endParaRPr/>
                    </a:p>
                    <a:p>
                      <a:pPr indent="-285750" lvl="0" marL="285750" marR="0" rtl="0" algn="l">
                        <a:lnSpc>
                          <a:spcPct val="100000"/>
                        </a:lnSpc>
                        <a:spcBef>
                          <a:spcPts val="0"/>
                        </a:spcBef>
                        <a:spcAft>
                          <a:spcPts val="0"/>
                        </a:spcAft>
                        <a:buClr>
                          <a:srgbClr val="000000"/>
                        </a:buClr>
                        <a:buSzPts val="1200"/>
                        <a:buFont typeface="Arial"/>
                        <a:buChar char="-"/>
                      </a:pPr>
                      <a:r>
                        <a:rPr lang="en-AU" sz="1200" u="none" cap="none" strike="noStrike">
                          <a:latin typeface="Calibri"/>
                          <a:ea typeface="Calibri"/>
                          <a:cs typeface="Calibri"/>
                          <a:sym typeface="Calibri"/>
                        </a:rPr>
                        <a:t>Somewhat tackles forgetfulness</a:t>
                      </a:r>
                      <a:endParaRPr/>
                    </a:p>
                    <a:p>
                      <a:pPr indent="-285750" lvl="0" marL="285750" marR="0" rtl="0" algn="l">
                        <a:lnSpc>
                          <a:spcPct val="100000"/>
                        </a:lnSpc>
                        <a:spcBef>
                          <a:spcPts val="0"/>
                        </a:spcBef>
                        <a:spcAft>
                          <a:spcPts val="0"/>
                        </a:spcAft>
                        <a:buClr>
                          <a:srgbClr val="000000"/>
                        </a:buClr>
                        <a:buSzPts val="1200"/>
                        <a:buFont typeface="Arial"/>
                        <a:buChar char="-"/>
                      </a:pPr>
                      <a:r>
                        <a:rPr lang="en-AU" sz="1200" u="none" cap="none" strike="noStrike">
                          <a:latin typeface="Calibri"/>
                          <a:ea typeface="Calibri"/>
                          <a:cs typeface="Calibri"/>
                          <a:sym typeface="Calibri"/>
                        </a:rPr>
                        <a:t>Potentially increases clinician knowledge of patient’s adherence</a:t>
                      </a:r>
                      <a:endParaRPr/>
                    </a:p>
                    <a:p>
                      <a:pPr indent="-285750" lvl="0" marL="285750" marR="0" rtl="0" algn="l">
                        <a:lnSpc>
                          <a:spcPct val="100000"/>
                        </a:lnSpc>
                        <a:spcBef>
                          <a:spcPts val="0"/>
                        </a:spcBef>
                        <a:spcAft>
                          <a:spcPts val="0"/>
                        </a:spcAft>
                        <a:buClr>
                          <a:srgbClr val="000000"/>
                        </a:buClr>
                        <a:buSzPts val="1200"/>
                        <a:buFont typeface="Arial"/>
                        <a:buChar char="-"/>
                      </a:pPr>
                      <a:r>
                        <a:rPr lang="en-AU" sz="1200" u="none" cap="none" strike="noStrike">
                          <a:latin typeface="Calibri"/>
                          <a:ea typeface="Calibri"/>
                          <a:cs typeface="Calibri"/>
                          <a:sym typeface="Calibri"/>
                        </a:rPr>
                        <a:t>Links symptoms to treatment-related factors</a:t>
                      </a:r>
                      <a:endParaRPr/>
                    </a:p>
                  </a:txBody>
                  <a:tcPr marT="45725" marB="45725" marR="91450" marL="91450"/>
                </a:tc>
                <a:tc>
                  <a:txBody>
                    <a:bodyPr/>
                    <a:lstStyle/>
                    <a:p>
                      <a:pPr indent="-285750" lvl="0" marL="285750" marR="0" rtl="0" algn="l">
                        <a:lnSpc>
                          <a:spcPct val="100000"/>
                        </a:lnSpc>
                        <a:spcBef>
                          <a:spcPts val="0"/>
                        </a:spcBef>
                        <a:spcAft>
                          <a:spcPts val="0"/>
                        </a:spcAft>
                        <a:buClr>
                          <a:srgbClr val="000000"/>
                        </a:buClr>
                        <a:buSzPts val="1200"/>
                        <a:buFont typeface="Arial"/>
                        <a:buChar char="-"/>
                      </a:pPr>
                      <a:r>
                        <a:rPr lang="en-AU" sz="1200" u="none" cap="none" strike="noStrike">
                          <a:latin typeface="Calibri"/>
                          <a:ea typeface="Calibri"/>
                          <a:cs typeface="Calibri"/>
                          <a:sym typeface="Calibri"/>
                        </a:rPr>
                        <a:t>Lack of specificity to oncology</a:t>
                      </a:r>
                      <a:endParaRPr/>
                    </a:p>
                    <a:p>
                      <a:pPr indent="-285750" lvl="0" marL="285750" marR="0" rtl="0" algn="l">
                        <a:lnSpc>
                          <a:spcPct val="100000"/>
                        </a:lnSpc>
                        <a:spcBef>
                          <a:spcPts val="0"/>
                        </a:spcBef>
                        <a:spcAft>
                          <a:spcPts val="0"/>
                        </a:spcAft>
                        <a:buClr>
                          <a:srgbClr val="000000"/>
                        </a:buClr>
                        <a:buSzPts val="1200"/>
                        <a:buFont typeface="Arial"/>
                        <a:buChar char="-"/>
                      </a:pPr>
                      <a:r>
                        <a:rPr lang="en-AU" sz="1200" u="none" cap="none" strike="noStrike">
                          <a:latin typeface="Calibri"/>
                          <a:ea typeface="Calibri"/>
                          <a:cs typeface="Calibri"/>
                          <a:sym typeface="Calibri"/>
                        </a:rPr>
                        <a:t>Requires patient initiative to source the template and fill it in consistently and accurately</a:t>
                      </a:r>
                      <a:endParaRPr/>
                    </a:p>
                    <a:p>
                      <a:pPr indent="-285750" lvl="0" marL="285750" marR="0" rtl="0" algn="l">
                        <a:lnSpc>
                          <a:spcPct val="100000"/>
                        </a:lnSpc>
                        <a:spcBef>
                          <a:spcPts val="0"/>
                        </a:spcBef>
                        <a:spcAft>
                          <a:spcPts val="0"/>
                        </a:spcAft>
                        <a:buClr>
                          <a:srgbClr val="000000"/>
                        </a:buClr>
                        <a:buSzPts val="1200"/>
                        <a:buFont typeface="Arial"/>
                        <a:buChar char="-"/>
                      </a:pPr>
                      <a:r>
                        <a:rPr lang="en-AU" sz="1200" u="none" cap="none" strike="noStrike">
                          <a:latin typeface="Calibri"/>
                          <a:ea typeface="Calibri"/>
                          <a:cs typeface="Calibri"/>
                          <a:sym typeface="Calibri"/>
                        </a:rPr>
                        <a:t>Lacks ability to improve clinician understanding of patient’s adherence - does not offer a usable adherence summary for clinicians</a:t>
                      </a:r>
                      <a:endParaRPr/>
                    </a:p>
                  </a:txBody>
                  <a:tcPr marT="45725" marB="45725" marR="91450" marL="91450"/>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4"/>
          <p:cNvSpPr txBox="1"/>
          <p:nvPr/>
        </p:nvSpPr>
        <p:spPr>
          <a:xfrm>
            <a:off x="558801" y="603522"/>
            <a:ext cx="42903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AU" sz="4000" u="none" cap="none" strike="noStrike">
                <a:solidFill>
                  <a:schemeClr val="dk1"/>
                </a:solidFill>
                <a:latin typeface="Arial"/>
                <a:ea typeface="Arial"/>
                <a:cs typeface="Arial"/>
                <a:sym typeface="Arial"/>
              </a:rPr>
              <a:t>Systems Map</a:t>
            </a:r>
            <a:endParaRPr b="0" i="0" sz="1400" u="none" cap="none" strike="noStrike">
              <a:solidFill>
                <a:srgbClr val="000000"/>
              </a:solidFill>
              <a:latin typeface="Arial"/>
              <a:ea typeface="Arial"/>
              <a:cs typeface="Arial"/>
              <a:sym typeface="Arial"/>
            </a:endParaRPr>
          </a:p>
        </p:txBody>
      </p:sp>
      <p:sp>
        <p:nvSpPr>
          <p:cNvPr id="128" name="Google Shape;128;p4"/>
          <p:cNvSpPr txBox="1"/>
          <p:nvPr/>
        </p:nvSpPr>
        <p:spPr>
          <a:xfrm>
            <a:off x="371514" y="5782022"/>
            <a:ext cx="5578800" cy="193895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0" i="0" lang="en-AU" sz="1200" u="none" cap="none" strike="noStrike">
                <a:solidFill>
                  <a:schemeClr val="dk1"/>
                </a:solidFill>
                <a:latin typeface="Calibri"/>
                <a:ea typeface="Calibri"/>
                <a:cs typeface="Calibri"/>
                <a:sym typeface="Calibri"/>
              </a:rPr>
              <a:t>Figure 1: This diagram maps the patient journey from cancer diagnosis to end of treatment. There are few formalised systems in place to monitor, follow-up on or improve patient adherence. Throughout the Treatment Phase, the onus is on the patient to source medication management tools and self-report adherence issues during consultations or to the Symptom and Urgent Review Clinic team.</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Arial"/>
              <a:buNone/>
            </a:pPr>
            <a:r>
              <a:rPr b="1" i="0" lang="en-AU" sz="1200" u="none" cap="none" strike="noStrike">
                <a:solidFill>
                  <a:schemeClr val="dk1"/>
                </a:solidFill>
                <a:latin typeface="Calibri"/>
                <a:ea typeface="Calibri"/>
                <a:cs typeface="Calibri"/>
                <a:sym typeface="Calibri"/>
              </a:rPr>
              <a:t>Link for miro board: </a:t>
            </a:r>
            <a:r>
              <a:rPr b="0" i="0" lang="en-AU" sz="1200" u="sng" cap="none" strike="noStrike">
                <a:solidFill>
                  <a:schemeClr val="dk1"/>
                </a:solidFill>
                <a:latin typeface="Calibri"/>
                <a:ea typeface="Calibri"/>
                <a:cs typeface="Calibri"/>
                <a:sym typeface="Calibri"/>
              </a:rPr>
              <a:t>https://miro.com/app/board/uXjVP7s99Tk=/</a:t>
            </a:r>
            <a:endParaRPr b="0" i="0" sz="1200" u="sng"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29" name="Google Shape;129;p4"/>
          <p:cNvSpPr txBox="1"/>
          <p:nvPr/>
        </p:nvSpPr>
        <p:spPr>
          <a:xfrm>
            <a:off x="0" y="9644390"/>
            <a:ext cx="3581399" cy="26161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SYSTEMS / STAKEHOLDER MAP / PAGE 3</a:t>
            </a:r>
            <a:endParaRPr b="0" i="0" sz="1400" u="none" cap="none" strike="noStrike">
              <a:solidFill>
                <a:srgbClr val="000000"/>
              </a:solidFill>
              <a:latin typeface="Arial"/>
              <a:ea typeface="Arial"/>
              <a:cs typeface="Arial"/>
              <a:sym typeface="Arial"/>
            </a:endParaRPr>
          </a:p>
        </p:txBody>
      </p:sp>
      <p:pic>
        <p:nvPicPr>
          <p:cNvPr id="130" name="Google Shape;130;p4"/>
          <p:cNvPicPr preferRelativeResize="0"/>
          <p:nvPr/>
        </p:nvPicPr>
        <p:blipFill rotWithShape="1">
          <a:blip r:embed="rId3">
            <a:alphaModFix/>
          </a:blip>
          <a:srcRect b="0" l="0" r="0" t="0"/>
          <a:stretch/>
        </p:blipFill>
        <p:spPr>
          <a:xfrm>
            <a:off x="0" y="1611395"/>
            <a:ext cx="6788643" cy="401580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g1b8e9327bef_0_1"/>
          <p:cNvSpPr txBox="1"/>
          <p:nvPr/>
        </p:nvSpPr>
        <p:spPr>
          <a:xfrm>
            <a:off x="558801" y="603522"/>
            <a:ext cx="42903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AU" sz="4000" u="none" cap="none" strike="noStrike">
                <a:solidFill>
                  <a:schemeClr val="dk1"/>
                </a:solidFill>
                <a:latin typeface="Arial"/>
                <a:ea typeface="Arial"/>
                <a:cs typeface="Arial"/>
                <a:sym typeface="Arial"/>
              </a:rPr>
              <a:t>Stakeholder Map</a:t>
            </a:r>
            <a:endParaRPr b="0" i="0" sz="1400" u="none" cap="none" strike="noStrike">
              <a:solidFill>
                <a:srgbClr val="000000"/>
              </a:solidFill>
              <a:latin typeface="Arial"/>
              <a:ea typeface="Arial"/>
              <a:cs typeface="Arial"/>
              <a:sym typeface="Arial"/>
            </a:endParaRPr>
          </a:p>
        </p:txBody>
      </p:sp>
      <p:sp>
        <p:nvSpPr>
          <p:cNvPr id="136" name="Google Shape;136;g1b8e9327bef_0_1"/>
          <p:cNvSpPr txBox="1"/>
          <p:nvPr/>
        </p:nvSpPr>
        <p:spPr>
          <a:xfrm>
            <a:off x="558799" y="1708972"/>
            <a:ext cx="6161489" cy="812526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AU" sz="1000" u="none" cap="none" strike="noStrike">
                <a:solidFill>
                  <a:schemeClr val="dk1"/>
                </a:solidFill>
                <a:latin typeface="Calibri"/>
                <a:ea typeface="Calibri"/>
                <a:cs typeface="Calibri"/>
                <a:sym typeface="Calibri"/>
              </a:rPr>
              <a:t>Figure 2. Stakeholder Map</a:t>
            </a:r>
            <a:br>
              <a:rPr b="0" i="0" lang="en-AU" sz="1000" u="none" cap="none" strike="noStrike">
                <a:solidFill>
                  <a:schemeClr val="dk1"/>
                </a:solidFill>
                <a:latin typeface="Calibri"/>
                <a:ea typeface="Calibri"/>
                <a:cs typeface="Calibri"/>
                <a:sym typeface="Calibri"/>
              </a:rPr>
            </a:br>
            <a:r>
              <a:rPr b="0" i="0" lang="en-AU" sz="1000" u="none" cap="none" strike="noStrike">
                <a:solidFill>
                  <a:schemeClr val="dk1"/>
                </a:solidFill>
                <a:latin typeface="Calibri"/>
                <a:ea typeface="Calibri"/>
                <a:cs typeface="Calibri"/>
                <a:sym typeface="Calibri"/>
              </a:rPr>
              <a:t>This diagram depicts the stakeholders involved in the project. Their position is determined by the influence they have on the project, and the impact the project has/will have on them. </a:t>
            </a:r>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100"/>
              <a:buFont typeface="Arial"/>
              <a:buNone/>
            </a:pPr>
            <a:r>
              <a:t/>
            </a:r>
            <a:endParaRPr b="0"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100"/>
              <a:buFont typeface="Arial"/>
              <a:buNone/>
            </a:pPr>
            <a:r>
              <a:t/>
            </a:r>
            <a:endParaRPr b="0"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100"/>
              <a:buFont typeface="Arial"/>
              <a:buNone/>
            </a:pPr>
            <a:r>
              <a:t/>
            </a:r>
            <a:endParaRPr b="0"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100"/>
              <a:buFont typeface="Arial"/>
              <a:buNone/>
            </a:pPr>
            <a:r>
              <a:t/>
            </a:r>
            <a:endParaRPr b="0"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100"/>
              <a:buFont typeface="Arial"/>
              <a:buNone/>
            </a:pPr>
            <a:r>
              <a:t/>
            </a:r>
            <a:endParaRPr b="0"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100"/>
              <a:buFont typeface="Arial"/>
              <a:buNone/>
            </a:pPr>
            <a:r>
              <a:rPr b="0" i="0" lang="en-AU" sz="1000" u="none" cap="none" strike="noStrike">
                <a:solidFill>
                  <a:schemeClr val="dk1"/>
                </a:solidFill>
                <a:latin typeface="Calibri"/>
                <a:ea typeface="Calibri"/>
                <a:cs typeface="Calibri"/>
                <a:sym typeface="Calibri"/>
              </a:rPr>
              <a:t>Figure 3. Connected Stakeholder Map</a:t>
            </a:r>
            <a:endParaRPr/>
          </a:p>
          <a:p>
            <a:pPr indent="0" lvl="0" marL="0" marR="0" rtl="0" algn="l">
              <a:lnSpc>
                <a:spcPct val="100000"/>
              </a:lnSpc>
              <a:spcBef>
                <a:spcPts val="0"/>
              </a:spcBef>
              <a:spcAft>
                <a:spcPts val="0"/>
              </a:spcAft>
              <a:buClr>
                <a:srgbClr val="000000"/>
              </a:buClr>
              <a:buSzPts val="1100"/>
              <a:buFont typeface="Arial"/>
              <a:buNone/>
            </a:pPr>
            <a:r>
              <a:rPr b="0" i="0" lang="en-AU" sz="1000" u="none" cap="none" strike="noStrike">
                <a:solidFill>
                  <a:schemeClr val="dk1"/>
                </a:solidFill>
                <a:latin typeface="Calibri"/>
                <a:ea typeface="Calibri"/>
                <a:cs typeface="Calibri"/>
                <a:sym typeface="Calibri"/>
              </a:rPr>
              <a:t>This diagram depicts the connections between the various stakeholders involved in the project. The direction of the arrows connote the direction of communication between the two connected parties. (Same key as Figure 2)</a:t>
            </a:r>
            <a:endParaRPr b="0"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100"/>
              <a:buFont typeface="Arial"/>
              <a:buNone/>
            </a:pPr>
            <a:r>
              <a:t/>
            </a:r>
            <a:endParaRPr b="0"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Arial"/>
              <a:buNone/>
            </a:pPr>
            <a:r>
              <a:rPr b="1" i="0" lang="en-AU" sz="1000" u="none" cap="none" strike="noStrike">
                <a:solidFill>
                  <a:schemeClr val="dk1"/>
                </a:solidFill>
                <a:latin typeface="Calibri"/>
                <a:ea typeface="Calibri"/>
                <a:cs typeface="Calibri"/>
                <a:sym typeface="Calibri"/>
              </a:rPr>
              <a:t>Link for miro board: </a:t>
            </a:r>
            <a:r>
              <a:rPr b="0" i="0" lang="en-AU" sz="1000" u="sng" cap="none" strike="noStrike">
                <a:solidFill>
                  <a:schemeClr val="dk1"/>
                </a:solidFill>
                <a:latin typeface="Calibri"/>
                <a:ea typeface="Calibri"/>
                <a:cs typeface="Calibri"/>
                <a:sym typeface="Calibri"/>
              </a:rPr>
              <a:t>https://miro.com/app/board/uXjVP7s99Tk=/</a:t>
            </a:r>
            <a:endParaRPr b="0" i="0" sz="1000" u="sng" cap="none" strike="noStrike">
              <a:solidFill>
                <a:schemeClr val="dk1"/>
              </a:solidFill>
              <a:latin typeface="Calibri"/>
              <a:ea typeface="Calibri"/>
              <a:cs typeface="Calibri"/>
              <a:sym typeface="Calibri"/>
            </a:endParaRPr>
          </a:p>
        </p:txBody>
      </p:sp>
      <p:sp>
        <p:nvSpPr>
          <p:cNvPr id="137" name="Google Shape;137;g1b8e9327bef_0_1"/>
          <p:cNvSpPr txBox="1"/>
          <p:nvPr/>
        </p:nvSpPr>
        <p:spPr>
          <a:xfrm>
            <a:off x="0" y="9644390"/>
            <a:ext cx="3581400" cy="2616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SYSTEMS / STAKEHOLDER MAP / PAGE 4</a:t>
            </a:r>
            <a:endParaRPr b="0" i="0" sz="1400" u="none" cap="none" strike="noStrike">
              <a:solidFill>
                <a:srgbClr val="000000"/>
              </a:solidFill>
              <a:latin typeface="Arial"/>
              <a:ea typeface="Arial"/>
              <a:cs typeface="Arial"/>
              <a:sym typeface="Arial"/>
            </a:endParaRPr>
          </a:p>
        </p:txBody>
      </p:sp>
      <p:pic>
        <p:nvPicPr>
          <p:cNvPr id="138" name="Google Shape;138;g1b8e9327bef_0_1"/>
          <p:cNvPicPr preferRelativeResize="0"/>
          <p:nvPr/>
        </p:nvPicPr>
        <p:blipFill rotWithShape="1">
          <a:blip r:embed="rId3">
            <a:alphaModFix/>
          </a:blip>
          <a:srcRect b="0" l="0" r="0" t="0"/>
          <a:stretch/>
        </p:blipFill>
        <p:spPr>
          <a:xfrm>
            <a:off x="720400" y="1311522"/>
            <a:ext cx="5070520" cy="3368977"/>
          </a:xfrm>
          <a:prstGeom prst="rect">
            <a:avLst/>
          </a:prstGeom>
          <a:noFill/>
          <a:ln>
            <a:noFill/>
          </a:ln>
        </p:spPr>
      </p:pic>
      <p:pic>
        <p:nvPicPr>
          <p:cNvPr id="139" name="Google Shape;139;g1b8e9327bef_0_1"/>
          <p:cNvPicPr preferRelativeResize="0"/>
          <p:nvPr/>
        </p:nvPicPr>
        <p:blipFill rotWithShape="1">
          <a:blip r:embed="rId4">
            <a:alphaModFix/>
          </a:blip>
          <a:srcRect b="0" l="0" r="0" t="0"/>
          <a:stretch/>
        </p:blipFill>
        <p:spPr>
          <a:xfrm>
            <a:off x="968683" y="5452252"/>
            <a:ext cx="4573954" cy="314222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5"/>
          <p:cNvSpPr txBox="1"/>
          <p:nvPr/>
        </p:nvSpPr>
        <p:spPr>
          <a:xfrm>
            <a:off x="558801" y="603522"/>
            <a:ext cx="4802908" cy="156966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Outcomes of Qualitative and Quantitative Research</a:t>
            </a:r>
            <a:endParaRPr b="0" i="0" sz="1400" u="none" cap="none" strike="noStrike">
              <a:solidFill>
                <a:srgbClr val="000000"/>
              </a:solidFill>
              <a:latin typeface="Arial"/>
              <a:ea typeface="Arial"/>
              <a:cs typeface="Arial"/>
              <a:sym typeface="Arial"/>
            </a:endParaRPr>
          </a:p>
        </p:txBody>
      </p:sp>
      <p:sp>
        <p:nvSpPr>
          <p:cNvPr id="146" name="Google Shape;146;p5"/>
          <p:cNvSpPr txBox="1"/>
          <p:nvPr/>
        </p:nvSpPr>
        <p:spPr>
          <a:xfrm>
            <a:off x="166255" y="2279319"/>
            <a:ext cx="6613236" cy="4939773"/>
          </a:xfrm>
          <a:prstGeom prst="rect">
            <a:avLst/>
          </a:prstGeom>
          <a:noFill/>
          <a:ln>
            <a:noFill/>
          </a:ln>
        </p:spPr>
        <p:txBody>
          <a:bodyPr anchorCtr="0" anchor="t" bIns="45700" lIns="91425" spcFirstLastPara="1" rIns="91425" wrap="square" tIns="45700">
            <a:spAutoFit/>
          </a:bodyPr>
          <a:lstStyle/>
          <a:p>
            <a:pPr indent="0" lvl="2" marL="0" marR="0" rtl="0" algn="l">
              <a:lnSpc>
                <a:spcPct val="100000"/>
              </a:lnSpc>
              <a:spcBef>
                <a:spcPts val="0"/>
              </a:spcBef>
              <a:spcAft>
                <a:spcPts val="0"/>
              </a:spcAft>
              <a:buNone/>
            </a:pPr>
            <a:r>
              <a:rPr b="0" i="0" lang="en-AU" sz="1050" u="none" cap="none" strike="noStrike">
                <a:solidFill>
                  <a:schemeClr val="dk1"/>
                </a:solidFill>
                <a:latin typeface="Calibri"/>
                <a:ea typeface="Calibri"/>
                <a:cs typeface="Calibri"/>
                <a:sym typeface="Calibri"/>
              </a:rPr>
              <a:t>Chemotherapy is used as a curative or palliative treatment for a variety of cancers and can be administered orally or parenterally. The majority of patients prefer oral chemotherapy over intravenous administration (77-89%) [10, 11, 12] due to convenience, ease of administration (including fear of needles), sense of autonomy and improved quality of life [10, 12, 13], resulting in a trend towards increased oral administration of antineoplastic therapies. In 2008, it was anticipated that a large proportion (&gt;25%) of anticancer drugs being developed would be orally administered [1].</a:t>
            </a:r>
            <a:endParaRPr/>
          </a:p>
          <a:p>
            <a:pPr indent="0" lvl="2" marL="0" marR="0" rtl="0" algn="l">
              <a:lnSpc>
                <a:spcPct val="100000"/>
              </a:lnSpc>
              <a:spcBef>
                <a:spcPts val="0"/>
              </a:spcBef>
              <a:spcAft>
                <a:spcPts val="0"/>
              </a:spcAft>
              <a:buNone/>
            </a:pPr>
            <a:r>
              <a:t/>
            </a:r>
            <a:endParaRPr b="0" i="0" sz="1050" u="none" cap="none" strike="noStrike">
              <a:solidFill>
                <a:schemeClr val="dk1"/>
              </a:solidFill>
              <a:latin typeface="Calibri"/>
              <a:ea typeface="Calibri"/>
              <a:cs typeface="Calibri"/>
              <a:sym typeface="Calibri"/>
            </a:endParaRPr>
          </a:p>
          <a:p>
            <a:pPr indent="0" lvl="2" marL="0" marR="0" rtl="0" algn="l">
              <a:lnSpc>
                <a:spcPct val="100000"/>
              </a:lnSpc>
              <a:spcBef>
                <a:spcPts val="0"/>
              </a:spcBef>
              <a:spcAft>
                <a:spcPts val="0"/>
              </a:spcAft>
              <a:buNone/>
            </a:pPr>
            <a:r>
              <a:rPr b="0" i="0" lang="en-AU" sz="1050" u="none" cap="none" strike="noStrike">
                <a:solidFill>
                  <a:schemeClr val="dk1"/>
                </a:solidFill>
                <a:latin typeface="Calibri"/>
                <a:ea typeface="Calibri"/>
                <a:cs typeface="Calibri"/>
                <a:sym typeface="Calibri"/>
              </a:rPr>
              <a:t>Oral chemotherapies are typically self-administered outside of the hospital setting, transferring the medication management responsibilities onto the patient and away from their treating team [2]. This results in lower levels of adherence (compared to in-hospital intravenous administration), with patients taking on average 85.57% of their oral therapy [3]. </a:t>
            </a:r>
            <a:endParaRPr/>
          </a:p>
          <a:p>
            <a:pPr indent="-171450" lvl="2" marL="171450" marR="0" rtl="0" algn="l">
              <a:lnSpc>
                <a:spcPct val="100000"/>
              </a:lnSpc>
              <a:spcBef>
                <a:spcPts val="0"/>
              </a:spcBef>
              <a:spcAft>
                <a:spcPts val="0"/>
              </a:spcAft>
              <a:buClr>
                <a:srgbClr val="000000"/>
              </a:buClr>
              <a:buSzPts val="1200"/>
              <a:buFont typeface="Arial"/>
              <a:buChar char="•"/>
            </a:pPr>
            <a:r>
              <a:rPr b="0" i="0" lang="en-AU" sz="1050" u="none" cap="none" strike="noStrike">
                <a:solidFill>
                  <a:schemeClr val="dk1"/>
                </a:solidFill>
                <a:latin typeface="Calibri"/>
                <a:ea typeface="Calibri"/>
                <a:cs typeface="Calibri"/>
                <a:sym typeface="Calibri"/>
              </a:rPr>
              <a:t>In a study on patients taking imatinib, </a:t>
            </a:r>
            <a:r>
              <a:rPr b="1" i="0" lang="en-AU" sz="1050" u="none" cap="none" strike="noStrike">
                <a:solidFill>
                  <a:schemeClr val="dk1"/>
                </a:solidFill>
                <a:latin typeface="Calibri"/>
                <a:ea typeface="Calibri"/>
                <a:cs typeface="Calibri"/>
                <a:sym typeface="Calibri"/>
              </a:rPr>
              <a:t>26.4% of patients </a:t>
            </a:r>
            <a:r>
              <a:rPr b="0" i="0" lang="en-AU" sz="1050" u="none" cap="none" strike="noStrike">
                <a:solidFill>
                  <a:schemeClr val="dk1"/>
                </a:solidFill>
                <a:latin typeface="Calibri"/>
                <a:ea typeface="Calibri"/>
                <a:cs typeface="Calibri"/>
                <a:sym typeface="Calibri"/>
              </a:rPr>
              <a:t>had adherence &lt;= 90% [14]</a:t>
            </a:r>
            <a:endParaRPr/>
          </a:p>
          <a:p>
            <a:pPr indent="-171450" lvl="2" marL="171450" marR="0" rtl="0" algn="l">
              <a:lnSpc>
                <a:spcPct val="100000"/>
              </a:lnSpc>
              <a:spcBef>
                <a:spcPts val="0"/>
              </a:spcBef>
              <a:spcAft>
                <a:spcPts val="0"/>
              </a:spcAft>
              <a:buClr>
                <a:srgbClr val="000000"/>
              </a:buClr>
              <a:buSzPts val="1200"/>
              <a:buFont typeface="Arial"/>
              <a:buChar char="•"/>
            </a:pPr>
            <a:r>
              <a:rPr b="0" i="0" lang="en-AU" sz="1050" u="none" cap="none" strike="noStrike">
                <a:solidFill>
                  <a:schemeClr val="dk1"/>
                </a:solidFill>
                <a:latin typeface="Calibri"/>
                <a:ea typeface="Calibri"/>
                <a:cs typeface="Calibri"/>
                <a:sym typeface="Calibri"/>
              </a:rPr>
              <a:t>Another study highlighted non-adherence as well as over-adherence with trial participants’ adherence ranging from </a:t>
            </a:r>
            <a:r>
              <a:rPr b="1" i="0" lang="en-AU" sz="1050" u="none" cap="none" strike="noStrike">
                <a:solidFill>
                  <a:schemeClr val="dk1"/>
                </a:solidFill>
                <a:latin typeface="Calibri"/>
                <a:ea typeface="Calibri"/>
                <a:cs typeface="Calibri"/>
                <a:sym typeface="Calibri"/>
              </a:rPr>
              <a:t>29% to 202% </a:t>
            </a:r>
            <a:r>
              <a:rPr b="0" i="0" lang="en-AU" sz="1050" u="none" cap="none" strike="noStrike">
                <a:solidFill>
                  <a:schemeClr val="dk1"/>
                </a:solidFill>
                <a:latin typeface="Calibri"/>
                <a:ea typeface="Calibri"/>
                <a:cs typeface="Calibri"/>
                <a:sym typeface="Calibri"/>
              </a:rPr>
              <a:t>(only 14.2% took 100% of their prescribed doses) [15].</a:t>
            </a:r>
            <a:endParaRPr/>
          </a:p>
          <a:p>
            <a:pPr indent="-171450" lvl="2" marL="171450" marR="0" rtl="0" algn="l">
              <a:lnSpc>
                <a:spcPct val="100000"/>
              </a:lnSpc>
              <a:spcBef>
                <a:spcPts val="0"/>
              </a:spcBef>
              <a:spcAft>
                <a:spcPts val="0"/>
              </a:spcAft>
              <a:buClr>
                <a:srgbClr val="000000"/>
              </a:buClr>
              <a:buSzPts val="1200"/>
              <a:buFont typeface="Arial"/>
              <a:buChar char="•"/>
            </a:pPr>
            <a:r>
              <a:rPr b="0" i="0" lang="en-AU" sz="1050" u="none" cap="none" strike="noStrike">
                <a:solidFill>
                  <a:schemeClr val="dk1"/>
                </a:solidFill>
                <a:latin typeface="Calibri"/>
                <a:ea typeface="Calibri"/>
                <a:cs typeface="Calibri"/>
                <a:sym typeface="Calibri"/>
              </a:rPr>
              <a:t>Overall, approximately </a:t>
            </a:r>
            <a:r>
              <a:rPr b="1" i="0" lang="en-AU" sz="1050" u="none" cap="none" strike="noStrike">
                <a:solidFill>
                  <a:schemeClr val="dk1"/>
                </a:solidFill>
                <a:latin typeface="Calibri"/>
                <a:ea typeface="Calibri"/>
                <a:cs typeface="Calibri"/>
                <a:sym typeface="Calibri"/>
              </a:rPr>
              <a:t>one-quarter </a:t>
            </a:r>
            <a:r>
              <a:rPr b="0" i="0" lang="en-AU" sz="1050" u="none" cap="none" strike="noStrike">
                <a:solidFill>
                  <a:schemeClr val="dk1"/>
                </a:solidFill>
                <a:latin typeface="Calibri"/>
                <a:ea typeface="Calibri"/>
                <a:cs typeface="Calibri"/>
                <a:sym typeface="Calibri"/>
              </a:rPr>
              <a:t>to</a:t>
            </a:r>
            <a:r>
              <a:rPr b="1" i="0" lang="en-AU" sz="1050" u="none" cap="none" strike="noStrike">
                <a:solidFill>
                  <a:schemeClr val="dk1"/>
                </a:solidFill>
                <a:latin typeface="Calibri"/>
                <a:ea typeface="Calibri"/>
                <a:cs typeface="Calibri"/>
                <a:sym typeface="Calibri"/>
              </a:rPr>
              <a:t> one-third </a:t>
            </a:r>
            <a:r>
              <a:rPr b="0" i="0" lang="en-AU" sz="1050" u="none" cap="none" strike="noStrike">
                <a:solidFill>
                  <a:schemeClr val="dk1"/>
                </a:solidFill>
                <a:latin typeface="Calibri"/>
                <a:ea typeface="Calibri"/>
                <a:cs typeface="Calibri"/>
                <a:sym typeface="Calibri"/>
              </a:rPr>
              <a:t>of patients are classified as non-adherent [16] </a:t>
            </a:r>
            <a:endParaRPr/>
          </a:p>
          <a:p>
            <a:pPr indent="0" lvl="2" marL="0" marR="0" rtl="0" algn="l">
              <a:lnSpc>
                <a:spcPct val="100000"/>
              </a:lnSpc>
              <a:spcBef>
                <a:spcPts val="0"/>
              </a:spcBef>
              <a:spcAft>
                <a:spcPts val="0"/>
              </a:spcAft>
              <a:buNone/>
            </a:pPr>
            <a:r>
              <a:t/>
            </a:r>
            <a:endParaRPr b="0" i="0" sz="1050" u="none" cap="none" strike="noStrike">
              <a:solidFill>
                <a:schemeClr val="dk1"/>
              </a:solidFill>
              <a:latin typeface="Calibri"/>
              <a:ea typeface="Calibri"/>
              <a:cs typeface="Calibri"/>
              <a:sym typeface="Calibri"/>
            </a:endParaRPr>
          </a:p>
          <a:p>
            <a:pPr indent="0" lvl="2" marL="0" marR="0" rtl="0" algn="l">
              <a:lnSpc>
                <a:spcPct val="100000"/>
              </a:lnSpc>
              <a:spcBef>
                <a:spcPts val="0"/>
              </a:spcBef>
              <a:spcAft>
                <a:spcPts val="0"/>
              </a:spcAft>
              <a:buNone/>
            </a:pPr>
            <a:r>
              <a:rPr b="0" i="0" lang="en-AU" sz="1050" u="none" cap="none" strike="noStrike">
                <a:solidFill>
                  <a:schemeClr val="dk1"/>
                </a:solidFill>
                <a:latin typeface="Calibri"/>
                <a:ea typeface="Calibri"/>
                <a:cs typeface="Calibri"/>
                <a:sym typeface="Calibri"/>
              </a:rPr>
              <a:t>The reasons for non-adherence include: treatment related factors (ie. side effects, drug interactions), patient-related barriers (ie. forgetting, difficulties taking pills), social factors and health-care system related factors (ie. fragmentation in oncology care, poor clinician-patient communication) [13, 15, 17, 80, 19, 20]. Over-compliance may result from strong belief in the importance of their treatment [21].</a:t>
            </a:r>
            <a:br>
              <a:rPr b="0" i="0" lang="en-AU" sz="1050" u="none" cap="none" strike="noStrike">
                <a:solidFill>
                  <a:schemeClr val="dk1"/>
                </a:solidFill>
                <a:latin typeface="Calibri"/>
                <a:ea typeface="Calibri"/>
                <a:cs typeface="Calibri"/>
                <a:sym typeface="Calibri"/>
              </a:rPr>
            </a:br>
            <a:br>
              <a:rPr b="0" i="0" lang="en-AU" sz="1050" u="none" cap="none" strike="noStrike">
                <a:solidFill>
                  <a:schemeClr val="dk1"/>
                </a:solidFill>
                <a:latin typeface="Calibri"/>
                <a:ea typeface="Calibri"/>
                <a:cs typeface="Calibri"/>
                <a:sym typeface="Calibri"/>
              </a:rPr>
            </a:br>
            <a:r>
              <a:rPr b="0" i="0" lang="en-AU" sz="1050" u="none" cap="none" strike="noStrike">
                <a:solidFill>
                  <a:schemeClr val="dk1"/>
                </a:solidFill>
                <a:latin typeface="Calibri"/>
                <a:ea typeface="Calibri"/>
                <a:cs typeface="Calibri"/>
                <a:sym typeface="Calibri"/>
              </a:rPr>
              <a:t>Non-adherence to chemotherapy treatment results in poor treatment outcomes and cancer prognosis (including increased risk of recurrence and lower survival rate) [13, 15, 17, 22] - for leukemia patients, the 6-year probability of a major molecular response (3-log reduction, meaning that 0.1% of cells have the BCR-ABL1 gene) decreases by 66.1% for non-adherent patients (&lt;90% adherence) [14]. Clinicians may inefficiently change the treatment plan due to perceived inefficacy [4]. It also results in increased use of healthcare resources and thus, higher healthcare costs. In a US study, a 10% point decrease in adherence correlated to a 14% increase in healthcare costs (excluding medication costs) [24]. Over-compliance may result in detrimental drug toxicity and/or dose modification that may come at a cost of worsened treatment outcomes [21].</a:t>
            </a:r>
            <a:endParaRPr/>
          </a:p>
          <a:p>
            <a:pPr indent="0" lvl="2" marL="0" marR="0" rtl="0" algn="l">
              <a:lnSpc>
                <a:spcPct val="100000"/>
              </a:lnSpc>
              <a:spcBef>
                <a:spcPts val="0"/>
              </a:spcBef>
              <a:spcAft>
                <a:spcPts val="0"/>
              </a:spcAft>
              <a:buNone/>
            </a:pPr>
            <a:r>
              <a:t/>
            </a:r>
            <a:endParaRPr b="0" i="0" sz="1050" u="none" cap="none" strike="noStrike">
              <a:solidFill>
                <a:schemeClr val="dk1"/>
              </a:solidFill>
              <a:latin typeface="Calibri"/>
              <a:ea typeface="Calibri"/>
              <a:cs typeface="Calibri"/>
              <a:sym typeface="Calibri"/>
            </a:endParaRPr>
          </a:p>
          <a:p>
            <a:pPr indent="0" lvl="2" marL="0" marR="0" rtl="0" algn="l">
              <a:lnSpc>
                <a:spcPct val="100000"/>
              </a:lnSpc>
              <a:spcBef>
                <a:spcPts val="0"/>
              </a:spcBef>
              <a:spcAft>
                <a:spcPts val="0"/>
              </a:spcAft>
              <a:buNone/>
            </a:pPr>
            <a:r>
              <a:rPr b="1" i="0" lang="en-AU" sz="1050" u="none" cap="none" strike="noStrike">
                <a:solidFill>
                  <a:schemeClr val="dk1"/>
                </a:solidFill>
                <a:latin typeface="Calibri"/>
                <a:ea typeface="Calibri"/>
                <a:cs typeface="Calibri"/>
                <a:sym typeface="Calibri"/>
              </a:rPr>
              <a:t>From interviews:</a:t>
            </a:r>
            <a:endParaRPr/>
          </a:p>
        </p:txBody>
      </p:sp>
      <p:sp>
        <p:nvSpPr>
          <p:cNvPr id="147" name="Google Shape;147;p5"/>
          <p:cNvSpPr txBox="1"/>
          <p:nvPr/>
        </p:nvSpPr>
        <p:spPr>
          <a:xfrm>
            <a:off x="0" y="9491989"/>
            <a:ext cx="3581399" cy="430887"/>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5</a:t>
            </a:r>
            <a:endParaRPr b="0" i="0" sz="1400" u="none" cap="none" strike="noStrike">
              <a:solidFill>
                <a:srgbClr val="000000"/>
              </a:solidFill>
              <a:latin typeface="Arial"/>
              <a:ea typeface="Arial"/>
              <a:cs typeface="Arial"/>
              <a:sym typeface="Arial"/>
            </a:endParaRPr>
          </a:p>
        </p:txBody>
      </p:sp>
      <p:sp>
        <p:nvSpPr>
          <p:cNvPr id="148" name="Google Shape;148;p5"/>
          <p:cNvSpPr/>
          <p:nvPr/>
        </p:nvSpPr>
        <p:spPr>
          <a:xfrm>
            <a:off x="3980873" y="6901249"/>
            <a:ext cx="2575385" cy="461818"/>
          </a:xfrm>
          <a:prstGeom prst="wedgeRectCallout">
            <a:avLst>
              <a:gd fmla="val -45517" name="adj1"/>
              <a:gd fmla="val 92500" name="adj2"/>
            </a:avLst>
          </a:prstGeom>
          <a:solidFill>
            <a:srgbClr val="FBE4D4"/>
          </a:solidFill>
          <a:ln cap="flat" cmpd="sng" w="9525">
            <a:solidFill>
              <a:srgbClr val="7F7F7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1" lang="en-AU" sz="1050" u="none" cap="none" strike="noStrike">
                <a:solidFill>
                  <a:schemeClr val="dk1"/>
                </a:solidFill>
                <a:latin typeface="Calibri"/>
                <a:ea typeface="Calibri"/>
                <a:cs typeface="Calibri"/>
                <a:sym typeface="Calibri"/>
              </a:rPr>
              <a:t>“Perhaps we </a:t>
            </a:r>
            <a:r>
              <a:rPr b="1" i="1" lang="en-AU" sz="1050" u="none" cap="none" strike="noStrike">
                <a:solidFill>
                  <a:schemeClr val="dk1"/>
                </a:solidFill>
                <a:latin typeface="Calibri"/>
                <a:ea typeface="Calibri"/>
                <a:cs typeface="Calibri"/>
                <a:sym typeface="Calibri"/>
              </a:rPr>
              <a:t>don’t ask</a:t>
            </a:r>
            <a:r>
              <a:rPr b="0" i="1" lang="en-AU" sz="1050" u="none" cap="none" strike="noStrike">
                <a:solidFill>
                  <a:schemeClr val="dk1"/>
                </a:solidFill>
                <a:latin typeface="Calibri"/>
                <a:ea typeface="Calibri"/>
                <a:cs typeface="Calibri"/>
                <a:sym typeface="Calibri"/>
              </a:rPr>
              <a:t> patients enough about adherence…” </a:t>
            </a:r>
            <a:endParaRPr b="0" i="1" sz="1050" u="none" cap="none" strike="noStrike">
              <a:solidFill>
                <a:schemeClr val="dk1"/>
              </a:solidFill>
              <a:latin typeface="Calibri"/>
              <a:ea typeface="Calibri"/>
              <a:cs typeface="Calibri"/>
              <a:sym typeface="Calibri"/>
            </a:endParaRPr>
          </a:p>
        </p:txBody>
      </p:sp>
      <p:sp>
        <p:nvSpPr>
          <p:cNvPr id="149" name="Google Shape;149;p5"/>
          <p:cNvSpPr/>
          <p:nvPr/>
        </p:nvSpPr>
        <p:spPr>
          <a:xfrm>
            <a:off x="307856" y="7525073"/>
            <a:ext cx="3329711" cy="552342"/>
          </a:xfrm>
          <a:prstGeom prst="wedgeRectCallout">
            <a:avLst>
              <a:gd fmla="val 36591" name="adj1"/>
              <a:gd fmla="val 72450" name="adj2"/>
            </a:avLst>
          </a:prstGeom>
          <a:solidFill>
            <a:srgbClr val="FBE4D4"/>
          </a:solidFill>
          <a:ln cap="flat" cmpd="sng" w="9525">
            <a:solidFill>
              <a:srgbClr val="7F7F7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1" lang="en-AU" sz="1050" u="none" cap="none" strike="noStrike">
                <a:solidFill>
                  <a:schemeClr val="dk1"/>
                </a:solidFill>
                <a:latin typeface="Calibri"/>
                <a:ea typeface="Calibri"/>
                <a:cs typeface="Calibri"/>
                <a:sym typeface="Calibri"/>
              </a:rPr>
              <a:t>“I’m not sure we actually </a:t>
            </a:r>
            <a:r>
              <a:rPr b="1" i="1" lang="en-AU" sz="1050" u="none" cap="none" strike="noStrike">
                <a:solidFill>
                  <a:schemeClr val="dk1"/>
                </a:solidFill>
                <a:latin typeface="Calibri"/>
                <a:ea typeface="Calibri"/>
                <a:cs typeface="Calibri"/>
                <a:sym typeface="Calibri"/>
              </a:rPr>
              <a:t>know</a:t>
            </a:r>
            <a:r>
              <a:rPr b="0" i="1" lang="en-AU" sz="1050" u="none" cap="none" strike="noStrike">
                <a:solidFill>
                  <a:schemeClr val="dk1"/>
                </a:solidFill>
                <a:latin typeface="Calibri"/>
                <a:ea typeface="Calibri"/>
                <a:cs typeface="Calibri"/>
                <a:sym typeface="Calibri"/>
              </a:rPr>
              <a:t>” if patient adherence to oral chemotherapy is an issue, “we need to </a:t>
            </a:r>
            <a:r>
              <a:rPr b="1" i="1" lang="en-AU" sz="1050" u="none" cap="none" strike="noStrike">
                <a:solidFill>
                  <a:schemeClr val="dk1"/>
                </a:solidFill>
                <a:latin typeface="Calibri"/>
                <a:ea typeface="Calibri"/>
                <a:cs typeface="Calibri"/>
                <a:sym typeface="Calibri"/>
              </a:rPr>
              <a:t>audit it.</a:t>
            </a:r>
            <a:r>
              <a:rPr b="0" i="1" lang="en-AU" sz="1050" u="none" cap="none" strike="noStrike">
                <a:solidFill>
                  <a:schemeClr val="dk1"/>
                </a:solidFill>
                <a:latin typeface="Calibri"/>
                <a:ea typeface="Calibri"/>
                <a:cs typeface="Calibri"/>
                <a:sym typeface="Calibri"/>
              </a:rPr>
              <a:t>” </a:t>
            </a:r>
            <a:endParaRPr b="0" i="1" sz="1050" u="none" cap="none" strike="noStrike">
              <a:solidFill>
                <a:schemeClr val="dk1"/>
              </a:solidFill>
              <a:latin typeface="Calibri"/>
              <a:ea typeface="Calibri"/>
              <a:cs typeface="Calibri"/>
              <a:sym typeface="Calibri"/>
            </a:endParaRPr>
          </a:p>
        </p:txBody>
      </p:sp>
      <p:sp>
        <p:nvSpPr>
          <p:cNvPr id="150" name="Google Shape;150;p5"/>
          <p:cNvSpPr txBox="1"/>
          <p:nvPr/>
        </p:nvSpPr>
        <p:spPr>
          <a:xfrm>
            <a:off x="4806803" y="7426626"/>
            <a:ext cx="1848721" cy="41549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AU" sz="1050" u="none" cap="none" strike="noStrike">
                <a:solidFill>
                  <a:srgbClr val="000000"/>
                </a:solidFill>
                <a:latin typeface="Calibri"/>
                <a:ea typeface="Calibri"/>
                <a:cs typeface="Calibri"/>
                <a:sym typeface="Calibri"/>
              </a:rPr>
              <a:t>Symptom and Urgent Review Clinic (SURC) Nurses</a:t>
            </a:r>
            <a:endParaRPr b="0" i="0" sz="1050" u="none" cap="none" strike="noStrike">
              <a:solidFill>
                <a:srgbClr val="000000"/>
              </a:solidFill>
              <a:latin typeface="Calibri"/>
              <a:ea typeface="Calibri"/>
              <a:cs typeface="Calibri"/>
              <a:sym typeface="Calibri"/>
            </a:endParaRPr>
          </a:p>
        </p:txBody>
      </p:sp>
      <p:sp>
        <p:nvSpPr>
          <p:cNvPr id="151" name="Google Shape;151;p5"/>
          <p:cNvSpPr txBox="1"/>
          <p:nvPr/>
        </p:nvSpPr>
        <p:spPr>
          <a:xfrm>
            <a:off x="307856" y="8157646"/>
            <a:ext cx="1848721" cy="25391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AU" sz="1050" u="none" cap="none" strike="noStrike">
                <a:solidFill>
                  <a:srgbClr val="000000"/>
                </a:solidFill>
                <a:latin typeface="Calibri"/>
                <a:ea typeface="Calibri"/>
                <a:cs typeface="Calibri"/>
                <a:sym typeface="Calibri"/>
              </a:rPr>
              <a:t>Oncologists (The Alfred)</a:t>
            </a:r>
            <a:endParaRPr b="0" i="0" sz="1050" u="none" cap="none" strike="noStrike">
              <a:solidFill>
                <a:srgbClr val="000000"/>
              </a:solidFill>
              <a:latin typeface="Calibri"/>
              <a:ea typeface="Calibri"/>
              <a:cs typeface="Calibri"/>
              <a:sym typeface="Calibri"/>
            </a:endParaRPr>
          </a:p>
        </p:txBody>
      </p:sp>
      <p:sp>
        <p:nvSpPr>
          <p:cNvPr id="152" name="Google Shape;152;p5"/>
          <p:cNvSpPr txBox="1"/>
          <p:nvPr/>
        </p:nvSpPr>
        <p:spPr>
          <a:xfrm>
            <a:off x="166255" y="8472428"/>
            <a:ext cx="6211455" cy="90024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AU" sz="1050" u="none" cap="none" strike="noStrike">
                <a:solidFill>
                  <a:srgbClr val="000000"/>
                </a:solidFill>
                <a:latin typeface="Calibri"/>
                <a:ea typeface="Calibri"/>
                <a:cs typeface="Calibri"/>
                <a:sym typeface="Calibri"/>
              </a:rPr>
              <a:t>Two case studies (from clinicians interviewed):</a:t>
            </a:r>
            <a:endParaRPr/>
          </a:p>
          <a:p>
            <a:pPr indent="-342900" lvl="0" marL="342900" marR="0" rtl="0" algn="l">
              <a:lnSpc>
                <a:spcPct val="100000"/>
              </a:lnSpc>
              <a:spcBef>
                <a:spcPts val="0"/>
              </a:spcBef>
              <a:spcAft>
                <a:spcPts val="0"/>
              </a:spcAft>
              <a:buClr>
                <a:srgbClr val="000000"/>
              </a:buClr>
              <a:buSzPts val="1050"/>
              <a:buFont typeface="Arial"/>
              <a:buAutoNum type="arabicPeriod"/>
            </a:pPr>
            <a:r>
              <a:rPr b="0" i="0" lang="en-AU" sz="1050" u="none" cap="none" strike="noStrike">
                <a:solidFill>
                  <a:srgbClr val="000000"/>
                </a:solidFill>
                <a:latin typeface="Calibri"/>
                <a:ea typeface="Calibri"/>
                <a:cs typeface="Calibri"/>
                <a:sym typeface="Calibri"/>
              </a:rPr>
              <a:t>Patient was meant to be taking chemotherapy treatment for 2 weeks and then take 1 week off. They didn’t take the 1 week off.</a:t>
            </a:r>
            <a:endParaRPr/>
          </a:p>
          <a:p>
            <a:pPr indent="-342900" lvl="0" marL="342900" marR="0" rtl="0" algn="l">
              <a:lnSpc>
                <a:spcPct val="100000"/>
              </a:lnSpc>
              <a:spcBef>
                <a:spcPts val="0"/>
              </a:spcBef>
              <a:spcAft>
                <a:spcPts val="0"/>
              </a:spcAft>
              <a:buClr>
                <a:srgbClr val="000000"/>
              </a:buClr>
              <a:buSzPts val="1050"/>
              <a:buFont typeface="Arial"/>
              <a:buAutoNum type="arabicPeriod"/>
            </a:pPr>
            <a:r>
              <a:rPr b="0" i="0" lang="en-AU" sz="1050" u="none" cap="none" strike="noStrike">
                <a:solidFill>
                  <a:srgbClr val="000000"/>
                </a:solidFill>
                <a:latin typeface="Calibri"/>
                <a:ea typeface="Calibri"/>
                <a:cs typeface="Calibri"/>
                <a:sym typeface="Calibri"/>
              </a:rPr>
              <a:t>Recently discovered a patient was taking 1 pill when they were meant to be taking 2 daily. The information was on the prescription and the medication but the patient did not realise.</a:t>
            </a:r>
            <a:endParaRPr b="0" i="0" sz="1050" u="none" cap="none" strike="noStrike">
              <a:solidFill>
                <a:srgbClr val="000000"/>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g1b202f1157a_4_0"/>
          <p:cNvSpPr txBox="1"/>
          <p:nvPr/>
        </p:nvSpPr>
        <p:spPr>
          <a:xfrm>
            <a:off x="396031" y="396505"/>
            <a:ext cx="6062737" cy="129262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Solution Concept Discussion </a:t>
            </a:r>
            <a:endParaRPr b="1" i="0" sz="3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 top 3</a:t>
            </a:r>
            <a:endParaRPr/>
          </a:p>
          <a:p>
            <a:pPr indent="0" lvl="0" marL="0" marR="0" rtl="0" algn="l">
              <a:lnSpc>
                <a:spcPct val="100000"/>
              </a:lnSpc>
              <a:spcBef>
                <a:spcPts val="0"/>
              </a:spcBef>
              <a:spcAft>
                <a:spcPts val="0"/>
              </a:spcAft>
              <a:buClr>
                <a:srgbClr val="000000"/>
              </a:buClr>
              <a:buSzPts val="3200"/>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g1b202f1157a_4_0"/>
          <p:cNvSpPr txBox="1"/>
          <p:nvPr/>
        </p:nvSpPr>
        <p:spPr>
          <a:xfrm>
            <a:off x="0" y="9644389"/>
            <a:ext cx="3581400" cy="2616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Top 3 Solutions / PAGE 6</a:t>
            </a:r>
            <a:endParaRPr b="0" i="0" sz="1400" u="none" cap="none" strike="noStrike">
              <a:solidFill>
                <a:srgbClr val="000000"/>
              </a:solidFill>
              <a:latin typeface="Arial"/>
              <a:ea typeface="Arial"/>
              <a:cs typeface="Arial"/>
              <a:sym typeface="Arial"/>
            </a:endParaRPr>
          </a:p>
        </p:txBody>
      </p:sp>
      <p:graphicFrame>
        <p:nvGraphicFramePr>
          <p:cNvPr id="160" name="Google Shape;160;g1b202f1157a_4_0"/>
          <p:cNvGraphicFramePr/>
          <p:nvPr/>
        </p:nvGraphicFramePr>
        <p:xfrm>
          <a:off x="233262" y="1487055"/>
          <a:ext cx="3000000" cy="3000000"/>
        </p:xfrm>
        <a:graphic>
          <a:graphicData uri="http://schemas.openxmlformats.org/drawingml/2006/table">
            <a:tbl>
              <a:tblPr bandRow="1" firstRow="1">
                <a:noFill/>
                <a:tableStyleId>{FD0D4B12-B22F-4932-A9F7-E975EFE81BC9}</a:tableStyleId>
              </a:tblPr>
              <a:tblGrid>
                <a:gridCol w="2198100"/>
                <a:gridCol w="1263825"/>
                <a:gridCol w="2926350"/>
              </a:tblGrid>
              <a:tr h="357475">
                <a:tc>
                  <a:txBody>
                    <a:bodyPr/>
                    <a:lstStyle/>
                    <a:p>
                      <a:pPr indent="0" lvl="0" marL="0" marR="0" rtl="0" algn="l">
                        <a:lnSpc>
                          <a:spcPct val="100000"/>
                        </a:lnSpc>
                        <a:spcBef>
                          <a:spcPts val="0"/>
                        </a:spcBef>
                        <a:spcAft>
                          <a:spcPts val="0"/>
                        </a:spcAft>
                        <a:buNone/>
                      </a:pPr>
                      <a:r>
                        <a:rPr i="1" lang="en-AU" sz="1000" u="none" cap="none" strike="noStrike">
                          <a:latin typeface="Calibri"/>
                          <a:ea typeface="Calibri"/>
                          <a:cs typeface="Calibri"/>
                          <a:sym typeface="Calibri"/>
                        </a:rPr>
                        <a:t>Solution</a:t>
                      </a:r>
                      <a:endParaRPr i="1" sz="10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None/>
                      </a:pPr>
                      <a:r>
                        <a:rPr b="1" i="1" lang="en-AU" sz="1000" u="none" cap="none" strike="noStrike">
                          <a:latin typeface="Calibri"/>
                          <a:ea typeface="Calibri"/>
                          <a:cs typeface="Calibri"/>
                          <a:sym typeface="Calibri"/>
                        </a:rPr>
                        <a:t>Cost</a:t>
                      </a:r>
                      <a:endParaRPr b="1" i="1" sz="10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None/>
                      </a:pPr>
                      <a:r>
                        <a:rPr b="1" i="1" lang="en-AU" sz="1000" u="none" cap="none" strike="noStrike">
                          <a:latin typeface="Calibri"/>
                          <a:ea typeface="Calibri"/>
                          <a:cs typeface="Calibri"/>
                          <a:sym typeface="Calibri"/>
                        </a:rPr>
                        <a:t>Acceptance Criteria</a:t>
                      </a:r>
                      <a:endParaRPr b="1" i="1" sz="1000" u="none" cap="none" strike="noStrike">
                        <a:latin typeface="Calibri"/>
                        <a:ea typeface="Calibri"/>
                        <a:cs typeface="Calibri"/>
                        <a:sym typeface="Calibri"/>
                      </a:endParaRPr>
                    </a:p>
                  </a:txBody>
                  <a:tcPr marT="45725" marB="45725" marR="91450" marL="91450"/>
                </a:tc>
              </a:tr>
              <a:tr h="370850">
                <a:tc>
                  <a:txBody>
                    <a:bodyPr/>
                    <a:lstStyle/>
                    <a:p>
                      <a:pPr indent="0" lvl="0" marL="0" marR="0" rtl="0" algn="l">
                        <a:lnSpc>
                          <a:spcPct val="100000"/>
                        </a:lnSpc>
                        <a:spcBef>
                          <a:spcPts val="0"/>
                        </a:spcBef>
                        <a:spcAft>
                          <a:spcPts val="0"/>
                        </a:spcAft>
                        <a:buClr>
                          <a:srgbClr val="000000"/>
                        </a:buClr>
                        <a:buSzPts val="1100"/>
                        <a:buFont typeface="Arial"/>
                        <a:buNone/>
                      </a:pPr>
                      <a:r>
                        <a:rPr b="1" lang="en-AU" sz="1100" u="none" cap="none" strike="noStrike">
                          <a:latin typeface="Calibri"/>
                          <a:ea typeface="Calibri"/>
                          <a:cs typeface="Calibri"/>
                          <a:sym typeface="Calibri"/>
                        </a:rPr>
                        <a:t>Medication Event Monitoring System</a:t>
                      </a:r>
                      <a:br>
                        <a:rPr b="1" lang="en-AU" sz="1100" u="none" cap="none" strike="noStrike">
                          <a:latin typeface="Calibri"/>
                          <a:ea typeface="Calibri"/>
                          <a:cs typeface="Calibri"/>
                          <a:sym typeface="Calibri"/>
                        </a:rPr>
                      </a:br>
                      <a:br>
                        <a:rPr b="1" lang="en-AU" sz="1100" u="none" cap="none" strike="noStrike">
                          <a:latin typeface="Calibri"/>
                          <a:ea typeface="Calibri"/>
                          <a:cs typeface="Calibri"/>
                          <a:sym typeface="Calibri"/>
                        </a:rPr>
                      </a:br>
                      <a:r>
                        <a:rPr lang="en-AU" sz="1100" u="none" cap="none" strike="noStrike">
                          <a:latin typeface="Calibri"/>
                          <a:ea typeface="Calibri"/>
                          <a:cs typeface="Calibri"/>
                          <a:sym typeface="Calibri"/>
                        </a:rPr>
                        <a:t>Electronically connected pill bottle cap (or other pill packing) that registers when it has been opened. Generates adherence reports that can be sent to the clinician. It is currently used in some clinical trials to monitor medication intake. </a:t>
                      </a:r>
                      <a:endParaRPr/>
                    </a:p>
                    <a:p>
                      <a:pPr indent="0" lvl="0" marL="0" marR="0" rtl="0" algn="l">
                        <a:lnSpc>
                          <a:spcPct val="100000"/>
                        </a:lnSpc>
                        <a:spcBef>
                          <a:spcPts val="0"/>
                        </a:spcBef>
                        <a:spcAft>
                          <a:spcPts val="0"/>
                        </a:spcAft>
                        <a:buClr>
                          <a:srgbClr val="000000"/>
                        </a:buClr>
                        <a:buSzPts val="1100"/>
                        <a:buFont typeface="Arial"/>
                        <a:buNone/>
                      </a:pPr>
                      <a:r>
                        <a:t/>
                      </a:r>
                      <a:endParaRPr sz="11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100"/>
                        <a:buFont typeface="Arial"/>
                        <a:buNone/>
                      </a:pPr>
                      <a:r>
                        <a:t/>
                      </a:r>
                      <a:endParaRPr sz="11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100"/>
                        <a:buFont typeface="Arial"/>
                        <a:buNone/>
                      </a:pPr>
                      <a:r>
                        <a:t/>
                      </a:r>
                      <a:endParaRPr sz="11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100"/>
                        <a:buFont typeface="Arial"/>
                        <a:buNone/>
                      </a:pPr>
                      <a:r>
                        <a:t/>
                      </a:r>
                      <a:endParaRPr sz="11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100"/>
                        <a:buFont typeface="Arial"/>
                        <a:buNone/>
                      </a:pPr>
                      <a:r>
                        <a:t/>
                      </a:r>
                      <a:endParaRPr sz="11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100"/>
                        <a:buFont typeface="Arial"/>
                        <a:buNone/>
                      </a:pPr>
                      <a:r>
                        <a:t/>
                      </a:r>
                      <a:endParaRPr sz="11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100"/>
                        <a:buFont typeface="Arial"/>
                        <a:buNone/>
                      </a:pPr>
                      <a:r>
                        <a:t/>
                      </a:r>
                      <a:endParaRPr sz="11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100"/>
                        <a:buFont typeface="Arial"/>
                        <a:buNone/>
                      </a:pPr>
                      <a:r>
                        <a:t/>
                      </a:r>
                      <a:endParaRPr sz="11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None/>
                      </a:pPr>
                      <a:r>
                        <a:rPr lang="en-AU" sz="1100" u="none" cap="none" strike="noStrike">
                          <a:latin typeface="Calibri"/>
                          <a:ea typeface="Calibri"/>
                          <a:cs typeface="Calibri"/>
                          <a:sym typeface="Calibri"/>
                        </a:rPr>
                        <a:t>$99.80 USD/patient (for the technology used in clinical trials) [25]</a:t>
                      </a:r>
                      <a:endParaRPr sz="11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None/>
                      </a:pPr>
                      <a:r>
                        <a:rPr lang="en-AU" sz="1100" u="none" cap="none" strike="noStrike">
                          <a:latin typeface="Calibri"/>
                          <a:ea typeface="Calibri"/>
                          <a:cs typeface="Calibri"/>
                          <a:sym typeface="Calibri"/>
                        </a:rPr>
                        <a:t>(+) Accurate granular adherence monitoring [26]</a:t>
                      </a:r>
                      <a:br>
                        <a:rPr lang="en-AU" sz="1100" u="none" cap="none" strike="noStrike">
                          <a:latin typeface="Calibri"/>
                          <a:ea typeface="Calibri"/>
                          <a:cs typeface="Calibri"/>
                          <a:sym typeface="Calibri"/>
                        </a:rPr>
                      </a:br>
                      <a:r>
                        <a:rPr lang="en-AU" sz="1100" u="none" cap="none" strike="noStrike">
                          <a:latin typeface="Calibri"/>
                          <a:ea typeface="Calibri"/>
                          <a:cs typeface="Calibri"/>
                          <a:sym typeface="Calibri"/>
                        </a:rPr>
                        <a:t>(+) Allows for clinician understanding of patient’s adherence</a:t>
                      </a:r>
                      <a:endParaRPr/>
                    </a:p>
                    <a:p>
                      <a:pPr indent="0" lvl="0" marL="0" marR="0" rtl="0" algn="l">
                        <a:lnSpc>
                          <a:spcPct val="100000"/>
                        </a:lnSpc>
                        <a:spcBef>
                          <a:spcPts val="0"/>
                        </a:spcBef>
                        <a:spcAft>
                          <a:spcPts val="0"/>
                        </a:spcAft>
                        <a:buNone/>
                      </a:pPr>
                      <a:r>
                        <a:rPr b="0" lang="en-AU" sz="1100" u="none" cap="none" strike="noStrike">
                          <a:latin typeface="Calibri"/>
                          <a:ea typeface="Calibri"/>
                          <a:cs typeface="Calibri"/>
                          <a:sym typeface="Calibri"/>
                        </a:rPr>
                        <a:t>(+) Prevents uninformed clinical decisions (such as treatment changes)</a:t>
                      </a:r>
                      <a:endParaRPr sz="1100" u="none" cap="none" strike="noStrike">
                        <a:latin typeface="Calibri"/>
                        <a:ea typeface="Calibri"/>
                        <a:cs typeface="Calibri"/>
                        <a:sym typeface="Calibri"/>
                      </a:endParaRPr>
                    </a:p>
                    <a:p>
                      <a:pPr indent="0" lvl="0" marL="0" marR="0" rtl="0" algn="l">
                        <a:lnSpc>
                          <a:spcPct val="100000"/>
                        </a:lnSpc>
                        <a:spcBef>
                          <a:spcPts val="0"/>
                        </a:spcBef>
                        <a:spcAft>
                          <a:spcPts val="0"/>
                        </a:spcAft>
                        <a:buNone/>
                      </a:pPr>
                      <a:r>
                        <a:rPr lang="en-AU" sz="1100" u="none" cap="none" strike="noStrike">
                          <a:latin typeface="Calibri"/>
                          <a:ea typeface="Calibri"/>
                          <a:cs typeface="Calibri"/>
                          <a:sym typeface="Calibri"/>
                        </a:rPr>
                        <a:t>(+) Allows for patient understanding of their own adherence</a:t>
                      </a:r>
                      <a:br>
                        <a:rPr lang="en-AU" sz="1100" u="none" cap="none" strike="noStrike">
                          <a:latin typeface="Calibri"/>
                          <a:ea typeface="Calibri"/>
                          <a:cs typeface="Calibri"/>
                          <a:sym typeface="Calibri"/>
                        </a:rPr>
                      </a:br>
                      <a:r>
                        <a:rPr lang="en-AU" sz="1100" u="none" cap="none" strike="noStrike">
                          <a:latin typeface="Calibri"/>
                          <a:ea typeface="Calibri"/>
                          <a:cs typeface="Calibri"/>
                          <a:sym typeface="Calibri"/>
                        </a:rPr>
                        <a:t>(+) Easily integrates into the patient and clinician’s workflow</a:t>
                      </a:r>
                      <a:br>
                        <a:rPr lang="en-AU" sz="1100" u="none" cap="none" strike="noStrike">
                          <a:latin typeface="Calibri"/>
                          <a:ea typeface="Calibri"/>
                          <a:cs typeface="Calibri"/>
                          <a:sym typeface="Calibri"/>
                        </a:rPr>
                      </a:br>
                      <a:r>
                        <a:rPr lang="en-AU" sz="1100" u="none" cap="none" strike="noStrike">
                          <a:latin typeface="Calibri"/>
                          <a:ea typeface="Calibri"/>
                          <a:cs typeface="Calibri"/>
                          <a:sym typeface="Calibri"/>
                        </a:rPr>
                        <a:t>(-) Requires additional intervention to </a:t>
                      </a:r>
                      <a:r>
                        <a:rPr i="1" lang="en-AU" sz="1100" u="none" cap="none" strike="noStrike">
                          <a:latin typeface="Calibri"/>
                          <a:ea typeface="Calibri"/>
                          <a:cs typeface="Calibri"/>
                          <a:sym typeface="Calibri"/>
                        </a:rPr>
                        <a:t>improve</a:t>
                      </a:r>
                      <a:r>
                        <a:rPr i="0" lang="en-AU" sz="1100" u="none" cap="none" strike="noStrike">
                          <a:latin typeface="Calibri"/>
                          <a:ea typeface="Calibri"/>
                          <a:cs typeface="Calibri"/>
                          <a:sym typeface="Calibri"/>
                        </a:rPr>
                        <a:t> patient adherence (clinician needs to understand reasons for non-adherence and suggest solutions)</a:t>
                      </a:r>
                      <a:br>
                        <a:rPr i="0" lang="en-AU" sz="1100" u="none" cap="none" strike="noStrike">
                          <a:latin typeface="Calibri"/>
                          <a:ea typeface="Calibri"/>
                          <a:cs typeface="Calibri"/>
                          <a:sym typeface="Calibri"/>
                        </a:rPr>
                      </a:br>
                      <a:r>
                        <a:rPr i="0" lang="en-AU" sz="1100" u="none" cap="none" strike="noStrike">
                          <a:latin typeface="Calibri"/>
                          <a:ea typeface="Calibri"/>
                          <a:cs typeface="Calibri"/>
                          <a:sym typeface="Calibri"/>
                        </a:rPr>
                        <a:t>(-) Very expensive (“</a:t>
                      </a:r>
                      <a:r>
                        <a:rPr b="0" i="0" lang="en-AU" sz="1100" u="none" cap="none" strike="noStrike">
                          <a:solidFill>
                            <a:schemeClr val="dk1"/>
                          </a:solidFill>
                          <a:latin typeface="Calibri"/>
                          <a:ea typeface="Calibri"/>
                          <a:cs typeface="Calibri"/>
                          <a:sym typeface="Calibri"/>
                        </a:rPr>
                        <a:t>This system is also expensive and therefore may not be a feasible option within the community setting” [17])</a:t>
                      </a:r>
                      <a:endParaRPr i="0" sz="1100" u="none" cap="none" strike="noStrike">
                        <a:latin typeface="Calibri"/>
                        <a:ea typeface="Calibri"/>
                        <a:cs typeface="Calibri"/>
                        <a:sym typeface="Calibri"/>
                      </a:endParaRPr>
                    </a:p>
                    <a:p>
                      <a:pPr indent="0" lvl="0" marL="0" marR="0" rtl="0" algn="l">
                        <a:lnSpc>
                          <a:spcPct val="100000"/>
                        </a:lnSpc>
                        <a:spcBef>
                          <a:spcPts val="0"/>
                        </a:spcBef>
                        <a:spcAft>
                          <a:spcPts val="0"/>
                        </a:spcAft>
                        <a:buNone/>
                      </a:pPr>
                      <a:r>
                        <a:rPr i="0" lang="en-AU" sz="1100" u="none" cap="none" strike="noStrike">
                          <a:latin typeface="Calibri"/>
                          <a:ea typeface="Calibri"/>
                          <a:cs typeface="Calibri"/>
                          <a:sym typeface="Calibri"/>
                        </a:rPr>
                        <a:t>(-) Patient is constantly aware they are being monitored</a:t>
                      </a:r>
                      <a:endParaRPr sz="1100" u="none" cap="none" strike="noStrike">
                        <a:latin typeface="Calibri"/>
                        <a:ea typeface="Calibri"/>
                        <a:cs typeface="Calibri"/>
                        <a:sym typeface="Calibri"/>
                      </a:endParaRPr>
                    </a:p>
                  </a:txBody>
                  <a:tcPr marT="45725" marB="45725" marR="91450" marL="91450"/>
                </a:tc>
              </a:tr>
              <a:tr h="370850">
                <a:tc>
                  <a:txBody>
                    <a:bodyPr/>
                    <a:lstStyle/>
                    <a:p>
                      <a:pPr indent="0" lvl="0" marL="0" marR="0" rtl="0" algn="l">
                        <a:lnSpc>
                          <a:spcPct val="100000"/>
                        </a:lnSpc>
                        <a:spcBef>
                          <a:spcPts val="0"/>
                        </a:spcBef>
                        <a:spcAft>
                          <a:spcPts val="0"/>
                        </a:spcAft>
                        <a:buNone/>
                      </a:pPr>
                      <a:r>
                        <a:rPr b="1" lang="en-AU" sz="1100" u="none" cap="none" strike="noStrike">
                          <a:latin typeface="Calibri"/>
                          <a:ea typeface="Calibri"/>
                          <a:cs typeface="Calibri"/>
                          <a:sym typeface="Calibri"/>
                        </a:rPr>
                        <a:t>Adherence Tools Education Pack</a:t>
                      </a:r>
                      <a:endParaRPr/>
                    </a:p>
                    <a:p>
                      <a:pPr indent="0" lvl="0" marL="0" marR="0" rtl="0" algn="l">
                        <a:lnSpc>
                          <a:spcPct val="100000"/>
                        </a:lnSpc>
                        <a:spcBef>
                          <a:spcPts val="0"/>
                        </a:spcBef>
                        <a:spcAft>
                          <a:spcPts val="0"/>
                        </a:spcAft>
                        <a:buNone/>
                      </a:pPr>
                      <a:r>
                        <a:t/>
                      </a:r>
                      <a:endParaRPr b="1" sz="11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100"/>
                        <a:buFont typeface="Arial"/>
                        <a:buNone/>
                      </a:pPr>
                      <a:r>
                        <a:rPr lang="en-AU" sz="1100" u="none" cap="none" strike="noStrike">
                          <a:latin typeface="Calibri"/>
                          <a:ea typeface="Calibri"/>
                          <a:cs typeface="Calibri"/>
                          <a:sym typeface="Calibri"/>
                        </a:rPr>
                        <a:t>List of medication management tools (hardware and software) available that can be provided to patient during the initial consultation (or during a follow-up appointment).</a:t>
                      </a:r>
                      <a:endParaRPr sz="11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None/>
                      </a:pPr>
                      <a:r>
                        <a:rPr lang="en-AU" sz="1100" u="none" cap="none" strike="noStrike">
                          <a:latin typeface="Calibri"/>
                          <a:ea typeface="Calibri"/>
                          <a:cs typeface="Calibri"/>
                          <a:sym typeface="Calibri"/>
                        </a:rPr>
                        <a:t>Free tool but may include paid medication management options. Option for companies to pay to be included on the list (with ethics considerations).</a:t>
                      </a:r>
                      <a:endParaRPr sz="11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None/>
                      </a:pPr>
                      <a:r>
                        <a:rPr lang="en-AU" sz="1100" u="none" cap="none" strike="noStrike">
                          <a:latin typeface="Calibri"/>
                          <a:ea typeface="Calibri"/>
                          <a:cs typeface="Calibri"/>
                          <a:sym typeface="Calibri"/>
                        </a:rPr>
                        <a:t>(+) Improves patient’s adherence by empowering them to manage their medication</a:t>
                      </a:r>
                      <a:br>
                        <a:rPr lang="en-AU" sz="1100" u="none" cap="none" strike="noStrike">
                          <a:latin typeface="Calibri"/>
                          <a:ea typeface="Calibri"/>
                          <a:cs typeface="Calibri"/>
                          <a:sym typeface="Calibri"/>
                        </a:rPr>
                      </a:br>
                      <a:r>
                        <a:rPr lang="en-AU" sz="1100" u="none" cap="none" strike="noStrike">
                          <a:latin typeface="Calibri"/>
                          <a:ea typeface="Calibri"/>
                          <a:cs typeface="Calibri"/>
                          <a:sym typeface="Calibri"/>
                        </a:rPr>
                        <a:t>(+) Easily integrated into the clinician’s workflow</a:t>
                      </a:r>
                      <a:br>
                        <a:rPr lang="en-AU" sz="1100" u="none" cap="none" strike="noStrike">
                          <a:latin typeface="Calibri"/>
                          <a:ea typeface="Calibri"/>
                          <a:cs typeface="Calibri"/>
                          <a:sym typeface="Calibri"/>
                        </a:rPr>
                      </a:br>
                      <a:r>
                        <a:rPr lang="en-AU" sz="1100" u="none" cap="none" strike="noStrike">
                          <a:latin typeface="Calibri"/>
                          <a:ea typeface="Calibri"/>
                          <a:cs typeface="Calibri"/>
                          <a:sym typeface="Calibri"/>
                        </a:rPr>
                        <a:t>(-) Does not allow for clinician understanding of patient’s adherence</a:t>
                      </a:r>
                      <a:br>
                        <a:rPr lang="en-AU" sz="1100" u="none" cap="none" strike="noStrike">
                          <a:latin typeface="Calibri"/>
                          <a:ea typeface="Calibri"/>
                          <a:cs typeface="Calibri"/>
                          <a:sym typeface="Calibri"/>
                        </a:rPr>
                      </a:br>
                      <a:r>
                        <a:rPr lang="en-AU" sz="1100" u="none" cap="none" strike="noStrike">
                          <a:latin typeface="Calibri"/>
                          <a:ea typeface="Calibri"/>
                          <a:cs typeface="Calibri"/>
                          <a:sym typeface="Calibri"/>
                        </a:rPr>
                        <a:t>(-) Does not allow for patient’s understanding of their adherence</a:t>
                      </a:r>
                      <a:br>
                        <a:rPr lang="en-AU" sz="1100" u="none" cap="none" strike="noStrike">
                          <a:latin typeface="Calibri"/>
                          <a:ea typeface="Calibri"/>
                          <a:cs typeface="Calibri"/>
                          <a:sym typeface="Calibri"/>
                        </a:rPr>
                      </a:br>
                      <a:r>
                        <a:rPr lang="en-AU" sz="1100" u="none" cap="none" strike="noStrike">
                          <a:latin typeface="Calibri"/>
                          <a:ea typeface="Calibri"/>
                          <a:cs typeface="Calibri"/>
                          <a:sym typeface="Calibri"/>
                        </a:rPr>
                        <a:t>(-) Relies on patient’s self-understanding to determine which solution is best</a:t>
                      </a:r>
                      <a:endParaRPr sz="1100" u="none" cap="none" strike="noStrike">
                        <a:latin typeface="Calibri"/>
                        <a:ea typeface="Calibri"/>
                        <a:cs typeface="Calibri"/>
                        <a:sym typeface="Calibri"/>
                      </a:endParaRPr>
                    </a:p>
                  </a:txBody>
                  <a:tcPr marT="45725" marB="45725" marR="91450" marL="91450"/>
                </a:tc>
              </a:tr>
              <a:tr h="370850">
                <a:tc>
                  <a:txBody>
                    <a:bodyPr/>
                    <a:lstStyle/>
                    <a:p>
                      <a:pPr indent="0" lvl="0" marL="0" marR="0" rtl="0" algn="l">
                        <a:lnSpc>
                          <a:spcPct val="100000"/>
                        </a:lnSpc>
                        <a:spcBef>
                          <a:spcPts val="0"/>
                        </a:spcBef>
                        <a:spcAft>
                          <a:spcPts val="0"/>
                        </a:spcAft>
                        <a:buClr>
                          <a:srgbClr val="000000"/>
                        </a:buClr>
                        <a:buSzPts val="1100"/>
                        <a:buFont typeface="Arial"/>
                        <a:buNone/>
                      </a:pPr>
                      <a:r>
                        <a:rPr b="1" lang="en-AU" sz="1100" u="none" cap="none" strike="noStrike">
                          <a:latin typeface="Calibri"/>
                          <a:ea typeface="Calibri"/>
                          <a:cs typeface="Calibri"/>
                          <a:sym typeface="Calibri"/>
                        </a:rPr>
                        <a:t>Pharmacy-Generated Adherence Reports</a:t>
                      </a:r>
                      <a:br>
                        <a:rPr b="1" lang="en-AU" sz="1100" u="none" cap="none" strike="noStrike">
                          <a:latin typeface="Calibri"/>
                          <a:ea typeface="Calibri"/>
                          <a:cs typeface="Calibri"/>
                          <a:sym typeface="Calibri"/>
                        </a:rPr>
                      </a:br>
                      <a:br>
                        <a:rPr b="1" lang="en-AU" sz="1100" u="none" cap="none" strike="noStrike">
                          <a:latin typeface="Calibri"/>
                          <a:ea typeface="Calibri"/>
                          <a:cs typeface="Calibri"/>
                          <a:sym typeface="Calibri"/>
                        </a:rPr>
                      </a:br>
                      <a:r>
                        <a:rPr b="0" lang="en-AU" sz="1100" u="none" cap="none" strike="noStrike">
                          <a:latin typeface="Calibri"/>
                          <a:ea typeface="Calibri"/>
                          <a:cs typeface="Calibri"/>
                          <a:sym typeface="Calibri"/>
                        </a:rPr>
                        <a:t>Use community and in-hospital pharmacy data on when patient is dispensed medication(s) to generate an approximate adherence report. Create a dashboard for clinicians to access and navigate this data.</a:t>
                      </a:r>
                      <a:endParaRPr b="1" sz="11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None/>
                      </a:pPr>
                      <a:r>
                        <a:rPr lang="en-AU" sz="1100" u="none" cap="none" strike="noStrike">
                          <a:latin typeface="Calibri"/>
                          <a:ea typeface="Calibri"/>
                          <a:cs typeface="Calibri"/>
                          <a:sym typeface="Calibri"/>
                        </a:rPr>
                        <a:t>Likely free tool to create based on a partnership with the hospital.</a:t>
                      </a:r>
                      <a:endParaRPr sz="11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None/>
                      </a:pPr>
                      <a:r>
                        <a:rPr lang="en-AU" sz="1100" u="none" cap="none" strike="noStrike">
                          <a:latin typeface="Calibri"/>
                          <a:ea typeface="Calibri"/>
                          <a:cs typeface="Calibri"/>
                          <a:sym typeface="Calibri"/>
                        </a:rPr>
                        <a:t>(+) Allows for sufficient clinician understanding of patient’s adherence</a:t>
                      </a:r>
                      <a:endParaRPr/>
                    </a:p>
                    <a:p>
                      <a:pPr indent="0" lvl="0" marL="0" marR="0" rtl="0" algn="l">
                        <a:lnSpc>
                          <a:spcPct val="100000"/>
                        </a:lnSpc>
                        <a:spcBef>
                          <a:spcPts val="0"/>
                        </a:spcBef>
                        <a:spcAft>
                          <a:spcPts val="0"/>
                        </a:spcAft>
                        <a:buNone/>
                      </a:pPr>
                      <a:r>
                        <a:rPr b="0" lang="en-AU" sz="1100" u="none" cap="none" strike="noStrike">
                          <a:latin typeface="Calibri"/>
                          <a:ea typeface="Calibri"/>
                          <a:cs typeface="Calibri"/>
                          <a:sym typeface="Calibri"/>
                        </a:rPr>
                        <a:t>(+) Prevents uninformed clinical decisions (such as treatment changes)</a:t>
                      </a:r>
                      <a:br>
                        <a:rPr lang="en-AU" sz="1100" u="none" cap="none" strike="noStrike">
                          <a:latin typeface="Calibri"/>
                          <a:ea typeface="Calibri"/>
                          <a:cs typeface="Calibri"/>
                          <a:sym typeface="Calibri"/>
                        </a:rPr>
                      </a:br>
                      <a:r>
                        <a:rPr lang="en-AU" sz="1100" u="none" cap="none" strike="noStrike">
                          <a:latin typeface="Calibri"/>
                          <a:ea typeface="Calibri"/>
                          <a:cs typeface="Calibri"/>
                          <a:sym typeface="Calibri"/>
                        </a:rPr>
                        <a:t>(+) Relatively easily integrates into the clinician’s workflow</a:t>
                      </a:r>
                      <a:endParaRPr/>
                    </a:p>
                    <a:p>
                      <a:pPr indent="0" lvl="0" marL="0" marR="0" rtl="0" algn="l">
                        <a:lnSpc>
                          <a:spcPct val="100000"/>
                        </a:lnSpc>
                        <a:spcBef>
                          <a:spcPts val="0"/>
                        </a:spcBef>
                        <a:spcAft>
                          <a:spcPts val="0"/>
                        </a:spcAft>
                        <a:buNone/>
                      </a:pPr>
                      <a:r>
                        <a:rPr lang="en-AU" sz="1100" u="none" cap="none" strike="noStrike">
                          <a:latin typeface="Calibri"/>
                          <a:ea typeface="Calibri"/>
                          <a:cs typeface="Calibri"/>
                          <a:sym typeface="Calibri"/>
                        </a:rPr>
                        <a:t>(+) No change in QoL for the patient</a:t>
                      </a:r>
                      <a:endParaRPr/>
                    </a:p>
                    <a:p>
                      <a:pPr indent="0" lvl="0" marL="0" marR="0" rtl="0" algn="l">
                        <a:lnSpc>
                          <a:spcPct val="100000"/>
                        </a:lnSpc>
                        <a:spcBef>
                          <a:spcPts val="0"/>
                        </a:spcBef>
                        <a:spcAft>
                          <a:spcPts val="0"/>
                        </a:spcAft>
                        <a:buNone/>
                      </a:pPr>
                      <a:r>
                        <a:rPr lang="en-AU" sz="1100" u="none" cap="none" strike="noStrike">
                          <a:latin typeface="Calibri"/>
                          <a:ea typeface="Calibri"/>
                          <a:cs typeface="Calibri"/>
                          <a:sym typeface="Calibri"/>
                        </a:rPr>
                        <a:t>(+) Patient does not know their adherence is being surveyed</a:t>
                      </a:r>
                      <a:br>
                        <a:rPr lang="en-AU" sz="1100" u="none" cap="none" strike="noStrike">
                          <a:latin typeface="Calibri"/>
                          <a:ea typeface="Calibri"/>
                          <a:cs typeface="Calibri"/>
                          <a:sym typeface="Calibri"/>
                        </a:rPr>
                      </a:br>
                      <a:r>
                        <a:rPr lang="en-AU" sz="1100" u="none" cap="none" strike="noStrike">
                          <a:latin typeface="Calibri"/>
                          <a:ea typeface="Calibri"/>
                          <a:cs typeface="Calibri"/>
                          <a:sym typeface="Calibri"/>
                        </a:rPr>
                        <a:t>(-) Requires additional intervention to </a:t>
                      </a:r>
                      <a:r>
                        <a:rPr i="1" lang="en-AU" sz="1100" u="none" cap="none" strike="noStrike">
                          <a:latin typeface="Calibri"/>
                          <a:ea typeface="Calibri"/>
                          <a:cs typeface="Calibri"/>
                          <a:sym typeface="Calibri"/>
                        </a:rPr>
                        <a:t>improve</a:t>
                      </a:r>
                      <a:r>
                        <a:rPr i="0" lang="en-AU" sz="1100" u="none" cap="none" strike="noStrike">
                          <a:latin typeface="Calibri"/>
                          <a:ea typeface="Calibri"/>
                          <a:cs typeface="Calibri"/>
                          <a:sym typeface="Calibri"/>
                        </a:rPr>
                        <a:t> patient adherence (clinician needs to understand reasons for non-adherence and suggest solutions)</a:t>
                      </a:r>
                      <a:endParaRPr/>
                    </a:p>
                    <a:p>
                      <a:pPr indent="0" lvl="0" marL="0" marR="0" rtl="0" algn="l">
                        <a:lnSpc>
                          <a:spcPct val="100000"/>
                        </a:lnSpc>
                        <a:spcBef>
                          <a:spcPts val="0"/>
                        </a:spcBef>
                        <a:spcAft>
                          <a:spcPts val="0"/>
                        </a:spcAft>
                        <a:buNone/>
                      </a:pPr>
                      <a:r>
                        <a:rPr i="0" lang="en-AU" sz="1100" u="none" cap="none" strike="noStrike">
                          <a:latin typeface="Calibri"/>
                          <a:ea typeface="Calibri"/>
                          <a:cs typeface="Calibri"/>
                          <a:sym typeface="Calibri"/>
                        </a:rPr>
                        <a:t>(-) Does not allow for patient understanding of their adherence</a:t>
                      </a:r>
                      <a:endParaRPr sz="1100" u="none" cap="none" strike="noStrike">
                        <a:latin typeface="Calibri"/>
                        <a:ea typeface="Calibri"/>
                        <a:cs typeface="Calibri"/>
                        <a:sym typeface="Calibri"/>
                      </a:endParaRPr>
                    </a:p>
                  </a:txBody>
                  <a:tcPr marT="45725" marB="45725" marR="91450" marL="91450"/>
                </a:tc>
              </a:tr>
            </a:tbl>
          </a:graphicData>
        </a:graphic>
      </p:graphicFrame>
      <p:pic>
        <p:nvPicPr>
          <p:cNvPr descr="BLE-Enabled Medication Events Monitoring System (MEMS) for Community  Dwelling Seniors | Semantic Scholar" id="161" name="Google Shape;161;g1b202f1157a_4_0"/>
          <p:cNvPicPr preferRelativeResize="0"/>
          <p:nvPr/>
        </p:nvPicPr>
        <p:blipFill rotWithShape="1">
          <a:blip r:embed="rId3">
            <a:alphaModFix/>
          </a:blip>
          <a:srcRect b="0" l="0" r="0" t="0"/>
          <a:stretch/>
        </p:blipFill>
        <p:spPr>
          <a:xfrm>
            <a:off x="634952" y="3768277"/>
            <a:ext cx="1083011" cy="106754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19"/>
          <p:cNvSpPr txBox="1"/>
          <p:nvPr/>
        </p:nvSpPr>
        <p:spPr>
          <a:xfrm>
            <a:off x="558801" y="603522"/>
            <a:ext cx="4803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Final Concept</a:t>
            </a:r>
            <a:endParaRPr b="0" i="0" sz="1400" u="none" cap="none" strike="noStrike">
              <a:solidFill>
                <a:srgbClr val="000000"/>
              </a:solidFill>
              <a:latin typeface="Arial"/>
              <a:ea typeface="Arial"/>
              <a:cs typeface="Arial"/>
              <a:sym typeface="Arial"/>
            </a:endParaRPr>
          </a:p>
        </p:txBody>
      </p:sp>
      <p:sp>
        <p:nvSpPr>
          <p:cNvPr id="168" name="Google Shape;168;p19"/>
          <p:cNvSpPr txBox="1"/>
          <p:nvPr/>
        </p:nvSpPr>
        <p:spPr>
          <a:xfrm>
            <a:off x="0" y="9644389"/>
            <a:ext cx="3581400" cy="2616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CHOSEN FINAL CONCEPT / PAGE 7</a:t>
            </a:r>
            <a:endParaRPr b="0" i="0" sz="1400" u="none" cap="none" strike="noStrike">
              <a:solidFill>
                <a:srgbClr val="000000"/>
              </a:solidFill>
              <a:latin typeface="Arial"/>
              <a:ea typeface="Arial"/>
              <a:cs typeface="Arial"/>
              <a:sym typeface="Arial"/>
            </a:endParaRPr>
          </a:p>
        </p:txBody>
      </p:sp>
      <p:sp>
        <p:nvSpPr>
          <p:cNvPr id="169" name="Google Shape;169;p19"/>
          <p:cNvSpPr txBox="1"/>
          <p:nvPr/>
        </p:nvSpPr>
        <p:spPr>
          <a:xfrm>
            <a:off x="558800" y="1371399"/>
            <a:ext cx="5689500" cy="812526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AU" sz="1000" u="none" cap="none" strike="noStrike">
                <a:solidFill>
                  <a:schemeClr val="dk1"/>
                </a:solidFill>
                <a:latin typeface="Calibri"/>
                <a:ea typeface="Calibri"/>
                <a:cs typeface="Calibri"/>
                <a:sym typeface="Calibri"/>
              </a:rPr>
              <a:t>As identified through clinician interviews, there is a lack of knowledge amongst healthcare practitioners regarding their patients’ adherence. This may lead to uninformed clinical decisions (as they assume 100% adherence unless issues are self-reported by the patient) and lack of individualised patient support. It is thus important that the final concept gives the clinician an accurate </a:t>
            </a:r>
            <a:r>
              <a:rPr b="1" i="0" lang="en-AU" sz="1000" u="none" cap="none" strike="noStrike">
                <a:solidFill>
                  <a:schemeClr val="dk1"/>
                </a:solidFill>
                <a:latin typeface="Calibri"/>
                <a:ea typeface="Calibri"/>
                <a:cs typeface="Calibri"/>
                <a:sym typeface="Calibri"/>
              </a:rPr>
              <a:t>understanding of their patient’s medication management </a:t>
            </a:r>
            <a:r>
              <a:rPr b="0" i="0" lang="en-AU" sz="1000" u="none" cap="none" strike="noStrike">
                <a:solidFill>
                  <a:schemeClr val="dk1"/>
                </a:solidFill>
                <a:latin typeface="Calibri"/>
                <a:ea typeface="Calibri"/>
                <a:cs typeface="Calibri"/>
                <a:sym typeface="Calibri"/>
              </a:rPr>
              <a:t>as well as a way to </a:t>
            </a:r>
            <a:r>
              <a:rPr b="1" i="0" lang="en-AU" sz="1000" u="none" cap="none" strike="noStrike">
                <a:solidFill>
                  <a:schemeClr val="dk1"/>
                </a:solidFill>
                <a:latin typeface="Calibri"/>
                <a:ea typeface="Calibri"/>
                <a:cs typeface="Calibri"/>
                <a:sym typeface="Calibri"/>
              </a:rPr>
              <a:t>improve their adherence</a:t>
            </a:r>
            <a:r>
              <a:rPr b="0" i="0" lang="en-AU" sz="1000" u="none" cap="none" strike="noStrike">
                <a:solidFill>
                  <a:schemeClr val="dk1"/>
                </a:solidFill>
                <a:latin typeface="Calibri"/>
                <a:ea typeface="Calibri"/>
                <a:cs typeface="Calibri"/>
                <a:sym typeface="Calibri"/>
              </a:rPr>
              <a:t>. The final concept is a web-based adherence management dashboard which comprises two elements:</a:t>
            </a:r>
            <a:endParaRPr b="0" i="0" sz="1000" u="none" cap="none" strike="noStrike">
              <a:solidFill>
                <a:srgbClr val="000000"/>
              </a:solidFill>
              <a:latin typeface="Calibri"/>
              <a:ea typeface="Calibri"/>
              <a:cs typeface="Calibri"/>
              <a:sym typeface="Calibri"/>
            </a:endParaRPr>
          </a:p>
          <a:p>
            <a:pPr indent="-228600" lvl="0" marL="228600" marR="0" rtl="0" algn="l">
              <a:lnSpc>
                <a:spcPct val="100000"/>
              </a:lnSpc>
              <a:spcBef>
                <a:spcPts val="0"/>
              </a:spcBef>
              <a:spcAft>
                <a:spcPts val="0"/>
              </a:spcAft>
              <a:buClr>
                <a:srgbClr val="000000"/>
              </a:buClr>
              <a:buSzPts val="1100"/>
              <a:buFont typeface="Arial"/>
              <a:buAutoNum type="arabicPeriod"/>
            </a:pPr>
            <a:r>
              <a:rPr b="0" i="1" lang="en-AU" sz="1000" u="none" cap="none" strike="noStrike">
                <a:solidFill>
                  <a:srgbClr val="000000"/>
                </a:solidFill>
                <a:latin typeface="Calibri"/>
                <a:ea typeface="Calibri"/>
                <a:cs typeface="Calibri"/>
                <a:sym typeface="Calibri"/>
              </a:rPr>
              <a:t>Patient adherence reports </a:t>
            </a:r>
            <a:r>
              <a:rPr b="0" i="0" lang="en-AU" sz="1000" u="none" cap="none" strike="noStrike">
                <a:solidFill>
                  <a:srgbClr val="000000"/>
                </a:solidFill>
                <a:latin typeface="Calibri"/>
                <a:ea typeface="Calibri"/>
                <a:cs typeface="Calibri"/>
                <a:sym typeface="Calibri"/>
              </a:rPr>
              <a:t>generated from existing pharmacy dispensing records to give clinicians an understanding of their patient’s adherence.</a:t>
            </a:r>
            <a:endParaRPr b="0" i="0" sz="1000" u="none" cap="none" strike="noStrike">
              <a:solidFill>
                <a:schemeClr val="dk1"/>
              </a:solidFill>
              <a:latin typeface="Calibri"/>
              <a:ea typeface="Calibri"/>
              <a:cs typeface="Calibri"/>
              <a:sym typeface="Calibri"/>
            </a:endParaRPr>
          </a:p>
          <a:p>
            <a:pPr indent="-228600" lvl="0" marL="228600" marR="0" rtl="0" algn="l">
              <a:lnSpc>
                <a:spcPct val="100000"/>
              </a:lnSpc>
              <a:spcBef>
                <a:spcPts val="0"/>
              </a:spcBef>
              <a:spcAft>
                <a:spcPts val="0"/>
              </a:spcAft>
              <a:buClr>
                <a:srgbClr val="000000"/>
              </a:buClr>
              <a:buSzPts val="1100"/>
              <a:buFont typeface="Arial"/>
              <a:buAutoNum type="arabicPeriod"/>
            </a:pPr>
            <a:r>
              <a:rPr b="0" i="1" lang="en-AU" sz="1000" u="none" cap="none" strike="noStrike">
                <a:solidFill>
                  <a:schemeClr val="dk1"/>
                </a:solidFill>
                <a:latin typeface="Calibri"/>
                <a:ea typeface="Calibri"/>
                <a:cs typeface="Calibri"/>
                <a:sym typeface="Calibri"/>
              </a:rPr>
              <a:t>Adherence Tools Education Pack </a:t>
            </a:r>
            <a:r>
              <a:rPr b="0" i="0" lang="en-AU" sz="1000" u="none" cap="none" strike="noStrike">
                <a:solidFill>
                  <a:schemeClr val="dk1"/>
                </a:solidFill>
                <a:latin typeface="Calibri"/>
                <a:ea typeface="Calibri"/>
                <a:cs typeface="Calibri"/>
                <a:sym typeface="Calibri"/>
              </a:rPr>
              <a:t>to give clinicians and patients the tools to effectively manage their medication.</a:t>
            </a:r>
            <a:endParaRPr b="0" i="0" sz="1000" u="none" cap="none" strike="noStrike">
              <a:solidFill>
                <a:schemeClr val="dk1"/>
              </a:solidFill>
              <a:latin typeface="Calibri"/>
              <a:ea typeface="Calibri"/>
              <a:cs typeface="Calibri"/>
              <a:sym typeface="Calibri"/>
            </a:endParaRPr>
          </a:p>
          <a:p>
            <a:pPr indent="0" lvl="0" marL="152400" marR="0" rtl="0" algn="l">
              <a:lnSpc>
                <a:spcPct val="100000"/>
              </a:lnSpc>
              <a:spcBef>
                <a:spcPts val="0"/>
              </a:spcBef>
              <a:spcAft>
                <a:spcPts val="0"/>
              </a:spcAft>
              <a:buNone/>
            </a:pPr>
            <a:r>
              <a:t/>
            </a:r>
            <a:endParaRPr b="0"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0" i="0" lang="en-AU" sz="1000" u="none" cap="none" strike="noStrike">
                <a:solidFill>
                  <a:srgbClr val="000000"/>
                </a:solidFill>
                <a:latin typeface="Calibri"/>
                <a:ea typeface="Calibri"/>
                <a:cs typeface="Calibri"/>
                <a:sym typeface="Calibri"/>
              </a:rPr>
              <a:t>The Pharmacy-generated adherence report is an online dashboard for clinicians to use to access their patients’ adherence data. The data is collected from pharmacy dispensing reports (both in-hospital and community) regarding when patients fill prescriptions and used to calculate monthly medication possession ratio (MPR) statistics. MPR is typically calculated by dividing the </a:t>
            </a:r>
            <a:r>
              <a:rPr b="0" i="0" lang="en-AU" sz="1000" u="none" cap="none" strike="noStrike">
                <a:solidFill>
                  <a:srgbClr val="1C1D1E"/>
                </a:solidFill>
                <a:latin typeface="Calibri"/>
                <a:ea typeface="Calibri"/>
                <a:cs typeface="Calibri"/>
                <a:sym typeface="Calibri"/>
              </a:rPr>
              <a:t>total days' supply of drug acquired in a year divided by 365. [27] For more granular adherence understanding, this will be calculated monthly (the most common time period for prescriptions to be filled). </a:t>
            </a:r>
            <a:endParaRPr/>
          </a:p>
          <a:p>
            <a:pPr indent="0" lvl="0" marL="0" marR="0" rtl="0" algn="l">
              <a:lnSpc>
                <a:spcPct val="100000"/>
              </a:lnSpc>
              <a:spcBef>
                <a:spcPts val="0"/>
              </a:spcBef>
              <a:spcAft>
                <a:spcPts val="0"/>
              </a:spcAft>
              <a:buNone/>
            </a:pPr>
            <a:r>
              <a:t/>
            </a:r>
            <a:endParaRPr b="0" i="0" sz="1000" u="none" cap="none" strike="noStrike">
              <a:solidFill>
                <a:srgbClr val="1C1D1E"/>
              </a:solidFill>
              <a:latin typeface="Calibri"/>
              <a:ea typeface="Calibri"/>
              <a:cs typeface="Calibri"/>
              <a:sym typeface="Calibri"/>
            </a:endParaRPr>
          </a:p>
          <a:p>
            <a:pPr indent="0" lvl="0" marL="0" marR="0" rtl="0" algn="l">
              <a:lnSpc>
                <a:spcPct val="100000"/>
              </a:lnSpc>
              <a:spcBef>
                <a:spcPts val="0"/>
              </a:spcBef>
              <a:spcAft>
                <a:spcPts val="0"/>
              </a:spcAft>
              <a:buNone/>
            </a:pPr>
            <a:r>
              <a:rPr b="0" i="0" lang="en-AU" sz="1000" u="none" cap="none" strike="noStrike">
                <a:solidFill>
                  <a:srgbClr val="1C1D1E"/>
                </a:solidFill>
                <a:latin typeface="Calibri"/>
                <a:ea typeface="Calibri"/>
                <a:cs typeface="Calibri"/>
                <a:sym typeface="Calibri"/>
              </a:rPr>
              <a:t>While this is a less granular and robust method of monitoring patient compliance to their treatment regimen than medication event monitoring systems (MEMS) – it equates drugs dispensed to drugs consumed by the patient and does not offer an understanding of day-by-day adherence – this is significantly cheaper and offers a satisfactory level of granularity to be useful in the clinical setting. It allows clinicians to understanding the overall adherence of their patients, identify misunderstandings (such as if the patient has mis-interpreted the treatment plan) and open a dialogue to identify barriers to adherence and overcome them in the case that MPR &lt; 100%. </a:t>
            </a:r>
            <a:endParaRPr/>
          </a:p>
          <a:p>
            <a:pPr indent="0" lvl="0" marL="0" marR="0" rtl="0" algn="l">
              <a:lnSpc>
                <a:spcPct val="100000"/>
              </a:lnSpc>
              <a:spcBef>
                <a:spcPts val="0"/>
              </a:spcBef>
              <a:spcAft>
                <a:spcPts val="0"/>
              </a:spcAft>
              <a:buNone/>
            </a:pPr>
            <a:r>
              <a:t/>
            </a:r>
            <a:endParaRPr b="0" i="0" sz="1000" u="none" cap="none" strike="noStrike">
              <a:solidFill>
                <a:srgbClr val="1C1D1E"/>
              </a:solidFill>
              <a:latin typeface="Calibri"/>
              <a:ea typeface="Calibri"/>
              <a:cs typeface="Calibri"/>
              <a:sym typeface="Calibri"/>
            </a:endParaRPr>
          </a:p>
          <a:p>
            <a:pPr indent="0" lvl="0" marL="0" marR="0" rtl="0" algn="l">
              <a:lnSpc>
                <a:spcPct val="100000"/>
              </a:lnSpc>
              <a:spcBef>
                <a:spcPts val="0"/>
              </a:spcBef>
              <a:spcAft>
                <a:spcPts val="0"/>
              </a:spcAft>
              <a:buNone/>
            </a:pPr>
            <a:r>
              <a:rPr b="0" i="0" lang="en-AU" sz="1000" u="none" cap="none" strike="noStrike">
                <a:solidFill>
                  <a:srgbClr val="1C1D1E"/>
                </a:solidFill>
                <a:latin typeface="Calibri"/>
                <a:ea typeface="Calibri"/>
                <a:cs typeface="Calibri"/>
                <a:sym typeface="Calibri"/>
              </a:rPr>
              <a:t>This solution is similar to what is currently used to monitor and manage patients’ intake of addictive drugs: Safescript. This software similarly provides clinician with access to their patient’s prescription records (from pharmacists) as a way of guiding clinical decisions.</a:t>
            </a:r>
            <a:endParaRPr/>
          </a:p>
          <a:p>
            <a:pPr indent="0" lvl="0" marL="0" marR="0" rtl="0" algn="l">
              <a:lnSpc>
                <a:spcPct val="100000"/>
              </a:lnSpc>
              <a:spcBef>
                <a:spcPts val="0"/>
              </a:spcBef>
              <a:spcAft>
                <a:spcPts val="0"/>
              </a:spcAft>
              <a:buNone/>
            </a:pPr>
            <a:r>
              <a:t/>
            </a:r>
            <a:endParaRPr b="0" i="0" sz="1000" u="none" cap="none" strike="noStrike">
              <a:solidFill>
                <a:srgbClr val="1C1D1E"/>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1" i="0" lang="en-AU" sz="1000" u="none" cap="none" strike="noStrike">
                <a:solidFill>
                  <a:srgbClr val="1C1D1E"/>
                </a:solidFill>
                <a:latin typeface="Calibri"/>
                <a:ea typeface="Calibri"/>
                <a:cs typeface="Calibri"/>
                <a:sym typeface="Calibri"/>
              </a:rPr>
              <a:t>Clinical considerations</a:t>
            </a:r>
            <a:endParaRPr/>
          </a:p>
          <a:p>
            <a:pPr indent="0" lvl="0" marL="0" marR="0" rtl="0" algn="l">
              <a:lnSpc>
                <a:spcPct val="100000"/>
              </a:lnSpc>
              <a:spcBef>
                <a:spcPts val="0"/>
              </a:spcBef>
              <a:spcAft>
                <a:spcPts val="0"/>
              </a:spcAft>
              <a:buClr>
                <a:srgbClr val="000000"/>
              </a:buClr>
              <a:buSzPts val="1400"/>
              <a:buFont typeface="Arial"/>
              <a:buNone/>
            </a:pPr>
            <a:r>
              <a:rPr b="0" i="0" lang="en-AU" sz="1000" u="none" cap="none" strike="noStrike">
                <a:solidFill>
                  <a:schemeClr val="dk1"/>
                </a:solidFill>
                <a:latin typeface="Calibri"/>
                <a:ea typeface="Calibri"/>
                <a:cs typeface="Calibri"/>
                <a:sym typeface="Calibri"/>
              </a:rPr>
              <a:t>The solution is easily integrated into clinician workflow as it does not require additional time or training to use. The only burden is the requirement that they access an alternative online website/dashboard. The clinician is supplied with an easily digestible adherence report to aid in their clinical decision making. The solution will thus likely be easily adopted by clinicians as it has a net positive effect on their workflow: it does not increase their work burden and simply offers them additional knowledge to better understand and support their patient. The data from the adherence reports should be used to open a bidirectional dialogue with a non-adherent patient during consultations to understand why they are not adhering to their treatment plan. Once a barrier or barriers have been identified, the clinician can suggest medication management strategies for the patient.</a:t>
            </a:r>
            <a:endParaRPr/>
          </a:p>
          <a:p>
            <a:pPr indent="0" lvl="0" marL="0" marR="0" rtl="0" algn="l">
              <a:lnSpc>
                <a:spcPct val="100000"/>
              </a:lnSpc>
              <a:spcBef>
                <a:spcPts val="0"/>
              </a:spcBef>
              <a:spcAft>
                <a:spcPts val="0"/>
              </a:spcAft>
              <a:buClr>
                <a:srgbClr val="000000"/>
              </a:buClr>
              <a:buSzPts val="1400"/>
              <a:buFont typeface="Arial"/>
              <a:buNone/>
            </a:pPr>
            <a:r>
              <a:t/>
            </a:r>
            <a:endParaRPr b="0"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1" i="0" lang="en-AU" sz="1000" u="none" cap="none" strike="noStrike">
                <a:solidFill>
                  <a:schemeClr val="dk1"/>
                </a:solidFill>
                <a:latin typeface="Calibri"/>
                <a:ea typeface="Calibri"/>
                <a:cs typeface="Calibri"/>
                <a:sym typeface="Calibri"/>
              </a:rPr>
              <a:t>Technical considerations</a:t>
            </a:r>
            <a:endParaRPr/>
          </a:p>
          <a:p>
            <a:pPr indent="0" lvl="0" marL="0" marR="0" rtl="0" algn="l">
              <a:lnSpc>
                <a:spcPct val="100000"/>
              </a:lnSpc>
              <a:spcBef>
                <a:spcPts val="0"/>
              </a:spcBef>
              <a:spcAft>
                <a:spcPts val="0"/>
              </a:spcAft>
              <a:buClr>
                <a:srgbClr val="000000"/>
              </a:buClr>
              <a:buSzPts val="1400"/>
              <a:buFont typeface="Arial"/>
              <a:buNone/>
            </a:pPr>
            <a:r>
              <a:t/>
            </a:r>
            <a:endParaRPr b="1"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AU" sz="1000" u="none" cap="none" strike="noStrike">
                <a:solidFill>
                  <a:schemeClr val="dk1"/>
                </a:solidFill>
                <a:latin typeface="Calibri"/>
                <a:ea typeface="Calibri"/>
                <a:cs typeface="Calibri"/>
                <a:sym typeface="Calibri"/>
              </a:rPr>
              <a:t>The greatest technical risks are associated with the data collection mechanisms. There is room for potential inaccuracies in the data given that it extrapolates rather than directly tracking medication consumption patterns. Furthermore, given the fragmentation of medication dispensing, there may be discrepancies in the quality and consistency of patient data between community pharmacies which may compromise the comprehensiveness of the adherence report. The cost associated with these technical risks is not high, as the adherence reporting is intended as a guide for clinicians rather than a definitive gauge of adherence. Patients whose data is likely to be compromised by issues with community pharmacies’ dispensing records will be flagged so that clinicians are aware of potential inaccuracies.</a:t>
            </a:r>
            <a:endParaRPr b="0" i="0" sz="1000" u="none" cap="none" strike="noStrike">
              <a:solidFill>
                <a:srgbClr val="1C1D1E"/>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g1aea6bbc134_0_0"/>
          <p:cNvSpPr txBox="1"/>
          <p:nvPr/>
        </p:nvSpPr>
        <p:spPr>
          <a:xfrm>
            <a:off x="558801" y="603522"/>
            <a:ext cx="4803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Business Model</a:t>
            </a:r>
            <a:endParaRPr b="0" i="0" sz="1400" u="none" cap="none" strike="noStrike">
              <a:solidFill>
                <a:srgbClr val="000000"/>
              </a:solidFill>
              <a:latin typeface="Arial"/>
              <a:ea typeface="Arial"/>
              <a:cs typeface="Arial"/>
              <a:sym typeface="Arial"/>
            </a:endParaRPr>
          </a:p>
        </p:txBody>
      </p:sp>
      <p:sp>
        <p:nvSpPr>
          <p:cNvPr id="176" name="Google Shape;176;g1aea6bbc134_0_0"/>
          <p:cNvSpPr txBox="1"/>
          <p:nvPr/>
        </p:nvSpPr>
        <p:spPr>
          <a:xfrm>
            <a:off x="0" y="9491989"/>
            <a:ext cx="3581400" cy="4308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8</a:t>
            </a:r>
            <a:endParaRPr b="0" i="0" sz="1400" u="none" cap="none" strike="noStrike">
              <a:solidFill>
                <a:srgbClr val="000000"/>
              </a:solidFill>
              <a:latin typeface="Arial"/>
              <a:ea typeface="Arial"/>
              <a:cs typeface="Arial"/>
              <a:sym typeface="Arial"/>
            </a:endParaRPr>
          </a:p>
        </p:txBody>
      </p:sp>
      <p:sp>
        <p:nvSpPr>
          <p:cNvPr id="177" name="Google Shape;177;g1aea6bbc134_0_0"/>
          <p:cNvSpPr txBox="1"/>
          <p:nvPr/>
        </p:nvSpPr>
        <p:spPr>
          <a:xfrm>
            <a:off x="558801" y="1343049"/>
            <a:ext cx="5689500" cy="544760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AU" sz="1200" u="none" cap="none" strike="noStrike">
                <a:solidFill>
                  <a:schemeClr val="dk1"/>
                </a:solidFill>
                <a:latin typeface="Calibri"/>
                <a:ea typeface="Calibri"/>
                <a:cs typeface="Calibri"/>
                <a:sym typeface="Calibri"/>
              </a:rPr>
              <a:t>Health Economic Profile</a:t>
            </a:r>
            <a:endParaRPr/>
          </a:p>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Calibri"/>
                <a:ea typeface="Calibri"/>
                <a:cs typeface="Calibri"/>
                <a:sym typeface="Calibri"/>
              </a:rPr>
              <a:t>Compared to the Standard Operating Procedure (SOP), the initial costs of this solution for hospitals is </a:t>
            </a:r>
            <a:r>
              <a:rPr b="1" i="0" lang="en-AU" sz="1200" u="none" cap="none" strike="noStrike">
                <a:solidFill>
                  <a:schemeClr val="dk1"/>
                </a:solidFill>
                <a:latin typeface="Calibri"/>
                <a:ea typeface="Calibri"/>
                <a:cs typeface="Calibri"/>
                <a:sym typeface="Calibri"/>
              </a:rPr>
              <a:t>higher</a:t>
            </a:r>
            <a:r>
              <a:rPr b="0" i="0" lang="en-AU" sz="1200" u="none" cap="none" strike="noStrike">
                <a:solidFill>
                  <a:schemeClr val="dk1"/>
                </a:solidFill>
                <a:latin typeface="Calibri"/>
                <a:ea typeface="Calibri"/>
                <a:cs typeface="Calibri"/>
                <a:sym typeface="Calibri"/>
              </a:rPr>
              <a:t> given that there is currently no medication monitoring system in place. Ultimately, the system would lower the cost for hospitals as improving patient adherence has been shown to significantly lower total healthcare costs per patient [24] due to les outpatient visits, lower chance of hospitalisation and shorter hospital stays.</a:t>
            </a:r>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rPr b="1" i="0" lang="en-AU" sz="1200" u="none" cap="none" strike="noStrike">
                <a:solidFill>
                  <a:schemeClr val="dk1"/>
                </a:solidFill>
                <a:latin typeface="Calibri"/>
                <a:ea typeface="Calibri"/>
                <a:cs typeface="Calibri"/>
                <a:sym typeface="Calibri"/>
              </a:rPr>
              <a:t>Business Structure</a:t>
            </a:r>
            <a:endParaRPr/>
          </a:p>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Calibri"/>
                <a:ea typeface="Calibri"/>
                <a:cs typeface="Calibri"/>
                <a:sym typeface="Calibri"/>
              </a:rPr>
              <a:t>The proposed business model is Business to Business (B2B) whereby the product will be purchased by the hospital for their oncology department. The payment model operates on a subscription service with the hospital paying a monthly fee to use the online patient adherence dashboard. This also grants them access to the Adherence Tools Pack which is also housed on the dashboard to help guide their support of patient medication management.</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rPr b="1" i="0" lang="en-AU" sz="1200" u="none" cap="none" strike="noStrike">
                <a:solidFill>
                  <a:schemeClr val="dk1"/>
                </a:solidFill>
                <a:latin typeface="Calibri"/>
                <a:ea typeface="Calibri"/>
                <a:cs typeface="Calibri"/>
                <a:sym typeface="Calibri"/>
              </a:rPr>
              <a:t>Market Penetration Strategy</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Calibri"/>
                <a:ea typeface="Calibri"/>
                <a:cs typeface="Calibri"/>
                <a:sym typeface="Calibri"/>
              </a:rPr>
              <a:t>The exit strategy is to sell the online platform to the Alfred or to integrate it into existing patient medical records through My Health Record. </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rPr b="1" i="0" lang="en-AU" sz="1200" u="none" cap="none" strike="noStrike">
                <a:solidFill>
                  <a:schemeClr val="dk1"/>
                </a:solidFill>
                <a:latin typeface="Calibri"/>
                <a:ea typeface="Calibri"/>
                <a:cs typeface="Calibri"/>
                <a:sym typeface="Calibri"/>
              </a:rPr>
              <a:t>Risks</a:t>
            </a:r>
            <a:endParaRPr b="1" i="0" sz="1200" u="none" cap="none" strike="noStrike">
              <a:solidFill>
                <a:schemeClr val="dk1"/>
              </a:solidFill>
              <a:latin typeface="Calibri"/>
              <a:ea typeface="Calibri"/>
              <a:cs typeface="Calibri"/>
              <a:sym typeface="Calibri"/>
            </a:endParaRPr>
          </a:p>
        </p:txBody>
      </p:sp>
      <p:sp>
        <p:nvSpPr>
          <p:cNvPr id="178" name="Google Shape;178;g1aea6bbc134_0_0"/>
          <p:cNvSpPr/>
          <p:nvPr/>
        </p:nvSpPr>
        <p:spPr>
          <a:xfrm>
            <a:off x="624234" y="4419033"/>
            <a:ext cx="1886649" cy="1362931"/>
          </a:xfrm>
          <a:prstGeom prst="roundRect">
            <a:avLst>
              <a:gd fmla="val 16667" name="adj"/>
            </a:avLst>
          </a:prstGeom>
          <a:solidFill>
            <a:srgbClr val="FBE4D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0" lang="en-AU" sz="900" u="none" cap="none" strike="noStrike">
                <a:solidFill>
                  <a:schemeClr val="dk1"/>
                </a:solidFill>
                <a:latin typeface="Calibri"/>
                <a:ea typeface="Calibri"/>
                <a:cs typeface="Calibri"/>
                <a:sym typeface="Calibri"/>
              </a:rPr>
              <a:t>Offer the service for </a:t>
            </a:r>
            <a:r>
              <a:rPr b="1" i="0" lang="en-AU" sz="900" u="none" cap="none" strike="noStrike">
                <a:solidFill>
                  <a:schemeClr val="dk1"/>
                </a:solidFill>
                <a:latin typeface="Calibri"/>
                <a:ea typeface="Calibri"/>
                <a:cs typeface="Calibri"/>
                <a:sym typeface="Calibri"/>
              </a:rPr>
              <a:t>free</a:t>
            </a:r>
            <a:r>
              <a:rPr b="0" i="0" lang="en-AU" sz="900" u="none" cap="none" strike="noStrike">
                <a:solidFill>
                  <a:schemeClr val="dk1"/>
                </a:solidFill>
                <a:latin typeface="Calibri"/>
                <a:ea typeface="Calibri"/>
                <a:cs typeface="Calibri"/>
                <a:sym typeface="Calibri"/>
              </a:rPr>
              <a:t> (3 months) to clinicians within the </a:t>
            </a:r>
            <a:r>
              <a:rPr b="1" i="0" lang="en-AU" sz="900" u="none" cap="none" strike="noStrike">
                <a:solidFill>
                  <a:schemeClr val="dk1"/>
                </a:solidFill>
                <a:latin typeface="Calibri"/>
                <a:ea typeface="Calibri"/>
                <a:cs typeface="Calibri"/>
                <a:sym typeface="Calibri"/>
              </a:rPr>
              <a:t>Alfred’s oncology department</a:t>
            </a:r>
            <a:endParaRPr/>
          </a:p>
          <a:p>
            <a:pPr indent="-171450" lvl="0" marL="171450" marR="0" rtl="0" algn="l">
              <a:lnSpc>
                <a:spcPct val="100000"/>
              </a:lnSpc>
              <a:spcBef>
                <a:spcPts val="0"/>
              </a:spcBef>
              <a:spcAft>
                <a:spcPts val="0"/>
              </a:spcAft>
              <a:buClr>
                <a:srgbClr val="000000"/>
              </a:buClr>
              <a:buSzPts val="900"/>
              <a:buFont typeface="Arial"/>
              <a:buChar char="-"/>
            </a:pPr>
            <a:r>
              <a:rPr b="0" i="0" lang="en-AU" sz="900" u="none" cap="none" strike="noStrike">
                <a:solidFill>
                  <a:schemeClr val="dk1"/>
                </a:solidFill>
                <a:latin typeface="Calibri"/>
                <a:ea typeface="Calibri"/>
                <a:cs typeface="Calibri"/>
                <a:sym typeface="Calibri"/>
              </a:rPr>
              <a:t>Test the </a:t>
            </a:r>
            <a:r>
              <a:rPr b="1" i="0" lang="en-AU" sz="900" u="none" cap="none" strike="noStrike">
                <a:solidFill>
                  <a:schemeClr val="dk1"/>
                </a:solidFill>
                <a:latin typeface="Calibri"/>
                <a:ea typeface="Calibri"/>
                <a:cs typeface="Calibri"/>
                <a:sym typeface="Calibri"/>
              </a:rPr>
              <a:t>efficacy</a:t>
            </a:r>
            <a:r>
              <a:rPr b="0" i="0" lang="en-AU" sz="900" u="none" cap="none" strike="noStrike">
                <a:solidFill>
                  <a:schemeClr val="dk1"/>
                </a:solidFill>
                <a:latin typeface="Calibri"/>
                <a:ea typeface="Calibri"/>
                <a:cs typeface="Calibri"/>
                <a:sym typeface="Calibri"/>
              </a:rPr>
              <a:t> and </a:t>
            </a:r>
            <a:r>
              <a:rPr b="1" i="0" lang="en-AU" sz="900" u="none" cap="none" strike="noStrike">
                <a:solidFill>
                  <a:schemeClr val="dk1"/>
                </a:solidFill>
                <a:latin typeface="Calibri"/>
                <a:ea typeface="Calibri"/>
                <a:cs typeface="Calibri"/>
                <a:sym typeface="Calibri"/>
              </a:rPr>
              <a:t>ease of use</a:t>
            </a:r>
            <a:r>
              <a:rPr b="0" i="0" lang="en-AU" sz="900" u="none" cap="none" strike="noStrike">
                <a:solidFill>
                  <a:schemeClr val="dk1"/>
                </a:solidFill>
                <a:latin typeface="Calibri"/>
                <a:ea typeface="Calibri"/>
                <a:cs typeface="Calibri"/>
                <a:sym typeface="Calibri"/>
              </a:rPr>
              <a:t> for clinicians</a:t>
            </a:r>
            <a:endParaRPr/>
          </a:p>
          <a:p>
            <a:pPr indent="-171450" lvl="0" marL="171450" marR="0" rtl="0" algn="l">
              <a:lnSpc>
                <a:spcPct val="100000"/>
              </a:lnSpc>
              <a:spcBef>
                <a:spcPts val="0"/>
              </a:spcBef>
              <a:spcAft>
                <a:spcPts val="0"/>
              </a:spcAft>
              <a:buClr>
                <a:srgbClr val="000000"/>
              </a:buClr>
              <a:buSzPts val="900"/>
              <a:buFont typeface="Arial"/>
              <a:buChar char="-"/>
            </a:pPr>
            <a:r>
              <a:rPr b="0" i="0" lang="en-AU" sz="900" u="none" cap="none" strike="noStrike">
                <a:solidFill>
                  <a:schemeClr val="dk1"/>
                </a:solidFill>
                <a:latin typeface="Calibri"/>
                <a:ea typeface="Calibri"/>
                <a:cs typeface="Calibri"/>
                <a:sym typeface="Calibri"/>
              </a:rPr>
              <a:t>Create data to highlight the </a:t>
            </a:r>
            <a:r>
              <a:rPr b="1" i="0" lang="en-AU" sz="900" u="none" cap="none" strike="noStrike">
                <a:solidFill>
                  <a:schemeClr val="dk1"/>
                </a:solidFill>
                <a:latin typeface="Calibri"/>
                <a:ea typeface="Calibri"/>
                <a:cs typeface="Calibri"/>
                <a:sym typeface="Calibri"/>
              </a:rPr>
              <a:t>importance of monitoring adherence </a:t>
            </a:r>
            <a:r>
              <a:rPr b="0" i="0" lang="en-AU" sz="900" u="none" cap="none" strike="noStrike">
                <a:solidFill>
                  <a:schemeClr val="dk1"/>
                </a:solidFill>
                <a:latin typeface="Calibri"/>
                <a:ea typeface="Calibri"/>
                <a:cs typeface="Calibri"/>
                <a:sym typeface="Calibri"/>
              </a:rPr>
              <a:t>to improve it</a:t>
            </a:r>
            <a:endParaRPr b="0" i="0" sz="900" u="none" cap="none" strike="noStrike">
              <a:solidFill>
                <a:schemeClr val="lt1"/>
              </a:solidFill>
              <a:latin typeface="Calibri"/>
              <a:ea typeface="Calibri"/>
              <a:cs typeface="Calibri"/>
              <a:sym typeface="Calibri"/>
            </a:endParaRPr>
          </a:p>
        </p:txBody>
      </p:sp>
      <p:sp>
        <p:nvSpPr>
          <p:cNvPr id="179" name="Google Shape;179;g1aea6bbc134_0_0"/>
          <p:cNvSpPr/>
          <p:nvPr/>
        </p:nvSpPr>
        <p:spPr>
          <a:xfrm>
            <a:off x="2624943" y="4419033"/>
            <a:ext cx="996442" cy="1362931"/>
          </a:xfrm>
          <a:prstGeom prst="roundRect">
            <a:avLst>
              <a:gd fmla="val 16667" name="adj"/>
            </a:avLst>
          </a:prstGeom>
          <a:solidFill>
            <a:srgbClr val="FBE4D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0" lang="en-AU" sz="900" u="none" cap="none" strike="noStrike">
                <a:solidFill>
                  <a:schemeClr val="dk1"/>
                </a:solidFill>
                <a:latin typeface="Calibri"/>
                <a:ea typeface="Calibri"/>
                <a:cs typeface="Calibri"/>
                <a:sym typeface="Calibri"/>
              </a:rPr>
              <a:t>Sell the system on a </a:t>
            </a:r>
            <a:r>
              <a:rPr b="1" i="0" lang="en-AU" sz="900" u="none" cap="none" strike="noStrike">
                <a:solidFill>
                  <a:schemeClr val="dk1"/>
                </a:solidFill>
                <a:latin typeface="Calibri"/>
                <a:ea typeface="Calibri"/>
                <a:cs typeface="Calibri"/>
                <a:sym typeface="Calibri"/>
              </a:rPr>
              <a:t>subscription plan </a:t>
            </a:r>
            <a:r>
              <a:rPr b="0" i="0" lang="en-AU" sz="900" u="none" cap="none" strike="noStrike">
                <a:solidFill>
                  <a:schemeClr val="dk1"/>
                </a:solidFill>
                <a:latin typeface="Calibri"/>
                <a:ea typeface="Calibri"/>
                <a:cs typeface="Calibri"/>
                <a:sym typeface="Calibri"/>
              </a:rPr>
              <a:t>to the </a:t>
            </a:r>
            <a:r>
              <a:rPr b="1" i="0" lang="en-AU" sz="900" u="none" cap="none" strike="noStrike">
                <a:solidFill>
                  <a:schemeClr val="dk1"/>
                </a:solidFill>
                <a:latin typeface="Calibri"/>
                <a:ea typeface="Calibri"/>
                <a:cs typeface="Calibri"/>
                <a:sym typeface="Calibri"/>
              </a:rPr>
              <a:t>Alfred oncology department</a:t>
            </a:r>
            <a:r>
              <a:rPr b="0" i="0" lang="en-AU" sz="900" u="none" cap="none" strike="noStrike">
                <a:solidFill>
                  <a:schemeClr val="dk1"/>
                </a:solidFill>
                <a:latin typeface="Calibri"/>
                <a:ea typeface="Calibri"/>
                <a:cs typeface="Calibri"/>
                <a:sym typeface="Calibri"/>
              </a:rPr>
              <a:t>. </a:t>
            </a:r>
            <a:endParaRPr b="0" i="0" sz="900" u="none" cap="none" strike="noStrike">
              <a:solidFill>
                <a:schemeClr val="dk1"/>
              </a:solidFill>
              <a:latin typeface="Calibri"/>
              <a:ea typeface="Calibri"/>
              <a:cs typeface="Calibri"/>
              <a:sym typeface="Calibri"/>
            </a:endParaRPr>
          </a:p>
        </p:txBody>
      </p:sp>
      <p:sp>
        <p:nvSpPr>
          <p:cNvPr id="180" name="Google Shape;180;g1aea6bbc134_0_0"/>
          <p:cNvSpPr/>
          <p:nvPr/>
        </p:nvSpPr>
        <p:spPr>
          <a:xfrm>
            <a:off x="3755951" y="4419033"/>
            <a:ext cx="1344642" cy="1362931"/>
          </a:xfrm>
          <a:prstGeom prst="roundRect">
            <a:avLst>
              <a:gd fmla="val 16667" name="adj"/>
            </a:avLst>
          </a:prstGeom>
          <a:solidFill>
            <a:srgbClr val="FBE4D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0" lang="en-AU" sz="900" u="none" cap="none" strike="noStrike">
                <a:solidFill>
                  <a:schemeClr val="dk1"/>
                </a:solidFill>
                <a:latin typeface="Calibri"/>
                <a:ea typeface="Calibri"/>
                <a:cs typeface="Calibri"/>
                <a:sym typeface="Calibri"/>
              </a:rPr>
              <a:t>Sell the system to </a:t>
            </a:r>
            <a:r>
              <a:rPr b="1" i="0" lang="en-AU" sz="900" u="none" cap="none" strike="noStrike">
                <a:solidFill>
                  <a:schemeClr val="dk1"/>
                </a:solidFill>
                <a:latin typeface="Calibri"/>
                <a:ea typeface="Calibri"/>
                <a:cs typeface="Calibri"/>
                <a:sym typeface="Calibri"/>
              </a:rPr>
              <a:t>other oncology departments</a:t>
            </a:r>
            <a:r>
              <a:rPr b="0" i="0" lang="en-AU" sz="900" u="none" cap="none" strike="noStrike">
                <a:solidFill>
                  <a:schemeClr val="dk1"/>
                </a:solidFill>
                <a:latin typeface="Calibri"/>
                <a:ea typeface="Calibri"/>
                <a:cs typeface="Calibri"/>
                <a:sym typeface="Calibri"/>
              </a:rPr>
              <a:t>: Monash Partners followed by Victorian hospitals, Australian hospitals, global hospitals potentially</a:t>
            </a:r>
            <a:endParaRPr b="0" i="0" sz="900" u="none" cap="none" strike="noStrike">
              <a:solidFill>
                <a:schemeClr val="dk1"/>
              </a:solidFill>
              <a:latin typeface="Calibri"/>
              <a:ea typeface="Calibri"/>
              <a:cs typeface="Calibri"/>
              <a:sym typeface="Calibri"/>
            </a:endParaRPr>
          </a:p>
        </p:txBody>
      </p:sp>
      <p:sp>
        <p:nvSpPr>
          <p:cNvPr id="181" name="Google Shape;181;g1aea6bbc134_0_0"/>
          <p:cNvSpPr/>
          <p:nvPr/>
        </p:nvSpPr>
        <p:spPr>
          <a:xfrm>
            <a:off x="5232583" y="4419033"/>
            <a:ext cx="1066616" cy="1362931"/>
          </a:xfrm>
          <a:prstGeom prst="roundRect">
            <a:avLst>
              <a:gd fmla="val 16667" name="adj"/>
            </a:avLst>
          </a:prstGeom>
          <a:solidFill>
            <a:srgbClr val="FBE4D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0" lang="en-AU" sz="900" u="none" cap="none" strike="noStrike">
                <a:solidFill>
                  <a:schemeClr val="dk1"/>
                </a:solidFill>
                <a:latin typeface="Calibri"/>
                <a:ea typeface="Calibri"/>
                <a:cs typeface="Calibri"/>
                <a:sym typeface="Calibri"/>
              </a:rPr>
              <a:t>Adapt the system to cater to </a:t>
            </a:r>
            <a:r>
              <a:rPr b="1" i="0" lang="en-AU" sz="900" u="none" cap="none" strike="noStrike">
                <a:solidFill>
                  <a:schemeClr val="dk1"/>
                </a:solidFill>
                <a:latin typeface="Calibri"/>
                <a:ea typeface="Calibri"/>
                <a:cs typeface="Calibri"/>
                <a:sym typeface="Calibri"/>
              </a:rPr>
              <a:t>other medications </a:t>
            </a:r>
            <a:r>
              <a:rPr b="0" i="0" lang="en-AU" sz="900" u="none" cap="none" strike="noStrike">
                <a:solidFill>
                  <a:schemeClr val="dk1"/>
                </a:solidFill>
                <a:latin typeface="Calibri"/>
                <a:ea typeface="Calibri"/>
                <a:cs typeface="Calibri"/>
                <a:sym typeface="Calibri"/>
              </a:rPr>
              <a:t>(disease states) to </a:t>
            </a:r>
            <a:r>
              <a:rPr b="1" i="0" lang="en-AU" sz="900" u="none" cap="none" strike="noStrike">
                <a:solidFill>
                  <a:schemeClr val="dk1"/>
                </a:solidFill>
                <a:latin typeface="Calibri"/>
                <a:ea typeface="Calibri"/>
                <a:cs typeface="Calibri"/>
                <a:sym typeface="Calibri"/>
              </a:rPr>
              <a:t>broaden the market scope</a:t>
            </a:r>
            <a:r>
              <a:rPr b="0" i="0" lang="en-AU" sz="900" u="none" cap="none" strike="noStrike">
                <a:solidFill>
                  <a:schemeClr val="dk1"/>
                </a:solidFill>
                <a:latin typeface="Calibri"/>
                <a:ea typeface="Calibri"/>
                <a:cs typeface="Calibri"/>
                <a:sym typeface="Calibri"/>
              </a:rPr>
              <a:t>.</a:t>
            </a:r>
            <a:endParaRPr b="0" i="0" sz="900" u="none" cap="none" strike="noStrike">
              <a:solidFill>
                <a:schemeClr val="dk1"/>
              </a:solidFill>
              <a:latin typeface="Calibri"/>
              <a:ea typeface="Calibri"/>
              <a:cs typeface="Calibri"/>
              <a:sym typeface="Calibri"/>
            </a:endParaRPr>
          </a:p>
        </p:txBody>
      </p:sp>
      <p:cxnSp>
        <p:nvCxnSpPr>
          <p:cNvPr id="182" name="Google Shape;182;g1aea6bbc134_0_0"/>
          <p:cNvCxnSpPr>
            <a:stCxn id="178" idx="3"/>
            <a:endCxn id="179" idx="1"/>
          </p:cNvCxnSpPr>
          <p:nvPr/>
        </p:nvCxnSpPr>
        <p:spPr>
          <a:xfrm>
            <a:off x="2510883" y="5100499"/>
            <a:ext cx="114000" cy="0"/>
          </a:xfrm>
          <a:prstGeom prst="straightConnector1">
            <a:avLst/>
          </a:prstGeom>
          <a:noFill/>
          <a:ln cap="flat" cmpd="sng" w="9525">
            <a:solidFill>
              <a:schemeClr val="dk1"/>
            </a:solidFill>
            <a:prstDash val="solid"/>
            <a:round/>
            <a:headEnd len="sm" w="sm" type="none"/>
            <a:tailEnd len="med" w="med" type="triangle"/>
          </a:ln>
        </p:spPr>
      </p:cxnSp>
      <p:cxnSp>
        <p:nvCxnSpPr>
          <p:cNvPr id="183" name="Google Shape;183;g1aea6bbc134_0_0"/>
          <p:cNvCxnSpPr>
            <a:stCxn id="179" idx="3"/>
            <a:endCxn id="180" idx="1"/>
          </p:cNvCxnSpPr>
          <p:nvPr/>
        </p:nvCxnSpPr>
        <p:spPr>
          <a:xfrm>
            <a:off x="3621385" y="5100499"/>
            <a:ext cx="134700" cy="0"/>
          </a:xfrm>
          <a:prstGeom prst="straightConnector1">
            <a:avLst/>
          </a:prstGeom>
          <a:noFill/>
          <a:ln cap="flat" cmpd="sng" w="9525">
            <a:solidFill>
              <a:schemeClr val="dk1"/>
            </a:solidFill>
            <a:prstDash val="solid"/>
            <a:round/>
            <a:headEnd len="sm" w="sm" type="none"/>
            <a:tailEnd len="med" w="med" type="triangle"/>
          </a:ln>
        </p:spPr>
      </p:cxnSp>
      <p:cxnSp>
        <p:nvCxnSpPr>
          <p:cNvPr id="184" name="Google Shape;184;g1aea6bbc134_0_0"/>
          <p:cNvCxnSpPr>
            <a:stCxn id="180" idx="3"/>
            <a:endCxn id="181" idx="1"/>
          </p:cNvCxnSpPr>
          <p:nvPr/>
        </p:nvCxnSpPr>
        <p:spPr>
          <a:xfrm>
            <a:off x="5100593" y="5100499"/>
            <a:ext cx="132000" cy="0"/>
          </a:xfrm>
          <a:prstGeom prst="straightConnector1">
            <a:avLst/>
          </a:prstGeom>
          <a:noFill/>
          <a:ln cap="flat" cmpd="sng" w="9525">
            <a:solidFill>
              <a:schemeClr val="dk1"/>
            </a:solidFill>
            <a:prstDash val="solid"/>
            <a:round/>
            <a:headEnd len="sm" w="sm" type="none"/>
            <a:tailEnd len="med" w="med" type="triangle"/>
          </a:ln>
        </p:spPr>
      </p:cxnSp>
      <p:graphicFrame>
        <p:nvGraphicFramePr>
          <p:cNvPr id="185" name="Google Shape;185;g1aea6bbc134_0_0"/>
          <p:cNvGraphicFramePr/>
          <p:nvPr/>
        </p:nvGraphicFramePr>
        <p:xfrm>
          <a:off x="152079" y="6463430"/>
          <a:ext cx="3000000" cy="3000000"/>
        </p:xfrm>
        <a:graphic>
          <a:graphicData uri="http://schemas.openxmlformats.org/drawingml/2006/table">
            <a:tbl>
              <a:tblPr bandRow="1" firstRow="1">
                <a:noFill/>
                <a:tableStyleId>{FD0D4B12-B22F-4932-A9F7-E975EFE81BC9}</a:tableStyleId>
              </a:tblPr>
              <a:tblGrid>
                <a:gridCol w="1956525"/>
                <a:gridCol w="4597300"/>
              </a:tblGrid>
              <a:tr h="370850">
                <a:tc>
                  <a:txBody>
                    <a:bodyPr/>
                    <a:lstStyle/>
                    <a:p>
                      <a:pPr indent="0" lvl="0" marL="0" marR="0" rtl="0" algn="l">
                        <a:lnSpc>
                          <a:spcPct val="100000"/>
                        </a:lnSpc>
                        <a:spcBef>
                          <a:spcPts val="0"/>
                        </a:spcBef>
                        <a:spcAft>
                          <a:spcPts val="0"/>
                        </a:spcAft>
                        <a:buNone/>
                      </a:pPr>
                      <a:r>
                        <a:rPr lang="en-AU" sz="1000" u="none" cap="none" strike="noStrike">
                          <a:latin typeface="Calibri"/>
                          <a:ea typeface="Calibri"/>
                          <a:cs typeface="Calibri"/>
                          <a:sym typeface="Calibri"/>
                        </a:rPr>
                        <a:t>Risk</a:t>
                      </a:r>
                      <a:endParaRPr sz="10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None/>
                      </a:pPr>
                      <a:r>
                        <a:rPr lang="en-AU" sz="1000" u="none" cap="none" strike="noStrike">
                          <a:latin typeface="Calibri"/>
                          <a:ea typeface="Calibri"/>
                          <a:cs typeface="Calibri"/>
                          <a:sym typeface="Calibri"/>
                        </a:rPr>
                        <a:t>De-risking Strategy</a:t>
                      </a:r>
                      <a:endParaRPr sz="1000" u="none" cap="none" strike="noStrike">
                        <a:latin typeface="Calibri"/>
                        <a:ea typeface="Calibri"/>
                        <a:cs typeface="Calibri"/>
                        <a:sym typeface="Calibri"/>
                      </a:endParaRPr>
                    </a:p>
                  </a:txBody>
                  <a:tcPr marT="45725" marB="45725" marR="91450" marL="91450"/>
                </a:tc>
              </a:tr>
              <a:tr h="370850">
                <a:tc>
                  <a:txBody>
                    <a:bodyPr/>
                    <a:lstStyle/>
                    <a:p>
                      <a:pPr indent="0" lvl="0" marL="0" marR="0" rtl="0" algn="l">
                        <a:lnSpc>
                          <a:spcPct val="100000"/>
                        </a:lnSpc>
                        <a:spcBef>
                          <a:spcPts val="0"/>
                        </a:spcBef>
                        <a:spcAft>
                          <a:spcPts val="0"/>
                        </a:spcAft>
                        <a:buNone/>
                      </a:pPr>
                      <a:r>
                        <a:rPr lang="en-AU" sz="1000" u="none" cap="none" strike="noStrike">
                          <a:latin typeface="Calibri"/>
                          <a:ea typeface="Calibri"/>
                          <a:cs typeface="Calibri"/>
                          <a:sym typeface="Calibri"/>
                        </a:rPr>
                        <a:t>Low-uptake amongst clinicians</a:t>
                      </a:r>
                      <a:endParaRPr sz="10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None/>
                      </a:pPr>
                      <a:r>
                        <a:rPr lang="en-AU" sz="1000" u="none" cap="none" strike="noStrike">
                          <a:latin typeface="Calibri"/>
                          <a:ea typeface="Calibri"/>
                          <a:cs typeface="Calibri"/>
                          <a:sym typeface="Calibri"/>
                        </a:rPr>
                        <a:t>Use initial free trial amongst The Alfred oncologists to highlight (currently unknown) low adherence rates and hence, the necessity for the system. This will also facilitate broader adoption by highlighting its usefulness to clinicians.</a:t>
                      </a:r>
                      <a:endParaRPr sz="1000" u="none" cap="none" strike="noStrike">
                        <a:latin typeface="Calibri"/>
                        <a:ea typeface="Calibri"/>
                        <a:cs typeface="Calibri"/>
                        <a:sym typeface="Calibri"/>
                      </a:endParaRPr>
                    </a:p>
                  </a:txBody>
                  <a:tcPr marT="45725" marB="45725" marR="91450" marL="91450"/>
                </a:tc>
              </a:tr>
              <a:tr h="370850">
                <a:tc>
                  <a:txBody>
                    <a:bodyPr/>
                    <a:lstStyle/>
                    <a:p>
                      <a:pPr indent="0" lvl="0" marL="0" marR="0" rtl="0" algn="l">
                        <a:lnSpc>
                          <a:spcPct val="100000"/>
                        </a:lnSpc>
                        <a:spcBef>
                          <a:spcPts val="0"/>
                        </a:spcBef>
                        <a:spcAft>
                          <a:spcPts val="0"/>
                        </a:spcAft>
                        <a:buNone/>
                      </a:pPr>
                      <a:r>
                        <a:rPr lang="en-AU" sz="1000" u="none" cap="none" strike="noStrike">
                          <a:latin typeface="Calibri"/>
                          <a:ea typeface="Calibri"/>
                          <a:cs typeface="Calibri"/>
                          <a:sym typeface="Calibri"/>
                        </a:rPr>
                        <a:t>Privacy and Data Storage</a:t>
                      </a:r>
                      <a:endParaRPr sz="1000" u="none" cap="none" strike="noStrike">
                        <a:latin typeface="Calibri"/>
                        <a:ea typeface="Calibri"/>
                        <a:cs typeface="Calibri"/>
                        <a:sym typeface="Calibri"/>
                      </a:endParaRPr>
                    </a:p>
                  </a:txBody>
                  <a:tcPr marT="45725" marB="45725" marR="91450" marL="91450"/>
                </a:tc>
                <a:tc>
                  <a:txBody>
                    <a:bodyPr/>
                    <a:lstStyle/>
                    <a:p>
                      <a:pPr indent="-171450" lvl="0" marL="171450" marR="0" rtl="0" algn="l">
                        <a:lnSpc>
                          <a:spcPct val="100000"/>
                        </a:lnSpc>
                        <a:spcBef>
                          <a:spcPts val="0"/>
                        </a:spcBef>
                        <a:spcAft>
                          <a:spcPts val="0"/>
                        </a:spcAft>
                        <a:buClr>
                          <a:srgbClr val="000000"/>
                        </a:buClr>
                        <a:buSzPts val="1000"/>
                        <a:buFont typeface="Arial"/>
                        <a:buChar char="-"/>
                      </a:pPr>
                      <a:r>
                        <a:rPr lang="en-AU" sz="1000" u="none" cap="none" strike="noStrike">
                          <a:latin typeface="Calibri"/>
                          <a:ea typeface="Calibri"/>
                          <a:cs typeface="Calibri"/>
                          <a:sym typeface="Calibri"/>
                        </a:rPr>
                        <a:t>The same data is already stored within the hospital network. Relevant hospital technical support/consultants will be consulted to ensure sufficient privacy system is used.</a:t>
                      </a:r>
                      <a:endParaRPr/>
                    </a:p>
                    <a:p>
                      <a:pPr indent="-171450" lvl="0" marL="171450" marR="0" rtl="0" algn="l">
                        <a:lnSpc>
                          <a:spcPct val="100000"/>
                        </a:lnSpc>
                        <a:spcBef>
                          <a:spcPts val="0"/>
                        </a:spcBef>
                        <a:spcAft>
                          <a:spcPts val="0"/>
                        </a:spcAft>
                        <a:buClr>
                          <a:srgbClr val="000000"/>
                        </a:buClr>
                        <a:buSzPts val="1000"/>
                        <a:buFont typeface="Arial"/>
                        <a:buChar char="-"/>
                      </a:pPr>
                      <a:r>
                        <a:rPr lang="en-AU" sz="1000" u="none" cap="none" strike="noStrike">
                          <a:latin typeface="Calibri"/>
                          <a:ea typeface="Calibri"/>
                          <a:cs typeface="Calibri"/>
                          <a:sym typeface="Calibri"/>
                        </a:rPr>
                        <a:t>Software system will use strong security measures to ensure only relevant clinicians have access to their patients’ data.</a:t>
                      </a:r>
                      <a:endParaRPr sz="1000" u="none" cap="none" strike="noStrike">
                        <a:latin typeface="Calibri"/>
                        <a:ea typeface="Calibri"/>
                        <a:cs typeface="Calibri"/>
                        <a:sym typeface="Calibri"/>
                      </a:endParaRPr>
                    </a:p>
                  </a:txBody>
                  <a:tcPr marT="45725" marB="45725" marR="91450" marL="91450"/>
                </a:tc>
              </a:tr>
              <a:tr h="370850">
                <a:tc>
                  <a:txBody>
                    <a:bodyPr/>
                    <a:lstStyle/>
                    <a:p>
                      <a:pPr indent="0" lvl="0" marL="0" marR="0" rtl="0" algn="l">
                        <a:lnSpc>
                          <a:spcPct val="100000"/>
                        </a:lnSpc>
                        <a:spcBef>
                          <a:spcPts val="0"/>
                        </a:spcBef>
                        <a:spcAft>
                          <a:spcPts val="0"/>
                        </a:spcAft>
                        <a:buNone/>
                      </a:pPr>
                      <a:r>
                        <a:rPr lang="en-AU" sz="1000" u="none" cap="none" strike="noStrike">
                          <a:latin typeface="Calibri"/>
                          <a:ea typeface="Calibri"/>
                          <a:cs typeface="Calibri"/>
                          <a:sym typeface="Calibri"/>
                        </a:rPr>
                        <a:t>Inaccurate Data</a:t>
                      </a:r>
                      <a:endParaRPr/>
                    </a:p>
                    <a:p>
                      <a:pPr indent="0" lvl="0" marL="0" marR="0" rtl="0" algn="l">
                        <a:lnSpc>
                          <a:spcPct val="100000"/>
                        </a:lnSpc>
                        <a:spcBef>
                          <a:spcPts val="0"/>
                        </a:spcBef>
                        <a:spcAft>
                          <a:spcPts val="0"/>
                        </a:spcAft>
                        <a:buNone/>
                      </a:pPr>
                      <a:r>
                        <a:rPr i="1" lang="en-AU" sz="1000" u="none" cap="none" strike="noStrike">
                          <a:latin typeface="Calibri"/>
                          <a:ea typeface="Calibri"/>
                          <a:cs typeface="Calibri"/>
                          <a:sym typeface="Calibri"/>
                        </a:rPr>
                        <a:t>The data is being collated and presented digestibly by the system rather than collected.</a:t>
                      </a:r>
                      <a:endParaRPr i="1" sz="1000" u="none" cap="none" strike="noStrike">
                        <a:latin typeface="Calibri"/>
                        <a:ea typeface="Calibri"/>
                        <a:cs typeface="Calibri"/>
                        <a:sym typeface="Calibri"/>
                      </a:endParaRPr>
                    </a:p>
                  </a:txBody>
                  <a:tcPr marT="45725" marB="45725" marR="91450" marL="91450"/>
                </a:tc>
                <a:tc>
                  <a:txBody>
                    <a:bodyPr/>
                    <a:lstStyle/>
                    <a:p>
                      <a:pPr indent="-171450" lvl="0" marL="171450" marR="0" rtl="0" algn="l">
                        <a:lnSpc>
                          <a:spcPct val="100000"/>
                        </a:lnSpc>
                        <a:spcBef>
                          <a:spcPts val="0"/>
                        </a:spcBef>
                        <a:spcAft>
                          <a:spcPts val="0"/>
                        </a:spcAft>
                        <a:buClr>
                          <a:srgbClr val="000000"/>
                        </a:buClr>
                        <a:buSzPts val="1000"/>
                        <a:buFont typeface="Arial"/>
                        <a:buChar char="-"/>
                      </a:pPr>
                      <a:r>
                        <a:rPr lang="en-AU" sz="1000" u="none" cap="none" strike="noStrike">
                          <a:latin typeface="Calibri"/>
                          <a:ea typeface="Calibri"/>
                          <a:cs typeface="Calibri"/>
                          <a:sym typeface="Calibri"/>
                        </a:rPr>
                        <a:t>Include disclaimer that the data is based on pharmacy dispensing records from sources X, Y and Z and will reflect any biases or inaccuracies within these data sources.</a:t>
                      </a:r>
                      <a:endParaRPr sz="1000" u="none" cap="none" strike="noStrike">
                        <a:latin typeface="Calibri"/>
                        <a:ea typeface="Calibri"/>
                        <a:cs typeface="Calibri"/>
                        <a:sym typeface="Calibri"/>
                      </a:endParaRPr>
                    </a:p>
                  </a:txBody>
                  <a:tcPr marT="45725" marB="45725" marR="91450" marL="91450"/>
                </a:tc>
              </a:tr>
              <a:tr h="370850">
                <a:tc>
                  <a:txBody>
                    <a:bodyPr/>
                    <a:lstStyle/>
                    <a:p>
                      <a:pPr indent="0" lvl="0" marL="0" marR="0" rtl="0" algn="l">
                        <a:lnSpc>
                          <a:spcPct val="100000"/>
                        </a:lnSpc>
                        <a:spcBef>
                          <a:spcPts val="0"/>
                        </a:spcBef>
                        <a:spcAft>
                          <a:spcPts val="0"/>
                        </a:spcAft>
                        <a:buNone/>
                      </a:pPr>
                      <a:r>
                        <a:rPr lang="en-AU" sz="1000" u="none" cap="none" strike="noStrike">
                          <a:latin typeface="Calibri"/>
                          <a:ea typeface="Calibri"/>
                          <a:cs typeface="Calibri"/>
                          <a:sym typeface="Calibri"/>
                        </a:rPr>
                        <a:t>Funding</a:t>
                      </a:r>
                      <a:endParaRPr sz="1000" u="none" cap="none" strike="noStrike">
                        <a:latin typeface="Calibri"/>
                        <a:ea typeface="Calibri"/>
                        <a:cs typeface="Calibri"/>
                        <a:sym typeface="Calibri"/>
                      </a:endParaRPr>
                    </a:p>
                  </a:txBody>
                  <a:tcPr marT="45725" marB="45725" marR="91450" marL="91450"/>
                </a:tc>
                <a:tc>
                  <a:txBody>
                    <a:bodyPr/>
                    <a:lstStyle/>
                    <a:p>
                      <a:pPr indent="-171450" lvl="0" marL="171450" marR="0" rtl="0" algn="l">
                        <a:lnSpc>
                          <a:spcPct val="100000"/>
                        </a:lnSpc>
                        <a:spcBef>
                          <a:spcPts val="0"/>
                        </a:spcBef>
                        <a:spcAft>
                          <a:spcPts val="0"/>
                        </a:spcAft>
                        <a:buClr>
                          <a:srgbClr val="000000"/>
                        </a:buClr>
                        <a:buSzPts val="1000"/>
                        <a:buFont typeface="Arial"/>
                        <a:buChar char="-"/>
                      </a:pPr>
                      <a:r>
                        <a:rPr lang="en-AU" sz="1000" u="none" cap="none" strike="noStrike">
                          <a:latin typeface="Calibri"/>
                          <a:ea typeface="Calibri"/>
                          <a:cs typeface="Calibri"/>
                          <a:sym typeface="Calibri"/>
                        </a:rPr>
                        <a:t>Create low fidelity prototypes initially</a:t>
                      </a:r>
                      <a:endParaRPr/>
                    </a:p>
                    <a:p>
                      <a:pPr indent="-171450" lvl="0" marL="171450" marR="0" rtl="0" algn="l">
                        <a:lnSpc>
                          <a:spcPct val="100000"/>
                        </a:lnSpc>
                        <a:spcBef>
                          <a:spcPts val="0"/>
                        </a:spcBef>
                        <a:spcAft>
                          <a:spcPts val="0"/>
                        </a:spcAft>
                        <a:buClr>
                          <a:srgbClr val="000000"/>
                        </a:buClr>
                        <a:buSzPts val="1000"/>
                        <a:buFont typeface="Arial"/>
                        <a:buChar char="-"/>
                      </a:pPr>
                      <a:r>
                        <a:rPr lang="en-AU" sz="1000" u="none" cap="none" strike="noStrike">
                          <a:latin typeface="Calibri"/>
                          <a:ea typeface="Calibri"/>
                          <a:cs typeface="Calibri"/>
                          <a:sym typeface="Calibri"/>
                        </a:rPr>
                        <a:t>Acquire funding through external investors</a:t>
                      </a:r>
                      <a:endParaRPr sz="1000" u="none" cap="none" strike="noStrike">
                        <a:latin typeface="Calibri"/>
                        <a:ea typeface="Calibri"/>
                        <a:cs typeface="Calibri"/>
                        <a:sym typeface="Calibri"/>
                      </a:endParaRPr>
                    </a:p>
                  </a:txBody>
                  <a:tcPr marT="45725" marB="45725" marR="91450" marL="91450"/>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g1b202f1157a_1_0"/>
          <p:cNvSpPr txBox="1"/>
          <p:nvPr/>
        </p:nvSpPr>
        <p:spPr>
          <a:xfrm>
            <a:off x="558801" y="620982"/>
            <a:ext cx="4803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Market Analysis </a:t>
            </a:r>
            <a:endParaRPr b="0" i="0" sz="1400" u="none" cap="none" strike="noStrike">
              <a:solidFill>
                <a:srgbClr val="000000"/>
              </a:solidFill>
              <a:latin typeface="Arial"/>
              <a:ea typeface="Arial"/>
              <a:cs typeface="Arial"/>
              <a:sym typeface="Arial"/>
            </a:endParaRPr>
          </a:p>
        </p:txBody>
      </p:sp>
      <p:sp>
        <p:nvSpPr>
          <p:cNvPr id="192" name="Google Shape;192;g1b202f1157a_1_0"/>
          <p:cNvSpPr txBox="1"/>
          <p:nvPr/>
        </p:nvSpPr>
        <p:spPr>
          <a:xfrm>
            <a:off x="0" y="9491989"/>
            <a:ext cx="3581400" cy="4308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9</a:t>
            </a:r>
            <a:endParaRPr b="0" i="0" sz="1400" u="none" cap="none" strike="noStrike">
              <a:solidFill>
                <a:srgbClr val="000000"/>
              </a:solidFill>
              <a:latin typeface="Arial"/>
              <a:ea typeface="Arial"/>
              <a:cs typeface="Arial"/>
              <a:sym typeface="Arial"/>
            </a:endParaRPr>
          </a:p>
        </p:txBody>
      </p:sp>
      <p:sp>
        <p:nvSpPr>
          <p:cNvPr id="193" name="Google Shape;193;g1b202f1157a_1_0"/>
          <p:cNvSpPr txBox="1"/>
          <p:nvPr/>
        </p:nvSpPr>
        <p:spPr>
          <a:xfrm>
            <a:off x="542431" y="3983989"/>
            <a:ext cx="5689500" cy="637093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Calibri"/>
                <a:ea typeface="Calibri"/>
                <a:cs typeface="Calibri"/>
                <a:sym typeface="Calibri"/>
              </a:rPr>
              <a:t>*This is based off the following assumptions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Calibri"/>
                <a:ea typeface="Calibri"/>
                <a:cs typeface="Calibri"/>
                <a:sym typeface="Calibri"/>
              </a:rPr>
              <a:t>The solution is aimed at </a:t>
            </a:r>
            <a:r>
              <a:rPr b="1" i="0" lang="en-AU" sz="1200" u="none" cap="none" strike="noStrike">
                <a:solidFill>
                  <a:schemeClr val="dk1"/>
                </a:solidFill>
                <a:latin typeface="Calibri"/>
                <a:ea typeface="Calibri"/>
                <a:cs typeface="Calibri"/>
                <a:sym typeface="Calibri"/>
              </a:rPr>
              <a:t>oncology departments </a:t>
            </a:r>
            <a:r>
              <a:rPr b="0" i="0" lang="en-AU" sz="1200" u="none" cap="none" strike="noStrike">
                <a:solidFill>
                  <a:schemeClr val="dk1"/>
                </a:solidFill>
                <a:latin typeface="Calibri"/>
                <a:ea typeface="Calibri"/>
                <a:cs typeface="Calibri"/>
                <a:sym typeface="Calibri"/>
              </a:rPr>
              <a:t>that offer </a:t>
            </a:r>
            <a:r>
              <a:rPr b="1" i="0" lang="en-AU" sz="1200" u="none" cap="none" strike="noStrike">
                <a:solidFill>
                  <a:schemeClr val="dk1"/>
                </a:solidFill>
                <a:latin typeface="Calibri"/>
                <a:ea typeface="Calibri"/>
                <a:cs typeface="Calibri"/>
                <a:sym typeface="Calibri"/>
              </a:rPr>
              <a:t>oral chemotherapy </a:t>
            </a:r>
            <a:r>
              <a:rPr b="0" i="0" lang="en-AU" sz="1200" u="none" cap="none" strike="noStrike">
                <a:solidFill>
                  <a:schemeClr val="dk1"/>
                </a:solidFill>
                <a:latin typeface="Calibri"/>
                <a:ea typeface="Calibri"/>
                <a:cs typeface="Calibri"/>
                <a:sym typeface="Calibri"/>
              </a:rPr>
              <a:t>as a treatment option for their patients. Given that patients on intravenous (IV) and oral chemotherapy are able to be better monitored and more frequently followed-up on, the solution will likely offer the most valuable insight into patients who are only taking oral chemotherapy. </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Calibri"/>
                <a:ea typeface="Calibri"/>
                <a:cs typeface="Calibri"/>
                <a:sym typeface="Calibri"/>
              </a:rPr>
              <a:t>Once the solution is established within the oncology sector, the market can be expanded to include </a:t>
            </a:r>
            <a:r>
              <a:rPr b="1" i="0" lang="en-AU" sz="1200" u="none" cap="none" strike="noStrike">
                <a:solidFill>
                  <a:schemeClr val="dk1"/>
                </a:solidFill>
                <a:latin typeface="Calibri"/>
                <a:ea typeface="Calibri"/>
                <a:cs typeface="Calibri"/>
                <a:sym typeface="Calibri"/>
              </a:rPr>
              <a:t>other disease states </a:t>
            </a:r>
            <a:r>
              <a:rPr b="0" i="0" lang="en-AU" sz="1200" u="none" cap="none" strike="noStrike">
                <a:solidFill>
                  <a:schemeClr val="dk1"/>
                </a:solidFill>
                <a:latin typeface="Calibri"/>
                <a:ea typeface="Calibri"/>
                <a:cs typeface="Calibri"/>
                <a:sym typeface="Calibri"/>
              </a:rPr>
              <a:t>that are also treated using oral medications.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Calibri"/>
                <a:ea typeface="Calibri"/>
                <a:cs typeface="Calibri"/>
                <a:sym typeface="Calibri"/>
              </a:rPr>
              <a:t>Key competitors on the market are other solutions that allow for medication monitoring. For example: pill counting techniques (not a product/company specifically), Medication Event Monitoring Systems (such as from AARDEX group), physical pill diaries etc. Software and hardware solutions that facilitate medication management are complementary services to the online adherence management dashboard rather than being direct competitors. </a:t>
            </a:r>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152400" marR="0" rtl="0" algn="l">
              <a:lnSpc>
                <a:spcPct val="100000"/>
              </a:lnSpc>
              <a:spcBef>
                <a:spcPts val="0"/>
              </a:spcBef>
              <a:spcAft>
                <a:spcPts val="0"/>
              </a:spcAft>
              <a:buNone/>
            </a:pPr>
            <a:r>
              <a:t/>
            </a:r>
            <a:endParaRPr b="1" i="0" sz="1200" u="none" cap="none" strike="noStrike">
              <a:solidFill>
                <a:schemeClr val="dk1"/>
              </a:solidFill>
              <a:latin typeface="Arial"/>
              <a:ea typeface="Arial"/>
              <a:cs typeface="Arial"/>
              <a:sym typeface="Arial"/>
            </a:endParaRPr>
          </a:p>
          <a:p>
            <a:pPr indent="0" lvl="0" marL="152400" marR="0" rtl="0" algn="l">
              <a:lnSpc>
                <a:spcPct val="100000"/>
              </a:lnSpc>
              <a:spcBef>
                <a:spcPts val="0"/>
              </a:spcBef>
              <a:spcAft>
                <a:spcPts val="0"/>
              </a:spcAft>
              <a:buNone/>
            </a:pPr>
            <a:r>
              <a:t/>
            </a:r>
            <a:endParaRPr b="1" i="0" sz="1200" u="none" cap="none" strike="noStrike">
              <a:solidFill>
                <a:schemeClr val="dk1"/>
              </a:solidFill>
              <a:latin typeface="Arial"/>
              <a:ea typeface="Arial"/>
              <a:cs typeface="Arial"/>
              <a:sym typeface="Arial"/>
            </a:endParaRPr>
          </a:p>
          <a:p>
            <a:pPr indent="0" lvl="0" marL="152400" marR="0" rtl="0" algn="l">
              <a:lnSpc>
                <a:spcPct val="100000"/>
              </a:lnSpc>
              <a:spcBef>
                <a:spcPts val="0"/>
              </a:spcBef>
              <a:spcAft>
                <a:spcPts val="0"/>
              </a:spcAft>
              <a:buNone/>
            </a:pPr>
            <a:r>
              <a:t/>
            </a:r>
            <a:endParaRPr b="1" i="0" sz="1200" u="none" cap="none" strike="noStrike">
              <a:solidFill>
                <a:schemeClr val="dk1"/>
              </a:solidFill>
              <a:latin typeface="Arial"/>
              <a:ea typeface="Arial"/>
              <a:cs typeface="Arial"/>
              <a:sym typeface="Arial"/>
            </a:endParaRPr>
          </a:p>
          <a:p>
            <a:pPr indent="0" lvl="0" marL="152400" marR="0" rtl="0" algn="l">
              <a:lnSpc>
                <a:spcPct val="100000"/>
              </a:lnSpc>
              <a:spcBef>
                <a:spcPts val="0"/>
              </a:spcBef>
              <a:spcAft>
                <a:spcPts val="0"/>
              </a:spcAft>
              <a:buNone/>
            </a:pPr>
            <a:r>
              <a:t/>
            </a:r>
            <a:endParaRPr b="1" i="0" sz="1200" u="none" cap="none" strike="noStrike">
              <a:solidFill>
                <a:schemeClr val="dk1"/>
              </a:solidFill>
              <a:latin typeface="Arial"/>
              <a:ea typeface="Arial"/>
              <a:cs typeface="Arial"/>
              <a:sym typeface="Arial"/>
            </a:endParaRPr>
          </a:p>
        </p:txBody>
      </p:sp>
      <p:sp>
        <p:nvSpPr>
          <p:cNvPr id="194" name="Google Shape;194;g1b202f1157a_1_0"/>
          <p:cNvSpPr/>
          <p:nvPr/>
        </p:nvSpPr>
        <p:spPr>
          <a:xfrm>
            <a:off x="760028" y="1348009"/>
            <a:ext cx="2442117" cy="2404946"/>
          </a:xfrm>
          <a:prstGeom prst="flowChartConnector">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95" name="Google Shape;195;g1b202f1157a_1_0"/>
          <p:cNvSpPr/>
          <p:nvPr/>
        </p:nvSpPr>
        <p:spPr>
          <a:xfrm>
            <a:off x="1088991" y="1994779"/>
            <a:ext cx="1791627" cy="1758176"/>
          </a:xfrm>
          <a:prstGeom prst="flowChartConnector">
            <a:avLst/>
          </a:prstGeom>
          <a:solidFill>
            <a:srgbClr val="F4B18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96" name="Google Shape;196;g1b202f1157a_1_0"/>
          <p:cNvSpPr/>
          <p:nvPr/>
        </p:nvSpPr>
        <p:spPr>
          <a:xfrm>
            <a:off x="1455123" y="2736545"/>
            <a:ext cx="1057506" cy="1016410"/>
          </a:xfrm>
          <a:prstGeom prst="flowChartConnector">
            <a:avLst/>
          </a:prstGeom>
          <a:solidFill>
            <a:srgbClr val="FBE4D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97" name="Google Shape;197;g1b202f1157a_1_0"/>
          <p:cNvSpPr txBox="1"/>
          <p:nvPr/>
        </p:nvSpPr>
        <p:spPr>
          <a:xfrm>
            <a:off x="1635399" y="1532920"/>
            <a:ext cx="69137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AU" sz="1400" u="none" cap="none" strike="noStrike">
                <a:solidFill>
                  <a:schemeClr val="lt1"/>
                </a:solidFill>
                <a:latin typeface="Calibri"/>
                <a:ea typeface="Calibri"/>
                <a:cs typeface="Calibri"/>
                <a:sym typeface="Calibri"/>
              </a:rPr>
              <a:t>$3.9 B</a:t>
            </a:r>
            <a:endParaRPr b="1" i="0" sz="1400" u="none" cap="none" strike="noStrike">
              <a:solidFill>
                <a:schemeClr val="lt1"/>
              </a:solidFill>
              <a:latin typeface="Calibri"/>
              <a:ea typeface="Calibri"/>
              <a:cs typeface="Calibri"/>
              <a:sym typeface="Calibri"/>
            </a:endParaRPr>
          </a:p>
        </p:txBody>
      </p:sp>
      <p:sp>
        <p:nvSpPr>
          <p:cNvPr id="198" name="Google Shape;198;g1b202f1157a_1_0"/>
          <p:cNvSpPr txBox="1"/>
          <p:nvPr/>
        </p:nvSpPr>
        <p:spPr>
          <a:xfrm>
            <a:off x="1574066" y="2242705"/>
            <a:ext cx="81404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AU" sz="1400" u="none" cap="none" strike="noStrike">
                <a:solidFill>
                  <a:schemeClr val="lt1"/>
                </a:solidFill>
                <a:latin typeface="Calibri"/>
                <a:ea typeface="Calibri"/>
                <a:cs typeface="Calibri"/>
                <a:sym typeface="Calibri"/>
              </a:rPr>
              <a:t>$1.13 M</a:t>
            </a:r>
            <a:endParaRPr b="1" i="0" sz="1400" u="none" cap="none" strike="noStrike">
              <a:solidFill>
                <a:schemeClr val="lt1"/>
              </a:solidFill>
              <a:latin typeface="Calibri"/>
              <a:ea typeface="Calibri"/>
              <a:cs typeface="Calibri"/>
              <a:sym typeface="Calibri"/>
            </a:endParaRPr>
          </a:p>
        </p:txBody>
      </p:sp>
      <p:sp>
        <p:nvSpPr>
          <p:cNvPr id="199" name="Google Shape;199;g1b202f1157a_1_0"/>
          <p:cNvSpPr txBox="1"/>
          <p:nvPr/>
        </p:nvSpPr>
        <p:spPr>
          <a:xfrm>
            <a:off x="1635399" y="3090861"/>
            <a:ext cx="708106"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AU" sz="1400" u="none" cap="none" strike="noStrike">
                <a:solidFill>
                  <a:schemeClr val="lt1"/>
                </a:solidFill>
                <a:latin typeface="Calibri"/>
                <a:ea typeface="Calibri"/>
                <a:cs typeface="Calibri"/>
                <a:sym typeface="Calibri"/>
              </a:rPr>
              <a:t>$170 K</a:t>
            </a:r>
            <a:endParaRPr b="1" i="0" sz="1400" u="none" cap="none" strike="noStrike">
              <a:solidFill>
                <a:schemeClr val="lt1"/>
              </a:solidFill>
              <a:latin typeface="Calibri"/>
              <a:ea typeface="Calibri"/>
              <a:cs typeface="Calibri"/>
              <a:sym typeface="Calibri"/>
            </a:endParaRPr>
          </a:p>
        </p:txBody>
      </p:sp>
      <p:cxnSp>
        <p:nvCxnSpPr>
          <p:cNvPr id="200" name="Google Shape;200;g1b202f1157a_1_0"/>
          <p:cNvCxnSpPr/>
          <p:nvPr/>
        </p:nvCxnSpPr>
        <p:spPr>
          <a:xfrm>
            <a:off x="1981086" y="1348009"/>
            <a:ext cx="2849137" cy="0"/>
          </a:xfrm>
          <a:prstGeom prst="straightConnector1">
            <a:avLst/>
          </a:prstGeom>
          <a:noFill/>
          <a:ln cap="flat" cmpd="sng" w="9525">
            <a:solidFill>
              <a:srgbClr val="EB792A"/>
            </a:solidFill>
            <a:prstDash val="dash"/>
            <a:round/>
            <a:headEnd len="sm" w="sm" type="none"/>
            <a:tailEnd len="sm" w="sm" type="none"/>
          </a:ln>
        </p:spPr>
      </p:cxnSp>
      <p:cxnSp>
        <p:nvCxnSpPr>
          <p:cNvPr id="201" name="Google Shape;201;g1b202f1157a_1_0"/>
          <p:cNvCxnSpPr/>
          <p:nvPr/>
        </p:nvCxnSpPr>
        <p:spPr>
          <a:xfrm>
            <a:off x="1981086" y="1994779"/>
            <a:ext cx="2849137" cy="0"/>
          </a:xfrm>
          <a:prstGeom prst="straightConnector1">
            <a:avLst/>
          </a:prstGeom>
          <a:noFill/>
          <a:ln cap="flat" cmpd="sng" w="9525">
            <a:solidFill>
              <a:srgbClr val="F4B184"/>
            </a:solidFill>
            <a:prstDash val="dash"/>
            <a:round/>
            <a:headEnd len="sm" w="sm" type="none"/>
            <a:tailEnd len="sm" w="sm" type="none"/>
          </a:ln>
        </p:spPr>
      </p:cxnSp>
      <p:cxnSp>
        <p:nvCxnSpPr>
          <p:cNvPr id="202" name="Google Shape;202;g1b202f1157a_1_0"/>
          <p:cNvCxnSpPr/>
          <p:nvPr/>
        </p:nvCxnSpPr>
        <p:spPr>
          <a:xfrm flipH="1" rot="10800000">
            <a:off x="1937954" y="2736544"/>
            <a:ext cx="2892269" cy="1"/>
          </a:xfrm>
          <a:prstGeom prst="straightConnector1">
            <a:avLst/>
          </a:prstGeom>
          <a:noFill/>
          <a:ln cap="flat" cmpd="sng" w="9525">
            <a:solidFill>
              <a:srgbClr val="FBE4D4"/>
            </a:solidFill>
            <a:prstDash val="dash"/>
            <a:round/>
            <a:headEnd len="sm" w="sm" type="none"/>
            <a:tailEnd len="sm" w="sm" type="none"/>
          </a:ln>
        </p:spPr>
      </p:cxnSp>
      <p:sp>
        <p:nvSpPr>
          <p:cNvPr id="203" name="Google Shape;203;g1b202f1157a_1_0"/>
          <p:cNvSpPr txBox="1"/>
          <p:nvPr/>
        </p:nvSpPr>
        <p:spPr>
          <a:xfrm>
            <a:off x="4924028" y="1024843"/>
            <a:ext cx="1650522"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AU" sz="1000" u="none" cap="none" strike="noStrike">
                <a:solidFill>
                  <a:schemeClr val="accent2"/>
                </a:solidFill>
                <a:latin typeface="Calibri"/>
                <a:ea typeface="Calibri"/>
                <a:cs typeface="Calibri"/>
                <a:sym typeface="Calibri"/>
              </a:rPr>
              <a:t>Total Addressable Market (TAM): </a:t>
            </a:r>
            <a:endParaRPr/>
          </a:p>
          <a:p>
            <a:pPr indent="0" lvl="0" marL="0" marR="0" rtl="0" algn="l">
              <a:lnSpc>
                <a:spcPct val="100000"/>
              </a:lnSpc>
              <a:spcBef>
                <a:spcPts val="0"/>
              </a:spcBef>
              <a:spcAft>
                <a:spcPts val="0"/>
              </a:spcAft>
              <a:buNone/>
            </a:pPr>
            <a:r>
              <a:rPr b="0" i="0" lang="en-AU" sz="800" u="none" cap="none" strike="noStrike">
                <a:solidFill>
                  <a:schemeClr val="dk1"/>
                </a:solidFill>
                <a:latin typeface="Calibri"/>
                <a:ea typeface="Calibri"/>
                <a:cs typeface="Calibri"/>
                <a:sym typeface="Calibri"/>
              </a:rPr>
              <a:t>Global Medication Adherence Market </a:t>
            </a:r>
            <a:r>
              <a:rPr b="0" i="1" lang="en-AU" sz="800" u="none" cap="none" strike="noStrike">
                <a:solidFill>
                  <a:schemeClr val="dk1"/>
                </a:solidFill>
                <a:latin typeface="Calibri"/>
                <a:ea typeface="Calibri"/>
                <a:cs typeface="Calibri"/>
                <a:sym typeface="Calibri"/>
              </a:rPr>
              <a:t>(CAGR of 10-15%)</a:t>
            </a:r>
            <a:r>
              <a:rPr b="0" i="0" lang="en-AU" sz="800" u="none" cap="none" strike="noStrike">
                <a:solidFill>
                  <a:schemeClr val="dk1"/>
                </a:solidFill>
                <a:latin typeface="Calibri"/>
                <a:ea typeface="Calibri"/>
                <a:cs typeface="Calibri"/>
                <a:sym typeface="Calibri"/>
              </a:rPr>
              <a:t> *</a:t>
            </a:r>
            <a:endParaRPr b="0" i="0" sz="800" u="none" cap="none" strike="noStrike">
              <a:solidFill>
                <a:schemeClr val="dk1"/>
              </a:solidFill>
              <a:latin typeface="Calibri"/>
              <a:ea typeface="Calibri"/>
              <a:cs typeface="Calibri"/>
              <a:sym typeface="Calibri"/>
            </a:endParaRPr>
          </a:p>
        </p:txBody>
      </p:sp>
      <p:sp>
        <p:nvSpPr>
          <p:cNvPr id="204" name="Google Shape;204;g1b202f1157a_1_0"/>
          <p:cNvSpPr txBox="1"/>
          <p:nvPr/>
        </p:nvSpPr>
        <p:spPr>
          <a:xfrm>
            <a:off x="4897057" y="1671174"/>
            <a:ext cx="1650522"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AU" sz="1000" u="none" cap="none" strike="noStrike">
                <a:solidFill>
                  <a:srgbClr val="F4B184"/>
                </a:solidFill>
                <a:latin typeface="Calibri"/>
                <a:ea typeface="Calibri"/>
                <a:cs typeface="Calibri"/>
                <a:sym typeface="Calibri"/>
              </a:rPr>
              <a:t>Serviceable Addressable Market (SAM): </a:t>
            </a:r>
            <a:endParaRPr/>
          </a:p>
          <a:p>
            <a:pPr indent="0" lvl="0" marL="0" marR="0" rtl="0" algn="l">
              <a:lnSpc>
                <a:spcPct val="100000"/>
              </a:lnSpc>
              <a:spcBef>
                <a:spcPts val="0"/>
              </a:spcBef>
              <a:spcAft>
                <a:spcPts val="0"/>
              </a:spcAft>
              <a:buNone/>
            </a:pPr>
            <a:r>
              <a:rPr b="0" i="0" lang="en-AU" sz="800" u="none" cap="none" strike="noStrike">
                <a:solidFill>
                  <a:schemeClr val="dk1"/>
                </a:solidFill>
                <a:latin typeface="Calibri"/>
                <a:ea typeface="Calibri"/>
                <a:cs typeface="Calibri"/>
                <a:sym typeface="Calibri"/>
              </a:rPr>
              <a:t>Australian Oral Chemotherapy Adherence Market* </a:t>
            </a:r>
            <a:endParaRPr b="0" i="0" sz="800" u="none" cap="none" strike="noStrike">
              <a:solidFill>
                <a:schemeClr val="dk1"/>
              </a:solidFill>
              <a:latin typeface="Calibri"/>
              <a:ea typeface="Calibri"/>
              <a:cs typeface="Calibri"/>
              <a:sym typeface="Calibri"/>
            </a:endParaRPr>
          </a:p>
        </p:txBody>
      </p:sp>
      <p:sp>
        <p:nvSpPr>
          <p:cNvPr id="205" name="Google Shape;205;g1b202f1157a_1_0"/>
          <p:cNvSpPr txBox="1"/>
          <p:nvPr/>
        </p:nvSpPr>
        <p:spPr>
          <a:xfrm>
            <a:off x="4897057" y="2413379"/>
            <a:ext cx="1650522"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AU" sz="1000" u="none" cap="none" strike="noStrike">
                <a:solidFill>
                  <a:srgbClr val="FBE4D4"/>
                </a:solidFill>
                <a:latin typeface="Calibri"/>
                <a:ea typeface="Calibri"/>
                <a:cs typeface="Calibri"/>
                <a:sym typeface="Calibri"/>
              </a:rPr>
              <a:t>Serviceable Obtainable Market (SOM): </a:t>
            </a:r>
            <a:endParaRPr/>
          </a:p>
          <a:p>
            <a:pPr indent="0" lvl="0" marL="0" marR="0" rtl="0" algn="l">
              <a:lnSpc>
                <a:spcPct val="100000"/>
              </a:lnSpc>
              <a:spcBef>
                <a:spcPts val="0"/>
              </a:spcBef>
              <a:spcAft>
                <a:spcPts val="0"/>
              </a:spcAft>
              <a:buNone/>
            </a:pPr>
            <a:r>
              <a:rPr b="0" i="0" lang="en-AU" sz="800" u="none" cap="none" strike="noStrike">
                <a:solidFill>
                  <a:schemeClr val="dk1"/>
                </a:solidFill>
                <a:latin typeface="Calibri"/>
                <a:ea typeface="Calibri"/>
                <a:cs typeface="Calibri"/>
                <a:sym typeface="Calibri"/>
              </a:rPr>
              <a:t>Monash Partners Oral Chemotherapy Adherence Market*</a:t>
            </a:r>
            <a:endParaRPr b="0" i="0" sz="800" u="none" cap="none" strike="noStrike">
              <a:solidFill>
                <a:schemeClr val="dk1"/>
              </a:solidFill>
              <a:latin typeface="Calibri"/>
              <a:ea typeface="Calibri"/>
              <a:cs typeface="Calibri"/>
              <a:sym typeface="Calibri"/>
            </a:endParaRPr>
          </a:p>
        </p:txBody>
      </p:sp>
      <p:graphicFrame>
        <p:nvGraphicFramePr>
          <p:cNvPr id="206" name="Google Shape;206;g1b202f1157a_1_0"/>
          <p:cNvGraphicFramePr/>
          <p:nvPr/>
        </p:nvGraphicFramePr>
        <p:xfrm>
          <a:off x="568014" y="4363289"/>
          <a:ext cx="3000000" cy="3000000"/>
        </p:xfrm>
        <a:graphic>
          <a:graphicData uri="http://schemas.openxmlformats.org/drawingml/2006/table">
            <a:tbl>
              <a:tblPr bandRow="1" firstRow="1">
                <a:noFill/>
                <a:tableStyleId>{FD0D4B12-B22F-4932-A9F7-E975EFE81BC9}</a:tableStyleId>
              </a:tblPr>
              <a:tblGrid>
                <a:gridCol w="595800"/>
                <a:gridCol w="5126175"/>
              </a:tblGrid>
              <a:tr h="370850">
                <a:tc>
                  <a:txBody>
                    <a:bodyPr/>
                    <a:lstStyle/>
                    <a:p>
                      <a:pPr indent="0" lvl="0" marL="0" marR="0" rtl="0" algn="l">
                        <a:lnSpc>
                          <a:spcPct val="100000"/>
                        </a:lnSpc>
                        <a:spcBef>
                          <a:spcPts val="0"/>
                        </a:spcBef>
                        <a:spcAft>
                          <a:spcPts val="0"/>
                        </a:spcAft>
                        <a:buNone/>
                      </a:pPr>
                      <a:r>
                        <a:rPr b="0" lang="en-AU" sz="1000" u="none" cap="none" strike="noStrike">
                          <a:latin typeface="Calibri"/>
                          <a:ea typeface="Calibri"/>
                          <a:cs typeface="Calibri"/>
                          <a:sym typeface="Calibri"/>
                        </a:rPr>
                        <a:t>[28]</a:t>
                      </a:r>
                      <a:endParaRPr b="0" sz="10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None/>
                      </a:pPr>
                      <a:r>
                        <a:rPr b="0" lang="en-AU" sz="1000" u="none" cap="none" strike="noStrike">
                          <a:latin typeface="Calibri"/>
                          <a:ea typeface="Calibri"/>
                          <a:cs typeface="Calibri"/>
                          <a:sym typeface="Calibri"/>
                        </a:rPr>
                        <a:t>Global Medication Adherence Market is worth </a:t>
                      </a:r>
                      <a:r>
                        <a:rPr b="1" lang="en-AU" sz="1000" u="none" cap="none" strike="noStrike">
                          <a:solidFill>
                            <a:schemeClr val="accent2"/>
                          </a:solidFill>
                          <a:latin typeface="Calibri"/>
                          <a:ea typeface="Calibri"/>
                          <a:cs typeface="Calibri"/>
                          <a:sym typeface="Calibri"/>
                        </a:rPr>
                        <a:t>$3.9 B </a:t>
                      </a:r>
                      <a:r>
                        <a:rPr b="0" lang="en-AU" sz="1000" u="none" cap="none" strike="noStrike">
                          <a:latin typeface="Calibri"/>
                          <a:ea typeface="Calibri"/>
                          <a:cs typeface="Calibri"/>
                          <a:sym typeface="Calibri"/>
                        </a:rPr>
                        <a:t>(2021)</a:t>
                      </a:r>
                      <a:endParaRPr b="0" sz="1000" u="none" cap="none" strike="noStrike">
                        <a:latin typeface="Calibri"/>
                        <a:ea typeface="Calibri"/>
                        <a:cs typeface="Calibri"/>
                        <a:sym typeface="Calibri"/>
                      </a:endParaRPr>
                    </a:p>
                  </a:txBody>
                  <a:tcPr marT="45725" marB="45725" marR="91450" marL="91450"/>
                </a:tc>
              </a:tr>
              <a:tr h="370850">
                <a:tc>
                  <a:txBody>
                    <a:bodyPr/>
                    <a:lstStyle/>
                    <a:p>
                      <a:pPr indent="0" lvl="0" marL="0" marR="0" rtl="0" algn="l">
                        <a:lnSpc>
                          <a:spcPct val="100000"/>
                        </a:lnSpc>
                        <a:spcBef>
                          <a:spcPts val="0"/>
                        </a:spcBef>
                        <a:spcAft>
                          <a:spcPts val="0"/>
                        </a:spcAft>
                        <a:buNone/>
                      </a:pPr>
                      <a:r>
                        <a:rPr lang="en-AU" sz="1000" u="none" cap="none" strike="noStrike">
                          <a:latin typeface="Calibri"/>
                          <a:ea typeface="Calibri"/>
                          <a:cs typeface="Calibri"/>
                          <a:sym typeface="Calibri"/>
                        </a:rPr>
                        <a:t>[29, 30]</a:t>
                      </a:r>
                      <a:endParaRPr sz="10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None/>
                      </a:pPr>
                      <a:r>
                        <a:rPr lang="en-AU" sz="1000" u="none" cap="none" strike="noStrike">
                          <a:latin typeface="Calibri"/>
                          <a:ea typeface="Calibri"/>
                          <a:cs typeface="Calibri"/>
                          <a:sym typeface="Calibri"/>
                        </a:rPr>
                        <a:t>Australia’s pharmaceutical market is worth </a:t>
                      </a:r>
                      <a:r>
                        <a:rPr b="1" lang="en-AU" sz="1000" u="none" cap="none" strike="noStrike">
                          <a:latin typeface="Calibri"/>
                          <a:ea typeface="Calibri"/>
                          <a:cs typeface="Calibri"/>
                          <a:sym typeface="Calibri"/>
                        </a:rPr>
                        <a:t>1.77% </a:t>
                      </a:r>
                      <a:r>
                        <a:rPr lang="en-AU" sz="1000" u="none" cap="none" strike="noStrike">
                          <a:latin typeface="Calibri"/>
                          <a:ea typeface="Calibri"/>
                          <a:cs typeface="Calibri"/>
                          <a:sym typeface="Calibri"/>
                        </a:rPr>
                        <a:t>of the world’s pharmaceutical market (Australia’s market/Global market = $25.2 B/1.42 T)</a:t>
                      </a:r>
                      <a:endParaRPr sz="1000" u="none" cap="none" strike="noStrike">
                        <a:latin typeface="Calibri"/>
                        <a:ea typeface="Calibri"/>
                        <a:cs typeface="Calibri"/>
                        <a:sym typeface="Calibri"/>
                      </a:endParaRPr>
                    </a:p>
                  </a:txBody>
                  <a:tcPr marT="45725" marB="45725" marR="91450" marL="91450"/>
                </a:tc>
              </a:tr>
              <a:tr h="370850">
                <a:tc>
                  <a:txBody>
                    <a:bodyPr/>
                    <a:lstStyle/>
                    <a:p>
                      <a:pPr indent="0" lvl="0" marL="0" marR="0" rtl="0" algn="l">
                        <a:lnSpc>
                          <a:spcPct val="100000"/>
                        </a:lnSpc>
                        <a:spcBef>
                          <a:spcPts val="0"/>
                        </a:spcBef>
                        <a:spcAft>
                          <a:spcPts val="0"/>
                        </a:spcAft>
                        <a:buNone/>
                      </a:pPr>
                      <a:r>
                        <a:t/>
                      </a:r>
                      <a:endParaRPr sz="10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None/>
                      </a:pPr>
                      <a:r>
                        <a:rPr lang="en-AU" sz="1000" u="none" cap="none" strike="noStrike">
                          <a:latin typeface="Calibri"/>
                          <a:ea typeface="Calibri"/>
                          <a:cs typeface="Calibri"/>
                          <a:sym typeface="Calibri"/>
                        </a:rPr>
                        <a:t>Australia’s Medication Adherence market is worth $69 M (1.77% of 3.9B)</a:t>
                      </a:r>
                      <a:endParaRPr sz="1000" u="none" cap="none" strike="noStrike">
                        <a:latin typeface="Calibri"/>
                        <a:ea typeface="Calibri"/>
                        <a:cs typeface="Calibri"/>
                        <a:sym typeface="Calibri"/>
                      </a:endParaRPr>
                    </a:p>
                  </a:txBody>
                  <a:tcPr marT="45725" marB="45725" marR="91450" marL="91450"/>
                </a:tc>
              </a:tr>
              <a:tr h="370850">
                <a:tc>
                  <a:txBody>
                    <a:bodyPr/>
                    <a:lstStyle/>
                    <a:p>
                      <a:pPr indent="0" lvl="0" marL="0" marR="0" rtl="0" algn="l">
                        <a:lnSpc>
                          <a:spcPct val="100000"/>
                        </a:lnSpc>
                        <a:spcBef>
                          <a:spcPts val="0"/>
                        </a:spcBef>
                        <a:spcAft>
                          <a:spcPts val="0"/>
                        </a:spcAft>
                        <a:buNone/>
                      </a:pPr>
                      <a:r>
                        <a:rPr lang="en-AU" sz="1000" u="none" cap="none" strike="noStrike">
                          <a:latin typeface="Calibri"/>
                          <a:ea typeface="Calibri"/>
                          <a:cs typeface="Calibri"/>
                          <a:sym typeface="Calibri"/>
                        </a:rPr>
                        <a:t>[31]</a:t>
                      </a:r>
                      <a:endParaRPr sz="10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None/>
                      </a:pPr>
                      <a:r>
                        <a:rPr lang="en-AU" sz="1000" u="none" cap="none" strike="noStrike">
                          <a:latin typeface="Calibri"/>
                          <a:ea typeface="Calibri"/>
                          <a:cs typeface="Calibri"/>
                          <a:sym typeface="Calibri"/>
                        </a:rPr>
                        <a:t>1.64% of PBS listed prescription drugs are antineoplastic (this does not include non-subsidised drugs). Australia’s oncology medication adherence market is worth </a:t>
                      </a:r>
                      <a:r>
                        <a:rPr b="1" lang="en-AU" sz="1000" u="none" cap="none" strike="noStrike">
                          <a:solidFill>
                            <a:srgbClr val="F4B184"/>
                          </a:solidFill>
                          <a:latin typeface="Calibri"/>
                          <a:ea typeface="Calibri"/>
                          <a:cs typeface="Calibri"/>
                          <a:sym typeface="Calibri"/>
                        </a:rPr>
                        <a:t>$1.13 M </a:t>
                      </a:r>
                      <a:r>
                        <a:rPr lang="en-AU" sz="1000" u="none" cap="none" strike="noStrike">
                          <a:latin typeface="Calibri"/>
                          <a:ea typeface="Calibri"/>
                          <a:cs typeface="Calibri"/>
                          <a:sym typeface="Calibri"/>
                        </a:rPr>
                        <a:t>(1.64% of $69M).</a:t>
                      </a:r>
                      <a:endParaRPr sz="1000" u="none" cap="none" strike="noStrike">
                        <a:latin typeface="Calibri"/>
                        <a:ea typeface="Calibri"/>
                        <a:cs typeface="Calibri"/>
                        <a:sym typeface="Calibri"/>
                      </a:endParaRPr>
                    </a:p>
                  </a:txBody>
                  <a:tcPr marT="45725" marB="45725" marR="91450" marL="91450"/>
                </a:tc>
              </a:tr>
              <a:tr h="370850">
                <a:tc>
                  <a:txBody>
                    <a:bodyPr/>
                    <a:lstStyle/>
                    <a:p>
                      <a:pPr indent="0" lvl="0" marL="0" marR="0" rtl="0" algn="l">
                        <a:lnSpc>
                          <a:spcPct val="100000"/>
                        </a:lnSpc>
                        <a:spcBef>
                          <a:spcPts val="0"/>
                        </a:spcBef>
                        <a:spcAft>
                          <a:spcPts val="0"/>
                        </a:spcAft>
                        <a:buNone/>
                      </a:pPr>
                      <a:r>
                        <a:rPr lang="en-AU" sz="1000" u="none" cap="none" strike="noStrike">
                          <a:latin typeface="Calibri"/>
                          <a:ea typeface="Calibri"/>
                          <a:cs typeface="Calibri"/>
                          <a:sym typeface="Calibri"/>
                        </a:rPr>
                        <a:t>[32]</a:t>
                      </a:r>
                      <a:endParaRPr sz="10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None/>
                      </a:pPr>
                      <a:r>
                        <a:rPr lang="en-AU" sz="1000" u="none" cap="none" strike="noStrike">
                          <a:latin typeface="Calibri"/>
                          <a:ea typeface="Calibri"/>
                          <a:cs typeface="Calibri"/>
                          <a:sym typeface="Calibri"/>
                        </a:rPr>
                        <a:t>Monash Partners service 15% of Australia’s population. Size of Monash Partners oncology medication adherence market = </a:t>
                      </a:r>
                      <a:r>
                        <a:rPr b="1" lang="en-AU" sz="1000" u="none" cap="none" strike="noStrike">
                          <a:solidFill>
                            <a:schemeClr val="dk1"/>
                          </a:solidFill>
                          <a:latin typeface="Calibri"/>
                          <a:ea typeface="Calibri"/>
                          <a:cs typeface="Calibri"/>
                          <a:sym typeface="Calibri"/>
                        </a:rPr>
                        <a:t>$169,500</a:t>
                      </a:r>
                      <a:r>
                        <a:rPr lang="en-AU" sz="1000" u="none" cap="none" strike="noStrike">
                          <a:latin typeface="Calibri"/>
                          <a:ea typeface="Calibri"/>
                          <a:cs typeface="Calibri"/>
                          <a:sym typeface="Calibri"/>
                        </a:rPr>
                        <a:t>.</a:t>
                      </a:r>
                      <a:endParaRPr sz="1000" u="none" cap="none" strike="noStrike">
                        <a:latin typeface="Calibri"/>
                        <a:ea typeface="Calibri"/>
                        <a:cs typeface="Calibri"/>
                        <a:sym typeface="Calibri"/>
                      </a:endParaRPr>
                    </a:p>
                  </a:txBody>
                  <a:tcPr marT="45725" marB="45725" marR="91450" marL="91450"/>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g1b202f1157a_2_0"/>
          <p:cNvSpPr txBox="1"/>
          <p:nvPr/>
        </p:nvSpPr>
        <p:spPr>
          <a:xfrm>
            <a:off x="558801" y="603522"/>
            <a:ext cx="4803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Proposed KPIs</a:t>
            </a:r>
            <a:endParaRPr b="0" i="0" sz="1400" u="none" cap="none" strike="noStrike">
              <a:solidFill>
                <a:srgbClr val="000000"/>
              </a:solidFill>
              <a:latin typeface="Arial"/>
              <a:ea typeface="Arial"/>
              <a:cs typeface="Arial"/>
              <a:sym typeface="Arial"/>
            </a:endParaRPr>
          </a:p>
        </p:txBody>
      </p:sp>
      <p:sp>
        <p:nvSpPr>
          <p:cNvPr id="213" name="Google Shape;213;g1b202f1157a_2_0"/>
          <p:cNvSpPr txBox="1"/>
          <p:nvPr/>
        </p:nvSpPr>
        <p:spPr>
          <a:xfrm>
            <a:off x="0" y="9491989"/>
            <a:ext cx="3581400" cy="4308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10</a:t>
            </a:r>
            <a:endParaRPr b="0" i="0" sz="1400" u="none" cap="none" strike="noStrike">
              <a:solidFill>
                <a:srgbClr val="000000"/>
              </a:solidFill>
              <a:latin typeface="Arial"/>
              <a:ea typeface="Arial"/>
              <a:cs typeface="Arial"/>
              <a:sym typeface="Arial"/>
            </a:endParaRPr>
          </a:p>
        </p:txBody>
      </p:sp>
      <p:sp>
        <p:nvSpPr>
          <p:cNvPr id="214" name="Google Shape;214;g1b202f1157a_2_0"/>
          <p:cNvSpPr txBox="1"/>
          <p:nvPr/>
        </p:nvSpPr>
        <p:spPr>
          <a:xfrm>
            <a:off x="558800" y="1521974"/>
            <a:ext cx="5689500" cy="1191091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100"/>
              <a:buFont typeface="Arial"/>
              <a:buNone/>
            </a:pPr>
            <a:r>
              <a:rPr b="1" i="0" lang="en-AU" sz="1200" u="none" cap="none" strike="noStrike">
                <a:solidFill>
                  <a:schemeClr val="dk1"/>
                </a:solidFill>
                <a:latin typeface="Calibri"/>
                <a:ea typeface="Calibri"/>
                <a:cs typeface="Calibri"/>
                <a:sym typeface="Calibri"/>
              </a:rPr>
              <a:t>The Alfred Key Performance Indicators </a:t>
            </a:r>
            <a:r>
              <a:rPr b="0" i="0" lang="en-AU" sz="1200" u="none" cap="none" strike="noStrike">
                <a:solidFill>
                  <a:schemeClr val="dk1"/>
                </a:solidFill>
                <a:latin typeface="Calibri"/>
                <a:ea typeface="Calibri"/>
                <a:cs typeface="Calibri"/>
                <a:sym typeface="Calibri"/>
              </a:rPr>
              <a:t>[32]:</a:t>
            </a:r>
            <a:endParaRPr/>
          </a:p>
          <a:p>
            <a:pPr indent="0" lvl="0" marL="0" marR="0" rtl="0" algn="l">
              <a:lnSpc>
                <a:spcPct val="100000"/>
              </a:lnSpc>
              <a:spcBef>
                <a:spcPts val="0"/>
              </a:spcBef>
              <a:spcAft>
                <a:spcPts val="0"/>
              </a:spcAft>
              <a:buClr>
                <a:schemeClr val="dk1"/>
              </a:buClr>
              <a:buSzPts val="1100"/>
              <a:buFont typeface="Arial"/>
              <a:buNone/>
            </a:pPr>
            <a:r>
              <a:rPr b="0" i="0" lang="en-AU" sz="1200" u="none" cap="none" strike="noStrike">
                <a:solidFill>
                  <a:schemeClr val="dk1"/>
                </a:solidFill>
                <a:latin typeface="Calibri"/>
                <a:ea typeface="Calibri"/>
                <a:cs typeface="Calibri"/>
                <a:sym typeface="Calibri"/>
              </a:rPr>
              <a:t>While the solution does not directly fit with The Alfred’s KPIs, its successful implementation would have an effect on the hospital’s ability to achieve certain indicators, particularly relating to </a:t>
            </a:r>
            <a:r>
              <a:rPr b="1" i="0" lang="en-AU" sz="1200" u="none" cap="none" strike="noStrike">
                <a:solidFill>
                  <a:schemeClr val="dk1"/>
                </a:solidFill>
                <a:latin typeface="Calibri"/>
                <a:ea typeface="Calibri"/>
                <a:cs typeface="Calibri"/>
                <a:sym typeface="Calibri"/>
              </a:rPr>
              <a:t>comprehensive care.</a:t>
            </a:r>
            <a:r>
              <a:rPr b="0" i="0" lang="en-AU" sz="1200" u="none" cap="none" strike="noStrike">
                <a:solidFill>
                  <a:schemeClr val="dk1"/>
                </a:solidFill>
                <a:latin typeface="Calibri"/>
                <a:ea typeface="Calibri"/>
                <a:cs typeface="Calibri"/>
                <a:sym typeface="Calibri"/>
              </a:rPr>
              <a:t> Given that increasing adherence reduces chance of hospitalisation, number of outpatient visits and length of hospital stays [24], integrating this solution into The Alfred would improve the hospital’s ability to </a:t>
            </a:r>
            <a:r>
              <a:rPr b="1" i="0" lang="en-AU" sz="1200" u="none" cap="none" strike="noStrike">
                <a:solidFill>
                  <a:schemeClr val="dk1"/>
                </a:solidFill>
                <a:latin typeface="Calibri"/>
                <a:ea typeface="Calibri"/>
                <a:cs typeface="Calibri"/>
                <a:sym typeface="Calibri"/>
              </a:rPr>
              <a:t>focus its resources</a:t>
            </a:r>
            <a:r>
              <a:rPr b="0" i="0" lang="en-AU" sz="1200" u="none" cap="none" strike="noStrike">
                <a:solidFill>
                  <a:schemeClr val="dk1"/>
                </a:solidFill>
                <a:latin typeface="Calibri"/>
                <a:ea typeface="Calibri"/>
                <a:cs typeface="Calibri"/>
                <a:sym typeface="Calibri"/>
              </a:rPr>
              <a:t> on improving (access to)</a:t>
            </a:r>
            <a:r>
              <a:rPr b="1" i="0" lang="en-AU" sz="1200" u="none" cap="none" strike="noStrike">
                <a:solidFill>
                  <a:schemeClr val="dk1"/>
                </a:solidFill>
                <a:latin typeface="Calibri"/>
                <a:ea typeface="Calibri"/>
                <a:cs typeface="Calibri"/>
                <a:sym typeface="Calibri"/>
              </a:rPr>
              <a:t> comprehensive care for other patients</a:t>
            </a:r>
            <a:r>
              <a:rPr b="0" i="0" lang="en-AU" sz="1200" u="none" cap="none" strike="noStrike">
                <a:solidFill>
                  <a:schemeClr val="dk1"/>
                </a:solidFill>
                <a:latin typeface="Calibri"/>
                <a:ea typeface="Calibri"/>
                <a:cs typeface="Calibri"/>
                <a:sym typeface="Calibri"/>
              </a:rPr>
              <a:t>. This includes: increasing emergency department (ED) response times for non-oncology patients, improving care within the ED to decrease patients’ length of stay and seeing Specialist Clinic Routine referrals more quickly, all of which fall under The Alfred’s KPIs for comprehensive care.</a:t>
            </a:r>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1" i="0" lang="en-AU" sz="1200" u="none" cap="none" strike="noStrike">
                <a:solidFill>
                  <a:schemeClr val="dk1"/>
                </a:solidFill>
                <a:latin typeface="Calibri"/>
                <a:ea typeface="Calibri"/>
                <a:cs typeface="Calibri"/>
                <a:sym typeface="Calibri"/>
              </a:rPr>
              <a:t>Hospital KPIs</a:t>
            </a:r>
            <a:r>
              <a:rPr b="0" i="0" lang="en-AU" sz="1200" u="none" cap="none" strike="noStrike">
                <a:solidFill>
                  <a:schemeClr val="dk1"/>
                </a:solidFill>
                <a:latin typeface="Calibri"/>
                <a:ea typeface="Calibri"/>
                <a:cs typeface="Calibri"/>
                <a:sym typeface="Calibri"/>
              </a:rPr>
              <a:t> [33]</a:t>
            </a:r>
            <a:r>
              <a:rPr b="1" i="0" lang="en-AU" sz="1200" u="none" cap="none" strike="noStrike">
                <a:solidFill>
                  <a:schemeClr val="dk1"/>
                </a:solidFill>
                <a:latin typeface="Calibri"/>
                <a:ea typeface="Calibri"/>
                <a:cs typeface="Calibri"/>
                <a:sym typeface="Calibri"/>
              </a:rPr>
              <a:t>:</a:t>
            </a:r>
            <a:endParaRPr/>
          </a:p>
          <a:p>
            <a:pPr indent="0" lvl="0" marL="0" marR="0" rtl="0" algn="l">
              <a:lnSpc>
                <a:spcPct val="100000"/>
              </a:lnSpc>
              <a:spcBef>
                <a:spcPts val="0"/>
              </a:spcBef>
              <a:spcAft>
                <a:spcPts val="0"/>
              </a:spcAft>
              <a:buClr>
                <a:schemeClr val="dk1"/>
              </a:buClr>
              <a:buSzPts val="1100"/>
              <a:buFont typeface="Arial"/>
              <a:buNone/>
            </a:pPr>
            <a:r>
              <a:rPr b="0" i="0" lang="en-AU" sz="1200" u="none" cap="none" strike="noStrike">
                <a:solidFill>
                  <a:schemeClr val="dk1"/>
                </a:solidFill>
                <a:latin typeface="Calibri"/>
                <a:ea typeface="Calibri"/>
                <a:cs typeface="Calibri"/>
                <a:sym typeface="Calibri"/>
              </a:rPr>
              <a:t>With a view towards expanding the service into other Australian hospitals, the KPIs of other hospitals are considered here more broadly. The key sets of indicators are:</a:t>
            </a:r>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1" i="0" lang="en-AU" sz="1200" u="none" cap="none" strike="noStrike">
                <a:solidFill>
                  <a:schemeClr val="dk1"/>
                </a:solidFill>
                <a:latin typeface="Calibri"/>
                <a:ea typeface="Calibri"/>
                <a:cs typeface="Calibri"/>
                <a:sym typeface="Calibri"/>
              </a:rPr>
              <a:t>MIME’s Key Performance Indicators (KPIs):</a:t>
            </a:r>
            <a:endParaRPr/>
          </a:p>
          <a:p>
            <a:pPr indent="0" lvl="0" marL="0" marR="0" rtl="0" algn="l">
              <a:lnSpc>
                <a:spcPct val="100000"/>
              </a:lnSpc>
              <a:spcBef>
                <a:spcPts val="0"/>
              </a:spcBef>
              <a:spcAft>
                <a:spcPts val="0"/>
              </a:spcAft>
              <a:buClr>
                <a:schemeClr val="dk1"/>
              </a:buClr>
              <a:buSzPts val="1100"/>
              <a:buFont typeface="Arial"/>
              <a:buNone/>
            </a:pPr>
            <a:r>
              <a:rPr b="0" i="0" lang="en-AU" sz="1200" u="none" cap="none" strike="noStrike">
                <a:solidFill>
                  <a:schemeClr val="dk1"/>
                </a:solidFill>
                <a:latin typeface="Calibri"/>
                <a:ea typeface="Calibri"/>
                <a:cs typeface="Calibri"/>
                <a:sym typeface="Calibri"/>
              </a:rPr>
              <a:t>This project fits into MIME’s focus on improving clinician workflow and cancer care.</a:t>
            </a:r>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1" sz="1200" u="none" cap="none" strike="noStrike">
              <a:solidFill>
                <a:schemeClr val="dk1"/>
              </a:solidFill>
              <a:latin typeface="Arial"/>
              <a:ea typeface="Arial"/>
              <a:cs typeface="Arial"/>
              <a:sym typeface="Arial"/>
            </a:endParaRPr>
          </a:p>
        </p:txBody>
      </p:sp>
      <p:graphicFrame>
        <p:nvGraphicFramePr>
          <p:cNvPr id="215" name="Google Shape;215;g1b202f1157a_2_0"/>
          <p:cNvGraphicFramePr/>
          <p:nvPr/>
        </p:nvGraphicFramePr>
        <p:xfrm>
          <a:off x="307446" y="4435870"/>
          <a:ext cx="3000000" cy="3000000"/>
        </p:xfrm>
        <a:graphic>
          <a:graphicData uri="http://schemas.openxmlformats.org/drawingml/2006/table">
            <a:tbl>
              <a:tblPr bandRow="1" firstRow="1">
                <a:noFill/>
                <a:tableStyleId>{FD0D4B12-B22F-4932-A9F7-E975EFE81BC9}</a:tableStyleId>
              </a:tblPr>
              <a:tblGrid>
                <a:gridCol w="1297450"/>
                <a:gridCol w="4894750"/>
              </a:tblGrid>
              <a:tr h="370850">
                <a:tc>
                  <a:txBody>
                    <a:bodyPr/>
                    <a:lstStyle/>
                    <a:p>
                      <a:pPr indent="0" lvl="0" marL="0" marR="0" rtl="0" algn="l">
                        <a:lnSpc>
                          <a:spcPct val="100000"/>
                        </a:lnSpc>
                        <a:spcBef>
                          <a:spcPts val="0"/>
                        </a:spcBef>
                        <a:spcAft>
                          <a:spcPts val="0"/>
                        </a:spcAft>
                        <a:buNone/>
                      </a:pPr>
                      <a:r>
                        <a:rPr b="1" lang="en-AU" sz="1200" u="none" cap="none" strike="noStrike">
                          <a:latin typeface="Calibri"/>
                          <a:ea typeface="Calibri"/>
                          <a:cs typeface="Calibri"/>
                          <a:sym typeface="Calibri"/>
                        </a:rPr>
                        <a:t>Indicator Domain</a:t>
                      </a:r>
                      <a:endParaRPr b="1" sz="12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200"/>
                        <a:buFont typeface="Arial"/>
                        <a:buNone/>
                      </a:pPr>
                      <a:r>
                        <a:rPr b="1" lang="en-AU" sz="1200" u="none" cap="none" strike="noStrike">
                          <a:latin typeface="Calibri"/>
                          <a:ea typeface="Calibri"/>
                          <a:cs typeface="Calibri"/>
                          <a:sym typeface="Calibri"/>
                        </a:rPr>
                        <a:t>How improved adherence helps hospitals attain outcomes</a:t>
                      </a:r>
                      <a:endParaRPr/>
                    </a:p>
                  </a:txBody>
                  <a:tcPr marT="45725" marB="45725" marR="91450" marL="91450"/>
                </a:tc>
              </a:tr>
              <a:tr h="370850">
                <a:tc>
                  <a:txBody>
                    <a:bodyPr/>
                    <a:lstStyle/>
                    <a:p>
                      <a:pPr indent="0" lvl="0" marL="0" marR="0" rtl="0" algn="l">
                        <a:lnSpc>
                          <a:spcPct val="100000"/>
                        </a:lnSpc>
                        <a:spcBef>
                          <a:spcPts val="0"/>
                        </a:spcBef>
                        <a:spcAft>
                          <a:spcPts val="0"/>
                        </a:spcAft>
                        <a:buNone/>
                      </a:pPr>
                      <a:r>
                        <a:rPr b="0" lang="en-AU" sz="1200" u="none" cap="none" strike="noStrike">
                          <a:latin typeface="Calibri"/>
                          <a:ea typeface="Calibri"/>
                          <a:cs typeface="Calibri"/>
                          <a:sym typeface="Calibri"/>
                        </a:rPr>
                        <a:t>1. Safety and Effectiveness</a:t>
                      </a:r>
                      <a:endParaRPr b="0" sz="1200" u="none" cap="none" strike="noStrike">
                        <a:latin typeface="Calibri"/>
                        <a:ea typeface="Calibri"/>
                        <a:cs typeface="Calibri"/>
                        <a:sym typeface="Calibri"/>
                      </a:endParaRPr>
                    </a:p>
                  </a:txBody>
                  <a:tcPr marT="45725" marB="45725" marR="91450" marL="91450"/>
                </a:tc>
                <a:tc>
                  <a:txBody>
                    <a:bodyPr/>
                    <a:lstStyle/>
                    <a:p>
                      <a:pPr indent="-171450" lvl="0" marL="171450" marR="0" rtl="0" algn="l">
                        <a:lnSpc>
                          <a:spcPct val="100000"/>
                        </a:lnSpc>
                        <a:spcBef>
                          <a:spcPts val="0"/>
                        </a:spcBef>
                        <a:spcAft>
                          <a:spcPts val="0"/>
                        </a:spcAft>
                        <a:buClr>
                          <a:srgbClr val="000000"/>
                        </a:buClr>
                        <a:buSzPts val="1200"/>
                        <a:buFont typeface="Arial"/>
                        <a:buChar char="-"/>
                      </a:pPr>
                      <a:r>
                        <a:rPr b="0" lang="en-AU" sz="1200" u="none" cap="none" strike="noStrike">
                          <a:latin typeface="Calibri"/>
                          <a:ea typeface="Calibri"/>
                          <a:cs typeface="Calibri"/>
                          <a:sym typeface="Calibri"/>
                        </a:rPr>
                        <a:t>Reduces in-hospital mortality rates by improving cancer prognosis</a:t>
                      </a:r>
                      <a:endParaRPr/>
                    </a:p>
                    <a:p>
                      <a:pPr indent="-171450" lvl="0" marL="171450" marR="0" rtl="0" algn="l">
                        <a:lnSpc>
                          <a:spcPct val="100000"/>
                        </a:lnSpc>
                        <a:spcBef>
                          <a:spcPts val="0"/>
                        </a:spcBef>
                        <a:spcAft>
                          <a:spcPts val="0"/>
                        </a:spcAft>
                        <a:buClr>
                          <a:srgbClr val="000000"/>
                        </a:buClr>
                        <a:buSzPts val="1200"/>
                        <a:buFont typeface="Arial"/>
                        <a:buChar char="-"/>
                      </a:pPr>
                      <a:r>
                        <a:rPr b="0" lang="en-AU" sz="1200" u="none" cap="none" strike="noStrike">
                          <a:latin typeface="Calibri"/>
                          <a:ea typeface="Calibri"/>
                          <a:cs typeface="Calibri"/>
                          <a:sym typeface="Calibri"/>
                        </a:rPr>
                        <a:t>Reduces risk of unplanned hospital re-admission</a:t>
                      </a:r>
                      <a:endParaRPr/>
                    </a:p>
                    <a:p>
                      <a:pPr indent="-171450" lvl="0" marL="171450" marR="0" rtl="0" algn="l">
                        <a:lnSpc>
                          <a:spcPct val="100000"/>
                        </a:lnSpc>
                        <a:spcBef>
                          <a:spcPts val="0"/>
                        </a:spcBef>
                        <a:spcAft>
                          <a:spcPts val="0"/>
                        </a:spcAft>
                        <a:buClr>
                          <a:srgbClr val="000000"/>
                        </a:buClr>
                        <a:buSzPts val="1200"/>
                        <a:buFont typeface="Arial"/>
                        <a:buChar char="-"/>
                      </a:pPr>
                      <a:r>
                        <a:rPr b="0" lang="en-AU" sz="1200" u="none" cap="none" strike="noStrike">
                          <a:latin typeface="Calibri"/>
                          <a:ea typeface="Calibri"/>
                          <a:cs typeface="Calibri"/>
                          <a:sym typeface="Calibri"/>
                        </a:rPr>
                        <a:t>Decreases number of cancer deaths</a:t>
                      </a:r>
                      <a:endParaRPr/>
                    </a:p>
                  </a:txBody>
                  <a:tcPr marT="45725" marB="45725" marR="91450" marL="91450"/>
                </a:tc>
              </a:tr>
              <a:tr h="370850">
                <a:tc>
                  <a:txBody>
                    <a:bodyPr/>
                    <a:lstStyle/>
                    <a:p>
                      <a:pPr indent="0" lvl="0" marL="0" marR="0" rtl="0" algn="l">
                        <a:lnSpc>
                          <a:spcPct val="100000"/>
                        </a:lnSpc>
                        <a:spcBef>
                          <a:spcPts val="0"/>
                        </a:spcBef>
                        <a:spcAft>
                          <a:spcPts val="0"/>
                        </a:spcAft>
                        <a:buNone/>
                      </a:pPr>
                      <a:r>
                        <a:rPr lang="en-AU" sz="1200" u="none" cap="none" strike="noStrike">
                          <a:latin typeface="Calibri"/>
                          <a:ea typeface="Calibri"/>
                          <a:cs typeface="Calibri"/>
                          <a:sym typeface="Calibri"/>
                        </a:rPr>
                        <a:t>2. Equity and Access</a:t>
                      </a:r>
                      <a:endParaRPr sz="1200" u="none" cap="none" strike="noStrike">
                        <a:latin typeface="Calibri"/>
                        <a:ea typeface="Calibri"/>
                        <a:cs typeface="Calibri"/>
                        <a:sym typeface="Calibri"/>
                      </a:endParaRPr>
                    </a:p>
                  </a:txBody>
                  <a:tcPr marT="45725" marB="45725" marR="91450" marL="91450"/>
                </a:tc>
                <a:tc>
                  <a:txBody>
                    <a:bodyPr/>
                    <a:lstStyle/>
                    <a:p>
                      <a:pPr indent="-171450" lvl="0" marL="171450" marR="0" rtl="0" algn="l">
                        <a:lnSpc>
                          <a:spcPct val="100000"/>
                        </a:lnSpc>
                        <a:spcBef>
                          <a:spcPts val="0"/>
                        </a:spcBef>
                        <a:spcAft>
                          <a:spcPts val="0"/>
                        </a:spcAft>
                        <a:buClr>
                          <a:srgbClr val="000000"/>
                        </a:buClr>
                        <a:buSzPts val="1200"/>
                        <a:buFont typeface="Arial"/>
                        <a:buChar char="-"/>
                      </a:pPr>
                      <a:r>
                        <a:rPr lang="en-AU" sz="1200" u="none" cap="none" strike="noStrike">
                          <a:latin typeface="Calibri"/>
                          <a:ea typeface="Calibri"/>
                          <a:cs typeface="Calibri"/>
                          <a:sym typeface="Calibri"/>
                        </a:rPr>
                        <a:t>Decreases ED wait length time by diverting resources away from unplanned cancer hospitalisations </a:t>
                      </a:r>
                      <a:endParaRPr/>
                    </a:p>
                    <a:p>
                      <a:pPr indent="-171450" lvl="0" marL="171450" marR="0" rtl="0" algn="l">
                        <a:lnSpc>
                          <a:spcPct val="100000"/>
                        </a:lnSpc>
                        <a:spcBef>
                          <a:spcPts val="0"/>
                        </a:spcBef>
                        <a:spcAft>
                          <a:spcPts val="0"/>
                        </a:spcAft>
                        <a:buClr>
                          <a:srgbClr val="000000"/>
                        </a:buClr>
                        <a:buSzPts val="1200"/>
                        <a:buFont typeface="Arial"/>
                        <a:buChar char="-"/>
                      </a:pPr>
                      <a:r>
                        <a:rPr lang="en-AU" sz="1200" u="none" cap="none" strike="noStrike">
                          <a:latin typeface="Calibri"/>
                          <a:ea typeface="Calibri"/>
                          <a:cs typeface="Calibri"/>
                          <a:sym typeface="Calibri"/>
                        </a:rPr>
                        <a:t>Improves specialist care by reducing number of outpatient visits for cancer patients</a:t>
                      </a:r>
                      <a:endParaRPr/>
                    </a:p>
                  </a:txBody>
                  <a:tcPr marT="45725" marB="45725" marR="91450" marL="91450"/>
                </a:tc>
              </a:tr>
              <a:tr h="370850">
                <a:tc>
                  <a:txBody>
                    <a:bodyPr/>
                    <a:lstStyle/>
                    <a:p>
                      <a:pPr indent="0" lvl="0" marL="0" marR="0" rtl="0" algn="l">
                        <a:lnSpc>
                          <a:spcPct val="100000"/>
                        </a:lnSpc>
                        <a:spcBef>
                          <a:spcPts val="0"/>
                        </a:spcBef>
                        <a:spcAft>
                          <a:spcPts val="0"/>
                        </a:spcAft>
                        <a:buNone/>
                      </a:pPr>
                      <a:r>
                        <a:rPr lang="en-AU" sz="1200" u="none" cap="none" strike="noStrike">
                          <a:latin typeface="Calibri"/>
                          <a:ea typeface="Calibri"/>
                          <a:cs typeface="Calibri"/>
                          <a:sym typeface="Calibri"/>
                        </a:rPr>
                        <a:t>3. Efficiency/Value for money</a:t>
                      </a:r>
                      <a:endParaRPr sz="1200" u="none" cap="none" strike="noStrike">
                        <a:latin typeface="Calibri"/>
                        <a:ea typeface="Calibri"/>
                        <a:cs typeface="Calibri"/>
                        <a:sym typeface="Calibri"/>
                      </a:endParaRPr>
                    </a:p>
                  </a:txBody>
                  <a:tcPr marT="45725" marB="45725" marR="91450" marL="91450"/>
                </a:tc>
                <a:tc>
                  <a:txBody>
                    <a:bodyPr/>
                    <a:lstStyle/>
                    <a:p>
                      <a:pPr indent="-171450" lvl="0" marL="171450" marR="0" rtl="0" algn="l">
                        <a:lnSpc>
                          <a:spcPct val="100000"/>
                        </a:lnSpc>
                        <a:spcBef>
                          <a:spcPts val="0"/>
                        </a:spcBef>
                        <a:spcAft>
                          <a:spcPts val="0"/>
                        </a:spcAft>
                        <a:buClr>
                          <a:srgbClr val="000000"/>
                        </a:buClr>
                        <a:buSzPts val="1200"/>
                        <a:buFont typeface="Arial"/>
                        <a:buChar char="-"/>
                      </a:pPr>
                      <a:r>
                        <a:rPr lang="en-AU" sz="1200" u="none" cap="none" strike="noStrike">
                          <a:latin typeface="Calibri"/>
                          <a:ea typeface="Calibri"/>
                          <a:cs typeface="Calibri"/>
                          <a:sym typeface="Calibri"/>
                        </a:rPr>
                        <a:t>Decreases average length of hospital stay</a:t>
                      </a:r>
                      <a:endParaRPr/>
                    </a:p>
                    <a:p>
                      <a:pPr indent="-171450" lvl="0" marL="171450" marR="0" rtl="0" algn="l">
                        <a:lnSpc>
                          <a:spcPct val="100000"/>
                        </a:lnSpc>
                        <a:spcBef>
                          <a:spcPts val="0"/>
                        </a:spcBef>
                        <a:spcAft>
                          <a:spcPts val="0"/>
                        </a:spcAft>
                        <a:buClr>
                          <a:srgbClr val="000000"/>
                        </a:buClr>
                        <a:buSzPts val="1200"/>
                        <a:buFont typeface="Arial"/>
                        <a:buChar char="-"/>
                      </a:pPr>
                      <a:r>
                        <a:rPr lang="en-AU" sz="1200" u="none" cap="none" strike="noStrike">
                          <a:latin typeface="Calibri"/>
                          <a:ea typeface="Calibri"/>
                          <a:cs typeface="Calibri"/>
                          <a:sym typeface="Calibri"/>
                        </a:rPr>
                        <a:t>Reduces healthcare expenditure per capita by potential life years lost by decreasing reliance on healthcare resources and improving cancer outcomes</a:t>
                      </a:r>
                      <a:endParaRPr sz="1200" u="none" cap="none" strike="noStrike">
                        <a:latin typeface="Calibri"/>
                        <a:ea typeface="Calibri"/>
                        <a:cs typeface="Calibri"/>
                        <a:sym typeface="Calibri"/>
                      </a:endParaRPr>
                    </a:p>
                  </a:txBody>
                  <a:tcPr marT="45725" marB="45725" marR="91450" marL="91450"/>
                </a:tc>
              </a:tr>
              <a:tr h="370850">
                <a:tc>
                  <a:txBody>
                    <a:bodyPr/>
                    <a:lstStyle/>
                    <a:p>
                      <a:pPr indent="0" lvl="0" marL="0" marR="0" rtl="0" algn="l">
                        <a:lnSpc>
                          <a:spcPct val="100000"/>
                        </a:lnSpc>
                        <a:spcBef>
                          <a:spcPts val="0"/>
                        </a:spcBef>
                        <a:spcAft>
                          <a:spcPts val="0"/>
                        </a:spcAft>
                        <a:buNone/>
                      </a:pPr>
                      <a:r>
                        <a:rPr lang="en-AU" sz="1200" u="none" cap="none" strike="noStrike">
                          <a:latin typeface="Calibri"/>
                          <a:ea typeface="Calibri"/>
                          <a:cs typeface="Calibri"/>
                          <a:sym typeface="Calibri"/>
                        </a:rPr>
                        <a:t>4. Patient Centered /Experience</a:t>
                      </a:r>
                      <a:endParaRPr sz="1200" u="none" cap="none" strike="noStrike">
                        <a:latin typeface="Calibri"/>
                        <a:ea typeface="Calibri"/>
                        <a:cs typeface="Calibri"/>
                        <a:sym typeface="Calibri"/>
                      </a:endParaRPr>
                    </a:p>
                  </a:txBody>
                  <a:tcPr marT="45725" marB="45725" marR="91450" marL="91450"/>
                </a:tc>
                <a:tc>
                  <a:txBody>
                    <a:bodyPr/>
                    <a:lstStyle/>
                    <a:p>
                      <a:pPr indent="-171450" lvl="0" marL="171450" marR="0" rtl="0" algn="l">
                        <a:lnSpc>
                          <a:spcPct val="100000"/>
                        </a:lnSpc>
                        <a:spcBef>
                          <a:spcPts val="0"/>
                        </a:spcBef>
                        <a:spcAft>
                          <a:spcPts val="0"/>
                        </a:spcAft>
                        <a:buClr>
                          <a:srgbClr val="000000"/>
                        </a:buClr>
                        <a:buSzPts val="1200"/>
                        <a:buFont typeface="Arial"/>
                        <a:buChar char="-"/>
                      </a:pPr>
                      <a:r>
                        <a:rPr lang="en-AU" sz="1200" u="none" cap="none" strike="noStrike">
                          <a:latin typeface="Calibri"/>
                          <a:ea typeface="Calibri"/>
                          <a:cs typeface="Calibri"/>
                          <a:sym typeface="Calibri"/>
                        </a:rPr>
                        <a:t>Improves responsiveness to in-patient needs by reducing hospitalisation of cancer patients and thus, their use of hospital resources and time</a:t>
                      </a:r>
                      <a:endParaRPr/>
                    </a:p>
                    <a:p>
                      <a:pPr indent="-171450" lvl="0" marL="171450" marR="0" rtl="0" algn="l">
                        <a:lnSpc>
                          <a:spcPct val="100000"/>
                        </a:lnSpc>
                        <a:spcBef>
                          <a:spcPts val="0"/>
                        </a:spcBef>
                        <a:spcAft>
                          <a:spcPts val="0"/>
                        </a:spcAft>
                        <a:buClr>
                          <a:srgbClr val="000000"/>
                        </a:buClr>
                        <a:buSzPts val="1200"/>
                        <a:buFont typeface="Arial"/>
                        <a:buChar char="-"/>
                      </a:pPr>
                      <a:r>
                        <a:rPr lang="en-AU" sz="1200" u="none" cap="none" strike="noStrike">
                          <a:latin typeface="Calibri"/>
                          <a:ea typeface="Calibri"/>
                          <a:cs typeface="Calibri"/>
                          <a:sym typeface="Calibri"/>
                        </a:rPr>
                        <a:t>Improves out-patient experience by reducing number of cancer out-patient visits</a:t>
                      </a:r>
                      <a:endParaRPr sz="1200" u="none" cap="none" strike="noStrike">
                        <a:latin typeface="Calibri"/>
                        <a:ea typeface="Calibri"/>
                        <a:cs typeface="Calibri"/>
                        <a:sym typeface="Calibri"/>
                      </a:endParaRPr>
                    </a:p>
                  </a:txBody>
                  <a:tcPr marT="45725" marB="45725" marR="91450" marL="91450"/>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g1b202f1157a_1_15"/>
          <p:cNvSpPr txBox="1"/>
          <p:nvPr/>
        </p:nvSpPr>
        <p:spPr>
          <a:xfrm>
            <a:off x="558800" y="603525"/>
            <a:ext cx="53922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Ask and Next Steps</a:t>
            </a:r>
            <a:endParaRPr b="0" i="0" sz="1400" u="none" cap="none" strike="noStrike">
              <a:solidFill>
                <a:srgbClr val="000000"/>
              </a:solidFill>
              <a:latin typeface="Arial"/>
              <a:ea typeface="Arial"/>
              <a:cs typeface="Arial"/>
              <a:sym typeface="Arial"/>
            </a:endParaRPr>
          </a:p>
        </p:txBody>
      </p:sp>
      <p:sp>
        <p:nvSpPr>
          <p:cNvPr id="222" name="Google Shape;222;g1b202f1157a_1_15"/>
          <p:cNvSpPr txBox="1"/>
          <p:nvPr/>
        </p:nvSpPr>
        <p:spPr>
          <a:xfrm>
            <a:off x="0" y="9491989"/>
            <a:ext cx="3581400" cy="4308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4</a:t>
            </a:r>
            <a:endParaRPr b="0" i="0" sz="1400" u="none" cap="none" strike="noStrike">
              <a:solidFill>
                <a:srgbClr val="000000"/>
              </a:solidFill>
              <a:latin typeface="Arial"/>
              <a:ea typeface="Arial"/>
              <a:cs typeface="Arial"/>
              <a:sym typeface="Arial"/>
            </a:endParaRPr>
          </a:p>
        </p:txBody>
      </p:sp>
      <p:pic>
        <p:nvPicPr>
          <p:cNvPr descr="A person smiling at the camera&#10;&#10;Description automatically generated with medium confidence" id="223" name="Google Shape;223;g1b202f1157a_1_15"/>
          <p:cNvPicPr preferRelativeResize="0"/>
          <p:nvPr/>
        </p:nvPicPr>
        <p:blipFill rotWithShape="1">
          <a:blip r:embed="rId3">
            <a:alphaModFix/>
          </a:blip>
          <a:srcRect b="0" l="18929" r="15763" t="0"/>
          <a:stretch/>
        </p:blipFill>
        <p:spPr>
          <a:xfrm>
            <a:off x="583156" y="3467309"/>
            <a:ext cx="1365812" cy="1394267"/>
          </a:xfrm>
          <a:prstGeom prst="rect">
            <a:avLst/>
          </a:prstGeom>
          <a:noFill/>
          <a:ln>
            <a:noFill/>
          </a:ln>
        </p:spPr>
      </p:pic>
      <p:pic>
        <p:nvPicPr>
          <p:cNvPr descr="Dr Lucy Gately - Cabrini" id="224" name="Google Shape;224;g1b202f1157a_1_15"/>
          <p:cNvPicPr preferRelativeResize="0"/>
          <p:nvPr/>
        </p:nvPicPr>
        <p:blipFill rotWithShape="1">
          <a:blip r:embed="rId4">
            <a:alphaModFix/>
          </a:blip>
          <a:srcRect b="0" l="0" r="0" t="0"/>
          <a:stretch/>
        </p:blipFill>
        <p:spPr>
          <a:xfrm>
            <a:off x="558800" y="1652978"/>
            <a:ext cx="1365813" cy="1394267"/>
          </a:xfrm>
          <a:prstGeom prst="rect">
            <a:avLst/>
          </a:prstGeom>
          <a:noFill/>
          <a:ln>
            <a:noFill/>
          </a:ln>
        </p:spPr>
      </p:pic>
      <p:sp>
        <p:nvSpPr>
          <p:cNvPr id="225" name="Google Shape;225;g1b202f1157a_1_15"/>
          <p:cNvSpPr txBox="1"/>
          <p:nvPr/>
        </p:nvSpPr>
        <p:spPr>
          <a:xfrm>
            <a:off x="1948967" y="1513751"/>
            <a:ext cx="4755989" cy="16311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AU" sz="1000" u="none" cap="none" strike="noStrike">
                <a:solidFill>
                  <a:srgbClr val="000000"/>
                </a:solidFill>
                <a:latin typeface="Calibri"/>
                <a:ea typeface="Calibri"/>
                <a:cs typeface="Calibri"/>
                <a:sym typeface="Calibri"/>
              </a:rPr>
              <a:t>Dr Lucy Gately</a:t>
            </a:r>
            <a:br>
              <a:rPr b="0" i="0" lang="en-AU" sz="1000" u="none" cap="none" strike="noStrike">
                <a:solidFill>
                  <a:srgbClr val="000000"/>
                </a:solidFill>
                <a:latin typeface="Calibri"/>
                <a:ea typeface="Calibri"/>
                <a:cs typeface="Calibri"/>
                <a:sym typeface="Calibri"/>
              </a:rPr>
            </a:br>
            <a:r>
              <a:rPr b="0" i="1" lang="en-AU" sz="1000" u="none" cap="none" strike="noStrike">
                <a:solidFill>
                  <a:srgbClr val="000000"/>
                </a:solidFill>
                <a:latin typeface="Calibri"/>
                <a:ea typeface="Calibri"/>
                <a:cs typeface="Calibri"/>
                <a:sym typeface="Calibri"/>
              </a:rPr>
              <a:t>PhD FRACP MBBS BSci Clin Dip Pall Med</a:t>
            </a:r>
            <a:endParaRPr/>
          </a:p>
          <a:p>
            <a:pPr indent="0" lvl="0" marL="0" marR="0" rtl="0" algn="l">
              <a:lnSpc>
                <a:spcPct val="100000"/>
              </a:lnSpc>
              <a:spcBef>
                <a:spcPts val="0"/>
              </a:spcBef>
              <a:spcAft>
                <a:spcPts val="0"/>
              </a:spcAft>
              <a:buNone/>
            </a:pPr>
            <a:r>
              <a:rPr b="0" i="1" lang="en-AU" sz="1000" u="none" cap="none" strike="noStrike">
                <a:solidFill>
                  <a:srgbClr val="000000"/>
                </a:solidFill>
                <a:latin typeface="Calibri"/>
                <a:ea typeface="Calibri"/>
                <a:cs typeface="Calibri"/>
                <a:sym typeface="Calibri"/>
              </a:rPr>
              <a:t>Head of Neuro-Oncology and Clinical Innovation</a:t>
            </a:r>
            <a:endParaRPr/>
          </a:p>
          <a:p>
            <a:pPr indent="0" lvl="0" marL="0" marR="0" rtl="0" algn="l">
              <a:lnSpc>
                <a:spcPct val="100000"/>
              </a:lnSpc>
              <a:spcBef>
                <a:spcPts val="0"/>
              </a:spcBef>
              <a:spcAft>
                <a:spcPts val="0"/>
              </a:spcAft>
              <a:buNone/>
            </a:pPr>
            <a:r>
              <a:rPr b="0" i="1" lang="en-AU" sz="1000" u="none" cap="none" strike="noStrike">
                <a:solidFill>
                  <a:srgbClr val="000000"/>
                </a:solidFill>
                <a:latin typeface="Calibri"/>
                <a:ea typeface="Calibri"/>
                <a:cs typeface="Calibri"/>
                <a:sym typeface="Calibri"/>
              </a:rPr>
              <a:t>Medical Oncologist | Alfred Health </a:t>
            </a:r>
            <a:endParaRPr/>
          </a:p>
          <a:p>
            <a:pPr indent="0" lvl="0" marL="0" marR="0" rtl="0" algn="l">
              <a:lnSpc>
                <a:spcPct val="100000"/>
              </a:lnSpc>
              <a:spcBef>
                <a:spcPts val="0"/>
              </a:spcBef>
              <a:spcAft>
                <a:spcPts val="0"/>
              </a:spcAft>
              <a:buNone/>
            </a:pPr>
            <a:r>
              <a:rPr b="0" i="1" lang="en-AU" sz="1000" u="none" cap="none" strike="noStrike">
                <a:solidFill>
                  <a:srgbClr val="000000"/>
                </a:solidFill>
                <a:latin typeface="Calibri"/>
                <a:ea typeface="Calibri"/>
                <a:cs typeface="Calibri"/>
                <a:sym typeface="Calibri"/>
              </a:rPr>
              <a:t>Cabrini Family Cancer Clinic | Cabrini Health</a:t>
            </a:r>
            <a:endParaRPr/>
          </a:p>
          <a:p>
            <a:pPr indent="0" lvl="0" marL="0" marR="0" rtl="0" algn="l">
              <a:lnSpc>
                <a:spcPct val="100000"/>
              </a:lnSpc>
              <a:spcBef>
                <a:spcPts val="0"/>
              </a:spcBef>
              <a:spcAft>
                <a:spcPts val="0"/>
              </a:spcAft>
              <a:buNone/>
            </a:pPr>
            <a:r>
              <a:rPr b="0" i="1" lang="en-AU" sz="1000" u="none" cap="none" strike="noStrike">
                <a:solidFill>
                  <a:srgbClr val="000000"/>
                </a:solidFill>
                <a:latin typeface="Calibri"/>
                <a:ea typeface="Calibri"/>
                <a:cs typeface="Calibri"/>
                <a:sym typeface="Calibri"/>
              </a:rPr>
              <a:t>Clinical Research Fellow | Personalised Oncology Division | Walter and Eliza Hall Institute of Medical Research</a:t>
            </a:r>
            <a:endParaRPr/>
          </a:p>
          <a:p>
            <a:pPr indent="0" lvl="0" marL="0" marR="0" rtl="0" algn="l">
              <a:lnSpc>
                <a:spcPct val="100000"/>
              </a:lnSpc>
              <a:spcBef>
                <a:spcPts val="0"/>
              </a:spcBef>
              <a:spcAft>
                <a:spcPts val="0"/>
              </a:spcAft>
              <a:buNone/>
            </a:pPr>
            <a:r>
              <a:t/>
            </a:r>
            <a:endParaRPr b="0" i="0" sz="1000" u="none" cap="none" strike="noStrike">
              <a:solidFill>
                <a:schemeClr val="dk1"/>
              </a:solidFill>
              <a:latin typeface="Calibri"/>
              <a:ea typeface="Calibri"/>
              <a:cs typeface="Calibri"/>
              <a:sym typeface="Calibri"/>
            </a:endParaRPr>
          </a:p>
          <a:p>
            <a:pPr indent="-171450" lvl="0" marL="171450" marR="0" rtl="0" algn="l">
              <a:lnSpc>
                <a:spcPct val="100000"/>
              </a:lnSpc>
              <a:spcBef>
                <a:spcPts val="0"/>
              </a:spcBef>
              <a:spcAft>
                <a:spcPts val="0"/>
              </a:spcAft>
              <a:buClr>
                <a:srgbClr val="000000"/>
              </a:buClr>
              <a:buSzPts val="1000"/>
              <a:buFont typeface="Arial"/>
              <a:buChar char="•"/>
            </a:pPr>
            <a:r>
              <a:rPr b="0" i="0" lang="en-AU" sz="1000" u="none" cap="none" strike="noStrike">
                <a:solidFill>
                  <a:schemeClr val="dk1"/>
                </a:solidFill>
                <a:latin typeface="Calibri"/>
                <a:ea typeface="Calibri"/>
                <a:cs typeface="Calibri"/>
                <a:sym typeface="Calibri"/>
              </a:rPr>
              <a:t>Insight into current oral chemotherapy clinical practice</a:t>
            </a:r>
            <a:endParaRPr/>
          </a:p>
          <a:p>
            <a:pPr indent="-171450" lvl="0" marL="171450" marR="0" rtl="0" algn="l">
              <a:lnSpc>
                <a:spcPct val="100000"/>
              </a:lnSpc>
              <a:spcBef>
                <a:spcPts val="0"/>
              </a:spcBef>
              <a:spcAft>
                <a:spcPts val="0"/>
              </a:spcAft>
              <a:buClr>
                <a:srgbClr val="000000"/>
              </a:buClr>
              <a:buSzPts val="1000"/>
              <a:buFont typeface="Arial"/>
              <a:buChar char="•"/>
            </a:pPr>
            <a:r>
              <a:rPr b="0" i="0" lang="en-AU" sz="1000" u="none" cap="none" strike="noStrike">
                <a:solidFill>
                  <a:schemeClr val="dk1"/>
                </a:solidFill>
                <a:latin typeface="Calibri"/>
                <a:ea typeface="Calibri"/>
                <a:cs typeface="Calibri"/>
                <a:sym typeface="Calibri"/>
              </a:rPr>
              <a:t>Knowledge of how new innovations can integrate into clinician workflow</a:t>
            </a:r>
            <a:endParaRPr b="0" i="0" sz="1000" u="none" cap="none" strike="noStrike">
              <a:solidFill>
                <a:schemeClr val="dk1"/>
              </a:solidFill>
              <a:latin typeface="Arial"/>
              <a:ea typeface="Arial"/>
              <a:cs typeface="Arial"/>
              <a:sym typeface="Arial"/>
            </a:endParaRPr>
          </a:p>
        </p:txBody>
      </p:sp>
      <p:sp>
        <p:nvSpPr>
          <p:cNvPr id="226" name="Google Shape;226;g1b202f1157a_1_15"/>
          <p:cNvSpPr txBox="1"/>
          <p:nvPr/>
        </p:nvSpPr>
        <p:spPr>
          <a:xfrm>
            <a:off x="1948967" y="3467309"/>
            <a:ext cx="3581400" cy="116951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AU" sz="1000" u="none" cap="none" strike="noStrike">
                <a:solidFill>
                  <a:srgbClr val="000000"/>
                </a:solidFill>
                <a:latin typeface="Calibri"/>
                <a:ea typeface="Calibri"/>
                <a:cs typeface="Calibri"/>
                <a:sym typeface="Calibri"/>
              </a:rPr>
              <a:t>Maya Wilmshurst</a:t>
            </a:r>
            <a:br>
              <a:rPr b="0" i="0" lang="en-AU" sz="1000" u="none" cap="none" strike="noStrike">
                <a:solidFill>
                  <a:srgbClr val="000000"/>
                </a:solidFill>
                <a:latin typeface="Calibri"/>
                <a:ea typeface="Calibri"/>
                <a:cs typeface="Calibri"/>
                <a:sym typeface="Calibri"/>
              </a:rPr>
            </a:br>
            <a:r>
              <a:rPr b="0" i="1" lang="en-AU" sz="1000" u="none" cap="none" strike="noStrike">
                <a:solidFill>
                  <a:srgbClr val="000000"/>
                </a:solidFill>
                <a:latin typeface="Calibri"/>
                <a:ea typeface="Calibri"/>
                <a:cs typeface="Calibri"/>
                <a:sym typeface="Calibri"/>
              </a:rPr>
              <a:t>Third Year Bachelor of Mechanical Engineering (Honours) and Bachelor of Arts</a:t>
            </a:r>
            <a:endParaRPr b="0" i="0" sz="1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None/>
            </a:pPr>
            <a:r>
              <a:t/>
            </a:r>
            <a:endParaRPr b="0" i="0" sz="1000" u="none" cap="none" strike="noStrike">
              <a:solidFill>
                <a:schemeClr val="dk1"/>
              </a:solidFill>
              <a:latin typeface="Calibri"/>
              <a:ea typeface="Calibri"/>
              <a:cs typeface="Calibri"/>
              <a:sym typeface="Calibri"/>
            </a:endParaRPr>
          </a:p>
          <a:p>
            <a:pPr indent="-171450" lvl="0" marL="171450" marR="0" rtl="0" algn="l">
              <a:lnSpc>
                <a:spcPct val="100000"/>
              </a:lnSpc>
              <a:spcBef>
                <a:spcPts val="0"/>
              </a:spcBef>
              <a:spcAft>
                <a:spcPts val="0"/>
              </a:spcAft>
              <a:buClr>
                <a:srgbClr val="000000"/>
              </a:buClr>
              <a:buSzPts val="1000"/>
              <a:buFont typeface="Arial"/>
              <a:buChar char="•"/>
            </a:pPr>
            <a:r>
              <a:rPr b="0" i="0" lang="en-AU" sz="1000" u="none" cap="none" strike="noStrike">
                <a:solidFill>
                  <a:schemeClr val="dk1"/>
                </a:solidFill>
                <a:latin typeface="Calibri"/>
                <a:ea typeface="Calibri"/>
                <a:cs typeface="Calibri"/>
                <a:sym typeface="Calibri"/>
              </a:rPr>
              <a:t>Some software development experience </a:t>
            </a:r>
            <a:endParaRPr/>
          </a:p>
          <a:p>
            <a:pPr indent="-171450" lvl="0" marL="171450" marR="0" rtl="0" algn="l">
              <a:lnSpc>
                <a:spcPct val="100000"/>
              </a:lnSpc>
              <a:spcBef>
                <a:spcPts val="0"/>
              </a:spcBef>
              <a:spcAft>
                <a:spcPts val="0"/>
              </a:spcAft>
              <a:buClr>
                <a:srgbClr val="000000"/>
              </a:buClr>
              <a:buSzPts val="1000"/>
              <a:buFont typeface="Arial"/>
              <a:buChar char="•"/>
            </a:pPr>
            <a:r>
              <a:rPr b="0" i="0" lang="en-AU" sz="1000" u="none" cap="none" strike="noStrike">
                <a:solidFill>
                  <a:schemeClr val="dk1"/>
                </a:solidFill>
                <a:latin typeface="Calibri"/>
                <a:ea typeface="Calibri"/>
                <a:cs typeface="Calibri"/>
                <a:sym typeface="Calibri"/>
              </a:rPr>
              <a:t>Happy to further develop software skills and data analysis skills</a:t>
            </a:r>
            <a:endParaRPr/>
          </a:p>
        </p:txBody>
      </p:sp>
      <p:sp>
        <p:nvSpPr>
          <p:cNvPr id="227" name="Google Shape;227;g1b202f1157a_1_15"/>
          <p:cNvSpPr txBox="1"/>
          <p:nvPr/>
        </p:nvSpPr>
        <p:spPr>
          <a:xfrm>
            <a:off x="583156" y="5269181"/>
            <a:ext cx="4132162" cy="113877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AU" sz="1400" u="none" cap="none" strike="noStrike">
                <a:solidFill>
                  <a:srgbClr val="000000"/>
                </a:solidFill>
                <a:latin typeface="Calibri"/>
                <a:ea typeface="Calibri"/>
                <a:cs typeface="Calibri"/>
                <a:sym typeface="Calibri"/>
              </a:rPr>
              <a:t>Our Ask</a:t>
            </a:r>
            <a:endParaRPr/>
          </a:p>
          <a:p>
            <a:pPr indent="-285750" lvl="0" marL="285750" marR="0" rtl="0" algn="l">
              <a:lnSpc>
                <a:spcPct val="100000"/>
              </a:lnSpc>
              <a:spcBef>
                <a:spcPts val="0"/>
              </a:spcBef>
              <a:spcAft>
                <a:spcPts val="0"/>
              </a:spcAft>
              <a:buClr>
                <a:srgbClr val="000000"/>
              </a:buClr>
              <a:buSzPts val="1000"/>
              <a:buFont typeface="Arial"/>
              <a:buChar char="•"/>
            </a:pPr>
            <a:r>
              <a:rPr b="0" i="0" lang="en-AU" sz="1000" u="none" cap="none" strike="noStrike">
                <a:solidFill>
                  <a:srgbClr val="000000"/>
                </a:solidFill>
                <a:latin typeface="Calibri"/>
                <a:ea typeface="Calibri"/>
                <a:cs typeface="Calibri"/>
                <a:sym typeface="Calibri"/>
              </a:rPr>
              <a:t>Software expertise in </a:t>
            </a:r>
            <a:r>
              <a:rPr b="1" i="0" lang="en-AU" sz="1000" u="none" cap="none" strike="noStrike">
                <a:solidFill>
                  <a:srgbClr val="000000"/>
                </a:solidFill>
                <a:latin typeface="Calibri"/>
                <a:ea typeface="Calibri"/>
                <a:cs typeface="Calibri"/>
                <a:sym typeface="Calibri"/>
              </a:rPr>
              <a:t>web development</a:t>
            </a:r>
            <a:endParaRPr/>
          </a:p>
          <a:p>
            <a:pPr indent="-285750" lvl="0" marL="285750" marR="0" rtl="0" algn="l">
              <a:lnSpc>
                <a:spcPct val="100000"/>
              </a:lnSpc>
              <a:spcBef>
                <a:spcPts val="0"/>
              </a:spcBef>
              <a:spcAft>
                <a:spcPts val="0"/>
              </a:spcAft>
              <a:buClr>
                <a:srgbClr val="000000"/>
              </a:buClr>
              <a:buSzPts val="1000"/>
              <a:buFont typeface="Arial"/>
              <a:buChar char="•"/>
            </a:pPr>
            <a:r>
              <a:rPr b="0" i="0" lang="en-AU" sz="1000" u="none" cap="none" strike="noStrike">
                <a:solidFill>
                  <a:srgbClr val="000000"/>
                </a:solidFill>
                <a:latin typeface="Calibri"/>
                <a:ea typeface="Calibri"/>
                <a:cs typeface="Calibri"/>
                <a:sym typeface="Calibri"/>
              </a:rPr>
              <a:t>UI/UX </a:t>
            </a:r>
            <a:r>
              <a:rPr b="1" i="0" lang="en-AU" sz="1000" u="none" cap="none" strike="noStrike">
                <a:solidFill>
                  <a:srgbClr val="000000"/>
                </a:solidFill>
                <a:latin typeface="Calibri"/>
                <a:ea typeface="Calibri"/>
                <a:cs typeface="Calibri"/>
                <a:sym typeface="Calibri"/>
              </a:rPr>
              <a:t>design</a:t>
            </a:r>
            <a:endParaRPr b="0" i="0" sz="1000" u="none" cap="none" strike="noStrike">
              <a:solidFill>
                <a:srgbClr val="000000"/>
              </a:solidFill>
              <a:latin typeface="Calibri"/>
              <a:ea typeface="Calibri"/>
              <a:cs typeface="Calibri"/>
              <a:sym typeface="Calibri"/>
            </a:endParaRPr>
          </a:p>
          <a:p>
            <a:pPr indent="-285750" lvl="0" marL="285750" marR="0" rtl="0" algn="l">
              <a:lnSpc>
                <a:spcPct val="100000"/>
              </a:lnSpc>
              <a:spcBef>
                <a:spcPts val="0"/>
              </a:spcBef>
              <a:spcAft>
                <a:spcPts val="0"/>
              </a:spcAft>
              <a:buClr>
                <a:srgbClr val="000000"/>
              </a:buClr>
              <a:buSzPts val="1000"/>
              <a:buFont typeface="Arial"/>
              <a:buChar char="•"/>
            </a:pPr>
            <a:r>
              <a:rPr b="0" i="0" lang="en-AU" sz="1000" u="none" cap="none" strike="noStrike">
                <a:solidFill>
                  <a:srgbClr val="000000"/>
                </a:solidFill>
                <a:latin typeface="Calibri"/>
                <a:ea typeface="Calibri"/>
                <a:cs typeface="Calibri"/>
                <a:sym typeface="Calibri"/>
              </a:rPr>
              <a:t>Legal expertise to aid in developing process to access patients’ dispensing records</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None/>
            </a:pPr>
            <a:r>
              <a:t/>
            </a:r>
            <a:endParaRPr b="1"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g1b9dce6bbd6_1_3"/>
          <p:cNvSpPr txBox="1"/>
          <p:nvPr/>
        </p:nvSpPr>
        <p:spPr>
          <a:xfrm>
            <a:off x="558800" y="603525"/>
            <a:ext cx="53922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Timeline</a:t>
            </a:r>
            <a:endParaRPr b="0" i="0" sz="1400" u="none" cap="none" strike="noStrike">
              <a:solidFill>
                <a:srgbClr val="000000"/>
              </a:solidFill>
              <a:latin typeface="Arial"/>
              <a:ea typeface="Arial"/>
              <a:cs typeface="Arial"/>
              <a:sym typeface="Arial"/>
            </a:endParaRPr>
          </a:p>
        </p:txBody>
      </p:sp>
      <p:sp>
        <p:nvSpPr>
          <p:cNvPr id="234" name="Google Shape;234;g1b9dce6bbd6_1_3"/>
          <p:cNvSpPr txBox="1"/>
          <p:nvPr/>
        </p:nvSpPr>
        <p:spPr>
          <a:xfrm>
            <a:off x="0" y="9491989"/>
            <a:ext cx="3581400" cy="4308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4</a:t>
            </a:r>
            <a:endParaRPr b="0" i="0" sz="1400" u="none" cap="none" strike="noStrike">
              <a:solidFill>
                <a:srgbClr val="000000"/>
              </a:solidFill>
              <a:latin typeface="Arial"/>
              <a:ea typeface="Arial"/>
              <a:cs typeface="Arial"/>
              <a:sym typeface="Arial"/>
            </a:endParaRPr>
          </a:p>
        </p:txBody>
      </p:sp>
      <p:cxnSp>
        <p:nvCxnSpPr>
          <p:cNvPr id="235" name="Google Shape;235;g1b9dce6bbd6_1_3"/>
          <p:cNvCxnSpPr/>
          <p:nvPr/>
        </p:nvCxnSpPr>
        <p:spPr>
          <a:xfrm>
            <a:off x="1076445" y="1591518"/>
            <a:ext cx="11574" cy="5903089"/>
          </a:xfrm>
          <a:prstGeom prst="straightConnector1">
            <a:avLst/>
          </a:prstGeom>
          <a:noFill/>
          <a:ln cap="flat" cmpd="sng" w="9525">
            <a:solidFill>
              <a:srgbClr val="EB792A"/>
            </a:solidFill>
            <a:prstDash val="solid"/>
            <a:round/>
            <a:headEnd len="sm" w="sm" type="none"/>
            <a:tailEnd len="sm" w="sm" type="none"/>
          </a:ln>
        </p:spPr>
      </p:cxnSp>
      <p:sp>
        <p:nvSpPr>
          <p:cNvPr id="236" name="Google Shape;236;g1b9dce6bbd6_1_3"/>
          <p:cNvSpPr/>
          <p:nvPr/>
        </p:nvSpPr>
        <p:spPr>
          <a:xfrm>
            <a:off x="972273" y="2152890"/>
            <a:ext cx="231492" cy="219919"/>
          </a:xfrm>
          <a:prstGeom prst="flowChartConnector">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37" name="Google Shape;237;g1b9dce6bbd6_1_3"/>
          <p:cNvSpPr/>
          <p:nvPr/>
        </p:nvSpPr>
        <p:spPr>
          <a:xfrm>
            <a:off x="960699" y="3240891"/>
            <a:ext cx="231492" cy="219919"/>
          </a:xfrm>
          <a:prstGeom prst="flowChartConnector">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38" name="Google Shape;238;g1b9dce6bbd6_1_3"/>
          <p:cNvSpPr txBox="1"/>
          <p:nvPr/>
        </p:nvSpPr>
        <p:spPr>
          <a:xfrm>
            <a:off x="1410083" y="2141976"/>
            <a:ext cx="3581400" cy="738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AU" sz="1200" u="none" cap="none" strike="noStrike">
                <a:solidFill>
                  <a:schemeClr val="accent2"/>
                </a:solidFill>
                <a:latin typeface="Arial"/>
                <a:ea typeface="Arial"/>
                <a:cs typeface="Arial"/>
                <a:sym typeface="Arial"/>
              </a:rPr>
              <a:t>End of HISS: </a:t>
            </a:r>
            <a:endParaRPr/>
          </a:p>
          <a:p>
            <a:pPr indent="0" lvl="0" marL="0" marR="0" rtl="0" algn="l">
              <a:lnSpc>
                <a:spcPct val="100000"/>
              </a:lnSpc>
              <a:spcBef>
                <a:spcPts val="0"/>
              </a:spcBef>
              <a:spcAft>
                <a:spcPts val="0"/>
              </a:spcAft>
              <a:buNone/>
            </a:pPr>
            <a:r>
              <a:rPr b="0" i="0" lang="en-AU" sz="1000" u="none" cap="none" strike="noStrike">
                <a:solidFill>
                  <a:srgbClr val="000000"/>
                </a:solidFill>
                <a:latin typeface="Arial"/>
                <a:ea typeface="Arial"/>
                <a:cs typeface="Arial"/>
                <a:sym typeface="Arial"/>
              </a:rPr>
              <a:t>- Figma </a:t>
            </a:r>
            <a:r>
              <a:rPr b="1" i="0" lang="en-AU" sz="1000" u="none" cap="none" strike="noStrike">
                <a:solidFill>
                  <a:srgbClr val="000000"/>
                </a:solidFill>
                <a:latin typeface="Arial"/>
                <a:ea typeface="Arial"/>
                <a:cs typeface="Arial"/>
                <a:sym typeface="Arial"/>
              </a:rPr>
              <a:t>prototype</a:t>
            </a:r>
            <a:endParaRPr/>
          </a:p>
          <a:p>
            <a:pPr indent="0" lvl="0" marL="0" marR="0" rtl="0" algn="l">
              <a:lnSpc>
                <a:spcPct val="100000"/>
              </a:lnSpc>
              <a:spcBef>
                <a:spcPts val="0"/>
              </a:spcBef>
              <a:spcAft>
                <a:spcPts val="0"/>
              </a:spcAft>
              <a:buNone/>
            </a:pPr>
            <a:r>
              <a:rPr b="0" i="0" lang="en-AU" sz="1000" u="none" cap="none" strike="noStrike">
                <a:solidFill>
                  <a:srgbClr val="000000"/>
                </a:solidFill>
                <a:latin typeface="Arial"/>
                <a:ea typeface="Arial"/>
                <a:cs typeface="Arial"/>
                <a:sym typeface="Arial"/>
              </a:rPr>
              <a:t>- Understanding of process for </a:t>
            </a:r>
            <a:r>
              <a:rPr b="1" i="0" lang="en-AU" sz="1000" u="none" cap="none" strike="noStrike">
                <a:solidFill>
                  <a:srgbClr val="000000"/>
                </a:solidFill>
                <a:latin typeface="Arial"/>
                <a:ea typeface="Arial"/>
                <a:cs typeface="Arial"/>
                <a:sym typeface="Arial"/>
              </a:rPr>
              <a:t>accessing pharmacy dispensing records </a:t>
            </a:r>
            <a:endParaRPr b="1" i="0" sz="1000" u="none" cap="none" strike="noStrike">
              <a:solidFill>
                <a:srgbClr val="000000"/>
              </a:solidFill>
              <a:latin typeface="Arial"/>
              <a:ea typeface="Arial"/>
              <a:cs typeface="Arial"/>
              <a:sym typeface="Arial"/>
            </a:endParaRPr>
          </a:p>
        </p:txBody>
      </p:sp>
      <p:sp>
        <p:nvSpPr>
          <p:cNvPr id="239" name="Google Shape;239;g1b9dce6bbd6_1_3"/>
          <p:cNvSpPr txBox="1"/>
          <p:nvPr/>
        </p:nvSpPr>
        <p:spPr>
          <a:xfrm>
            <a:off x="1410083" y="3240891"/>
            <a:ext cx="3581400"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AU" sz="1200" u="none" cap="none" strike="noStrike">
                <a:solidFill>
                  <a:schemeClr val="accent2"/>
                </a:solidFill>
                <a:latin typeface="Arial"/>
                <a:ea typeface="Arial"/>
                <a:cs typeface="Arial"/>
                <a:sym typeface="Arial"/>
              </a:rPr>
              <a:t>December 2023: </a:t>
            </a:r>
            <a:endParaRPr/>
          </a:p>
          <a:p>
            <a:pPr indent="-171450" lvl="0" marL="171450" marR="0" rtl="0" algn="l">
              <a:lnSpc>
                <a:spcPct val="100000"/>
              </a:lnSpc>
              <a:spcBef>
                <a:spcPts val="0"/>
              </a:spcBef>
              <a:spcAft>
                <a:spcPts val="0"/>
              </a:spcAft>
              <a:buClr>
                <a:srgbClr val="000000"/>
              </a:buClr>
              <a:buSzPts val="1000"/>
              <a:buFont typeface="Arial"/>
              <a:buChar char="-"/>
            </a:pPr>
            <a:r>
              <a:rPr b="0" i="0" lang="en-AU" sz="1000" u="none" cap="none" strike="noStrike">
                <a:solidFill>
                  <a:srgbClr val="000000"/>
                </a:solidFill>
                <a:latin typeface="Arial"/>
                <a:ea typeface="Arial"/>
                <a:cs typeface="Arial"/>
                <a:sym typeface="Arial"/>
              </a:rPr>
              <a:t>Creation of </a:t>
            </a:r>
            <a:r>
              <a:rPr b="1" i="0" lang="en-AU" sz="1000" u="none" cap="none" strike="noStrike">
                <a:solidFill>
                  <a:srgbClr val="000000"/>
                </a:solidFill>
                <a:latin typeface="Arial"/>
                <a:ea typeface="Arial"/>
                <a:cs typeface="Arial"/>
                <a:sym typeface="Arial"/>
              </a:rPr>
              <a:t>Minimum Viable Product </a:t>
            </a:r>
            <a:r>
              <a:rPr b="0" i="0" lang="en-AU" sz="1000" u="none" cap="none" strike="noStrike">
                <a:solidFill>
                  <a:srgbClr val="000000"/>
                </a:solidFill>
                <a:latin typeface="Arial"/>
                <a:ea typeface="Arial"/>
                <a:cs typeface="Arial"/>
                <a:sym typeface="Arial"/>
              </a:rPr>
              <a:t>(MVP)</a:t>
            </a:r>
            <a:endParaRPr/>
          </a:p>
          <a:p>
            <a:pPr indent="-171450" lvl="0" marL="171450" marR="0" rtl="0" algn="l">
              <a:lnSpc>
                <a:spcPct val="100000"/>
              </a:lnSpc>
              <a:spcBef>
                <a:spcPts val="0"/>
              </a:spcBef>
              <a:spcAft>
                <a:spcPts val="0"/>
              </a:spcAft>
              <a:buClr>
                <a:srgbClr val="000000"/>
              </a:buClr>
              <a:buSzPts val="1000"/>
              <a:buFont typeface="Arial"/>
              <a:buChar char="-"/>
            </a:pPr>
            <a:r>
              <a:rPr b="1" i="0" lang="en-AU" sz="1000" u="none" cap="none" strike="noStrike">
                <a:solidFill>
                  <a:srgbClr val="000000"/>
                </a:solidFill>
                <a:latin typeface="Arial"/>
                <a:ea typeface="Arial"/>
                <a:cs typeface="Arial"/>
                <a:sym typeface="Arial"/>
              </a:rPr>
              <a:t>Preliminary testing</a:t>
            </a:r>
            <a:endParaRPr b="1" i="0" sz="1000" u="none" cap="none" strike="noStrike">
              <a:solidFill>
                <a:srgbClr val="000000"/>
              </a:solidFill>
              <a:latin typeface="Arial"/>
              <a:ea typeface="Arial"/>
              <a:cs typeface="Arial"/>
              <a:sym typeface="Arial"/>
            </a:endParaRPr>
          </a:p>
        </p:txBody>
      </p:sp>
      <p:sp>
        <p:nvSpPr>
          <p:cNvPr id="240" name="Google Shape;240;g1b9dce6bbd6_1_3"/>
          <p:cNvSpPr/>
          <p:nvPr/>
        </p:nvSpPr>
        <p:spPr>
          <a:xfrm>
            <a:off x="982832" y="4328892"/>
            <a:ext cx="231492" cy="219919"/>
          </a:xfrm>
          <a:prstGeom prst="flowChartConnector">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41" name="Google Shape;241;g1b9dce6bbd6_1_3"/>
          <p:cNvSpPr txBox="1"/>
          <p:nvPr/>
        </p:nvSpPr>
        <p:spPr>
          <a:xfrm>
            <a:off x="1410083" y="4310653"/>
            <a:ext cx="3581400"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AU" sz="1200" u="none" cap="none" strike="noStrike">
                <a:solidFill>
                  <a:schemeClr val="accent2"/>
                </a:solidFill>
                <a:latin typeface="Arial"/>
                <a:ea typeface="Arial"/>
                <a:cs typeface="Arial"/>
                <a:sym typeface="Arial"/>
              </a:rPr>
              <a:t>January 2024: </a:t>
            </a:r>
            <a:endParaRPr b="0" i="0" sz="1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AU" sz="1000" u="none" cap="none" strike="noStrike">
                <a:solidFill>
                  <a:srgbClr val="000000"/>
                </a:solidFill>
                <a:latin typeface="Arial"/>
                <a:ea typeface="Arial"/>
                <a:cs typeface="Arial"/>
                <a:sym typeface="Arial"/>
              </a:rPr>
              <a:t>- </a:t>
            </a:r>
            <a:r>
              <a:rPr b="1" i="0" lang="en-AU" sz="1000" u="none" cap="none" strike="noStrike">
                <a:solidFill>
                  <a:srgbClr val="000000"/>
                </a:solidFill>
                <a:latin typeface="Arial"/>
                <a:ea typeface="Arial"/>
                <a:cs typeface="Arial"/>
                <a:sym typeface="Arial"/>
              </a:rPr>
              <a:t>Free trial </a:t>
            </a:r>
            <a:r>
              <a:rPr b="0" i="0" lang="en-AU" sz="1000" u="none" cap="none" strike="noStrike">
                <a:solidFill>
                  <a:srgbClr val="000000"/>
                </a:solidFill>
                <a:latin typeface="Arial"/>
                <a:ea typeface="Arial"/>
                <a:cs typeface="Arial"/>
                <a:sym typeface="Arial"/>
              </a:rPr>
              <a:t>at The Alfred</a:t>
            </a:r>
            <a:endParaRPr/>
          </a:p>
        </p:txBody>
      </p:sp>
      <p:sp>
        <p:nvSpPr>
          <p:cNvPr id="242" name="Google Shape;242;g1b9dce6bbd6_1_3"/>
          <p:cNvSpPr/>
          <p:nvPr/>
        </p:nvSpPr>
        <p:spPr>
          <a:xfrm>
            <a:off x="972273" y="5332012"/>
            <a:ext cx="231492" cy="219919"/>
          </a:xfrm>
          <a:prstGeom prst="flowChartConnector">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43" name="Google Shape;243;g1b9dce6bbd6_1_3"/>
          <p:cNvSpPr txBox="1"/>
          <p:nvPr/>
        </p:nvSpPr>
        <p:spPr>
          <a:xfrm>
            <a:off x="1410083" y="5336487"/>
            <a:ext cx="3581400"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AU" sz="1200" u="none" cap="none" strike="noStrike">
                <a:solidFill>
                  <a:schemeClr val="accent2"/>
                </a:solidFill>
                <a:latin typeface="Arial"/>
                <a:ea typeface="Arial"/>
                <a:cs typeface="Arial"/>
                <a:sym typeface="Arial"/>
              </a:rPr>
              <a:t>May 2024: </a:t>
            </a:r>
            <a:endParaRPr b="0" i="0" sz="1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AU" sz="1000" u="none" cap="none" strike="noStrike">
                <a:solidFill>
                  <a:srgbClr val="000000"/>
                </a:solidFill>
                <a:latin typeface="Arial"/>
                <a:ea typeface="Arial"/>
                <a:cs typeface="Arial"/>
                <a:sym typeface="Arial"/>
              </a:rPr>
              <a:t>- </a:t>
            </a:r>
            <a:r>
              <a:rPr b="1" i="0" lang="en-AU" sz="1000" u="none" cap="none" strike="noStrike">
                <a:solidFill>
                  <a:srgbClr val="000000"/>
                </a:solidFill>
                <a:latin typeface="Arial"/>
                <a:ea typeface="Arial"/>
                <a:cs typeface="Arial"/>
                <a:sym typeface="Arial"/>
              </a:rPr>
              <a:t>Data collection </a:t>
            </a:r>
            <a:r>
              <a:rPr b="0" i="0" lang="en-AU" sz="1000" u="none" cap="none" strike="noStrike">
                <a:solidFill>
                  <a:srgbClr val="000000"/>
                </a:solidFill>
                <a:latin typeface="Arial"/>
                <a:ea typeface="Arial"/>
                <a:cs typeface="Arial"/>
                <a:sym typeface="Arial"/>
              </a:rPr>
              <a:t>and</a:t>
            </a:r>
            <a:r>
              <a:rPr b="1" i="0" lang="en-AU" sz="1000" u="none" cap="none" strike="noStrike">
                <a:solidFill>
                  <a:srgbClr val="000000"/>
                </a:solidFill>
                <a:latin typeface="Arial"/>
                <a:ea typeface="Arial"/>
                <a:cs typeface="Arial"/>
                <a:sym typeface="Arial"/>
              </a:rPr>
              <a:t> analysis</a:t>
            </a:r>
            <a:r>
              <a:rPr b="0" i="0" lang="en-AU" sz="1000" u="none" cap="none" strike="noStrike">
                <a:solidFill>
                  <a:srgbClr val="000000"/>
                </a:solidFill>
                <a:latin typeface="Arial"/>
                <a:ea typeface="Arial"/>
                <a:cs typeface="Arial"/>
                <a:sym typeface="Arial"/>
              </a:rPr>
              <a:t> (feedback from free trial)</a:t>
            </a:r>
            <a:endParaRPr/>
          </a:p>
        </p:txBody>
      </p:sp>
      <p:sp>
        <p:nvSpPr>
          <p:cNvPr id="244" name="Google Shape;244;g1b9dce6bbd6_1_3"/>
          <p:cNvSpPr/>
          <p:nvPr/>
        </p:nvSpPr>
        <p:spPr>
          <a:xfrm>
            <a:off x="982832" y="6200094"/>
            <a:ext cx="231492" cy="219919"/>
          </a:xfrm>
          <a:prstGeom prst="flowChartConnector">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45" name="Google Shape;245;g1b9dce6bbd6_1_3"/>
          <p:cNvSpPr txBox="1"/>
          <p:nvPr/>
        </p:nvSpPr>
        <p:spPr>
          <a:xfrm>
            <a:off x="1410083" y="6200094"/>
            <a:ext cx="3581400" cy="89255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AU" sz="1200" u="none" cap="none" strike="noStrike">
                <a:solidFill>
                  <a:schemeClr val="accent2"/>
                </a:solidFill>
                <a:latin typeface="Arial"/>
                <a:ea typeface="Arial"/>
                <a:cs typeface="Arial"/>
                <a:sym typeface="Arial"/>
              </a:rPr>
              <a:t>July 2024: </a:t>
            </a:r>
            <a:endParaRPr b="0" i="0" sz="1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AU" sz="1000" u="none" cap="none" strike="noStrike">
                <a:solidFill>
                  <a:srgbClr val="000000"/>
                </a:solidFill>
                <a:latin typeface="Arial"/>
                <a:ea typeface="Arial"/>
                <a:cs typeface="Arial"/>
                <a:sym typeface="Arial"/>
              </a:rPr>
              <a:t>- </a:t>
            </a:r>
            <a:r>
              <a:rPr b="1" i="0" lang="en-AU" sz="1000" u="none" cap="none" strike="noStrike">
                <a:solidFill>
                  <a:srgbClr val="000000"/>
                </a:solidFill>
                <a:latin typeface="Arial"/>
                <a:ea typeface="Arial"/>
                <a:cs typeface="Arial"/>
                <a:sym typeface="Arial"/>
              </a:rPr>
              <a:t>Software development</a:t>
            </a:r>
            <a:r>
              <a:rPr b="0" i="0" lang="en-AU" sz="1000" u="none" cap="none" strike="noStrike">
                <a:solidFill>
                  <a:srgbClr val="000000"/>
                </a:solidFill>
                <a:latin typeface="Arial"/>
                <a:ea typeface="Arial"/>
                <a:cs typeface="Arial"/>
                <a:sym typeface="Arial"/>
              </a:rPr>
              <a:t> complete (changes based on feedback have been implemented)</a:t>
            </a:r>
            <a:endParaRPr/>
          </a:p>
          <a:p>
            <a:pPr indent="0" lvl="0" marL="0" marR="0" rtl="0" algn="l">
              <a:lnSpc>
                <a:spcPct val="100000"/>
              </a:lnSpc>
              <a:spcBef>
                <a:spcPts val="0"/>
              </a:spcBef>
              <a:spcAft>
                <a:spcPts val="0"/>
              </a:spcAft>
              <a:buNone/>
            </a:pPr>
            <a:r>
              <a:rPr b="0" i="0" lang="en-AU" sz="1000" u="none" cap="none" strike="noStrike">
                <a:solidFill>
                  <a:srgbClr val="000000"/>
                </a:solidFill>
                <a:latin typeface="Arial"/>
                <a:ea typeface="Arial"/>
                <a:cs typeface="Arial"/>
                <a:sym typeface="Arial"/>
              </a:rPr>
              <a:t>- Launch </a:t>
            </a:r>
            <a:r>
              <a:rPr b="1" i="0" lang="en-AU" sz="1000" u="none" cap="none" strike="noStrike">
                <a:solidFill>
                  <a:srgbClr val="000000"/>
                </a:solidFill>
                <a:latin typeface="Arial"/>
                <a:ea typeface="Arial"/>
                <a:cs typeface="Arial"/>
                <a:sym typeface="Arial"/>
              </a:rPr>
              <a:t>subscription model</a:t>
            </a:r>
            <a:r>
              <a:rPr b="0" i="0" lang="en-AU" sz="1000" u="none" cap="none" strike="noStrike">
                <a:solidFill>
                  <a:srgbClr val="000000"/>
                </a:solidFill>
                <a:latin typeface="Arial"/>
                <a:ea typeface="Arial"/>
                <a:cs typeface="Arial"/>
                <a:sym typeface="Arial"/>
              </a:rPr>
              <a:t> in Monash Partners’ oncology departments </a:t>
            </a:r>
            <a:endParaRPr/>
          </a:p>
        </p:txBody>
      </p:sp>
      <p:cxnSp>
        <p:nvCxnSpPr>
          <p:cNvPr id="246" name="Google Shape;246;g1b9dce6bbd6_1_3"/>
          <p:cNvCxnSpPr/>
          <p:nvPr/>
        </p:nvCxnSpPr>
        <p:spPr>
          <a:xfrm>
            <a:off x="1088019" y="7494607"/>
            <a:ext cx="0" cy="348008"/>
          </a:xfrm>
          <a:prstGeom prst="straightConnector1">
            <a:avLst/>
          </a:prstGeom>
          <a:noFill/>
          <a:ln cap="flat" cmpd="sng" w="9525">
            <a:solidFill>
              <a:srgbClr val="EB792A"/>
            </a:solidFill>
            <a:prstDash val="solid"/>
            <a:round/>
            <a:headEnd len="sm" w="sm" type="none"/>
            <a:tailEnd len="med" w="med" type="triangle"/>
          </a:ln>
        </p:spPr>
      </p:cxnSp>
      <p:sp>
        <p:nvSpPr>
          <p:cNvPr id="247" name="Google Shape;247;g1b9dce6bbd6_1_3"/>
          <p:cNvSpPr txBox="1"/>
          <p:nvPr/>
        </p:nvSpPr>
        <p:spPr>
          <a:xfrm>
            <a:off x="1410083" y="7668611"/>
            <a:ext cx="3581400" cy="738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AU" sz="1200" u="none" cap="none" strike="noStrike">
                <a:solidFill>
                  <a:schemeClr val="accent2"/>
                </a:solidFill>
                <a:latin typeface="Arial"/>
                <a:ea typeface="Arial"/>
                <a:cs typeface="Arial"/>
                <a:sym typeface="Arial"/>
              </a:rPr>
              <a:t>2025 +</a:t>
            </a:r>
            <a:endParaRPr b="0" i="0" sz="1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AU" sz="1000" u="none" cap="none" strike="noStrike">
                <a:solidFill>
                  <a:srgbClr val="000000"/>
                </a:solidFill>
                <a:latin typeface="Arial"/>
                <a:ea typeface="Arial"/>
                <a:cs typeface="Arial"/>
                <a:sym typeface="Arial"/>
              </a:rPr>
              <a:t>- Expansion to </a:t>
            </a:r>
            <a:r>
              <a:rPr b="1" i="0" lang="en-AU" sz="1000" u="none" cap="none" strike="noStrike">
                <a:solidFill>
                  <a:srgbClr val="000000"/>
                </a:solidFill>
                <a:latin typeface="Arial"/>
                <a:ea typeface="Arial"/>
                <a:cs typeface="Arial"/>
                <a:sym typeface="Arial"/>
              </a:rPr>
              <a:t>other hospitals </a:t>
            </a:r>
            <a:r>
              <a:rPr b="0" i="0" lang="en-AU" sz="1000" u="none" cap="none" strike="noStrike">
                <a:solidFill>
                  <a:srgbClr val="000000"/>
                </a:solidFill>
                <a:latin typeface="Arial"/>
                <a:ea typeface="Arial"/>
                <a:cs typeface="Arial"/>
                <a:sym typeface="Arial"/>
              </a:rPr>
              <a:t>in Australia</a:t>
            </a:r>
            <a:endParaRPr/>
          </a:p>
          <a:p>
            <a:pPr indent="0" lvl="0" marL="0" marR="0" rtl="0" algn="l">
              <a:lnSpc>
                <a:spcPct val="100000"/>
              </a:lnSpc>
              <a:spcBef>
                <a:spcPts val="0"/>
              </a:spcBef>
              <a:spcAft>
                <a:spcPts val="0"/>
              </a:spcAft>
              <a:buNone/>
            </a:pPr>
            <a:r>
              <a:rPr b="0" i="0" lang="en-AU" sz="1000" u="none" cap="none" strike="noStrike">
                <a:solidFill>
                  <a:srgbClr val="000000"/>
                </a:solidFill>
                <a:latin typeface="Arial"/>
                <a:ea typeface="Arial"/>
                <a:cs typeface="Arial"/>
                <a:sym typeface="Arial"/>
              </a:rPr>
              <a:t>- Develop application for </a:t>
            </a:r>
            <a:r>
              <a:rPr b="1" i="0" lang="en-AU" sz="1000" u="none" cap="none" strike="noStrike">
                <a:solidFill>
                  <a:srgbClr val="000000"/>
                </a:solidFill>
                <a:latin typeface="Arial"/>
                <a:ea typeface="Arial"/>
                <a:cs typeface="Arial"/>
                <a:sym typeface="Arial"/>
              </a:rPr>
              <a:t>other</a:t>
            </a:r>
            <a:r>
              <a:rPr b="0" i="0" lang="en-AU" sz="1000" u="none" cap="none" strike="noStrike">
                <a:solidFill>
                  <a:srgbClr val="000000"/>
                </a:solidFill>
                <a:latin typeface="Arial"/>
                <a:ea typeface="Arial"/>
                <a:cs typeface="Arial"/>
                <a:sym typeface="Arial"/>
              </a:rPr>
              <a:t> </a:t>
            </a:r>
            <a:r>
              <a:rPr b="1" i="0" lang="en-AU" sz="1000" u="none" cap="none" strike="noStrike">
                <a:solidFill>
                  <a:srgbClr val="000000"/>
                </a:solidFill>
                <a:latin typeface="Arial"/>
                <a:ea typeface="Arial"/>
                <a:cs typeface="Arial"/>
                <a:sym typeface="Arial"/>
              </a:rPr>
              <a:t>disease states </a:t>
            </a:r>
            <a:r>
              <a:rPr b="0" i="0" lang="en-AU" sz="1000" u="none" cap="none" strike="noStrike">
                <a:solidFill>
                  <a:srgbClr val="000000"/>
                </a:solidFill>
                <a:latin typeface="Arial"/>
                <a:ea typeface="Arial"/>
                <a:cs typeface="Arial"/>
                <a:sym typeface="Arial"/>
              </a:rPr>
              <a:t>with oral medication</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20"/>
          <p:cNvSpPr txBox="1"/>
          <p:nvPr/>
        </p:nvSpPr>
        <p:spPr>
          <a:xfrm>
            <a:off x="484660" y="331676"/>
            <a:ext cx="53922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References </a:t>
            </a:r>
            <a:endParaRPr b="0" i="0" sz="1400" u="none" cap="none" strike="noStrike">
              <a:solidFill>
                <a:srgbClr val="000000"/>
              </a:solidFill>
              <a:latin typeface="Arial"/>
              <a:ea typeface="Arial"/>
              <a:cs typeface="Arial"/>
              <a:sym typeface="Arial"/>
            </a:endParaRPr>
          </a:p>
        </p:txBody>
      </p:sp>
      <p:sp>
        <p:nvSpPr>
          <p:cNvPr id="254" name="Google Shape;254;p20"/>
          <p:cNvSpPr txBox="1"/>
          <p:nvPr/>
        </p:nvSpPr>
        <p:spPr>
          <a:xfrm>
            <a:off x="0" y="9491989"/>
            <a:ext cx="3581400" cy="4308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4</a:t>
            </a:r>
            <a:endParaRPr b="0" i="0" sz="1400" u="none" cap="none" strike="noStrike">
              <a:solidFill>
                <a:srgbClr val="000000"/>
              </a:solidFill>
              <a:latin typeface="Arial"/>
              <a:ea typeface="Arial"/>
              <a:cs typeface="Arial"/>
              <a:sym typeface="Arial"/>
            </a:endParaRPr>
          </a:p>
        </p:txBody>
      </p:sp>
      <p:sp>
        <p:nvSpPr>
          <p:cNvPr id="255" name="Google Shape;255;p20"/>
          <p:cNvSpPr txBox="1"/>
          <p:nvPr/>
        </p:nvSpPr>
        <p:spPr>
          <a:xfrm>
            <a:off x="739302" y="916676"/>
            <a:ext cx="5228349" cy="8756243"/>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rgbClr val="000000"/>
              </a:buClr>
              <a:buSzPts val="900"/>
              <a:buFont typeface="Arial"/>
              <a:buAutoNum type="arabicPeriod"/>
            </a:pPr>
            <a:r>
              <a:rPr b="0" i="0" lang="en-AU" sz="900" u="none" cap="none" strike="noStrike">
                <a:solidFill>
                  <a:srgbClr val="000000"/>
                </a:solidFill>
                <a:latin typeface="Calibri"/>
                <a:ea typeface="Calibri"/>
                <a:cs typeface="Calibri"/>
                <a:sym typeface="Calibri"/>
              </a:rPr>
              <a:t>Weingart SN, Brown E, Bach PB, Eng K, Johnson SA, Kuzel TM, et al. NCCN Task Force Report: Oral chemotherapy [Internet]. JNCCN. National Comprehensive Cancer Network; 2008 [cited 2023Jan14]. Available from: https://jnccn.org/configurable/content/journals$002fjnccn$002f6$002fS3$002farticle-pS-1.xml?t%3Aac=journals%24002fjnccn%24002f6%24002fS3%24002farticle-pS-1.xml </a:t>
            </a:r>
            <a:endParaRPr/>
          </a:p>
          <a:p>
            <a:pPr indent="-342900" lvl="0" marL="342900" marR="0" rtl="0" algn="l">
              <a:lnSpc>
                <a:spcPct val="100000"/>
              </a:lnSpc>
              <a:spcBef>
                <a:spcPts val="0"/>
              </a:spcBef>
              <a:spcAft>
                <a:spcPts val="0"/>
              </a:spcAft>
              <a:buClr>
                <a:srgbClr val="000000"/>
              </a:buClr>
              <a:buSzPts val="900"/>
              <a:buFont typeface="Arial"/>
              <a:buAutoNum type="arabicPeriod"/>
            </a:pPr>
            <a:r>
              <a:rPr b="0" i="0" lang="en-AU" sz="900" u="none" cap="none" strike="noStrike">
                <a:solidFill>
                  <a:srgbClr val="000000"/>
                </a:solidFill>
                <a:latin typeface="Calibri"/>
                <a:ea typeface="Calibri"/>
                <a:cs typeface="Calibri"/>
                <a:sym typeface="Calibri"/>
              </a:rPr>
              <a:t>Richmond JP, Kelly MG, Johnston A, Hynes L, Murphy PJ, Murphy AW. Current management of adults receiving oral anti-cancer medications: A scoping review protocol [Internet]. HRB open research. U.S. National Library of Medicine; 2022 [cited 2023Jan14]. Available from: https://www.ncbi.nlm.nih.gov/pmc/articles/PMC8802151/ </a:t>
            </a:r>
            <a:endParaRPr/>
          </a:p>
          <a:p>
            <a:pPr indent="-342900" lvl="0" marL="342900" marR="0" rtl="0" algn="l">
              <a:lnSpc>
                <a:spcPct val="100000"/>
              </a:lnSpc>
              <a:spcBef>
                <a:spcPts val="0"/>
              </a:spcBef>
              <a:spcAft>
                <a:spcPts val="0"/>
              </a:spcAft>
              <a:buClr>
                <a:srgbClr val="000000"/>
              </a:buClr>
              <a:buSzPts val="900"/>
              <a:buFont typeface="Arial"/>
              <a:buAutoNum type="arabicPeriod"/>
            </a:pPr>
            <a:r>
              <a:rPr b="0" i="0" lang="en-AU" sz="900" u="none" cap="none" strike="noStrike">
                <a:solidFill>
                  <a:srgbClr val="000000"/>
                </a:solidFill>
                <a:latin typeface="Calibri"/>
                <a:ea typeface="Calibri"/>
                <a:cs typeface="Calibri"/>
                <a:sym typeface="Calibri"/>
              </a:rPr>
              <a:t>Jacobs JM;Ream ME;Pensak N;Nisotel LE;Fishbein JN;MacDonald JJ;Buzaglo J;Lennes IT;Safren SA;Pirl WF;Temel JS;Greer JA; Patient experiences with oral chemotherapy: Adherence, symptoms, and quality of life [Internet]. Journal of the National Comprehensive Cancer Network : JNCCN. U.S. National Library of Medicine; [cited 2023Jan14]. Available from: https://pubmed.ncbi.nlm.nih.gov/30865917/ </a:t>
            </a:r>
            <a:endParaRPr/>
          </a:p>
          <a:p>
            <a:pPr indent="-342900" lvl="0" marL="342900" marR="0" rtl="0" algn="l">
              <a:lnSpc>
                <a:spcPct val="100000"/>
              </a:lnSpc>
              <a:spcBef>
                <a:spcPts val="0"/>
              </a:spcBef>
              <a:spcAft>
                <a:spcPts val="0"/>
              </a:spcAft>
              <a:buClr>
                <a:srgbClr val="000000"/>
              </a:buClr>
              <a:buSzPts val="900"/>
              <a:buFont typeface="Arial"/>
              <a:buAutoNum type="arabicPeriod"/>
            </a:pPr>
            <a:r>
              <a:rPr b="0" i="0" lang="en-AU" sz="900" u="none" cap="none" strike="noStrike">
                <a:solidFill>
                  <a:srgbClr val="000000"/>
                </a:solidFill>
                <a:latin typeface="Calibri"/>
                <a:ea typeface="Calibri"/>
                <a:cs typeface="Calibri"/>
                <a:sym typeface="Calibri"/>
              </a:rPr>
              <a:t>Betcher J, Dow E, Khera N. Oral chemotherapy in patients with hematological malignancies-care process, pharmacoeconomic and policy implications - current hematologic malignancy reports [Internet]. SpringerLink. Springer US; 2016 [cited 2023Jan14]. Available from: https://link.springer.com/article/10.1007/s11899-016-0325-2 </a:t>
            </a:r>
            <a:endParaRPr/>
          </a:p>
          <a:p>
            <a:pPr indent="-342900" lvl="0" marL="342900" marR="0" rtl="0" algn="l">
              <a:lnSpc>
                <a:spcPct val="100000"/>
              </a:lnSpc>
              <a:spcBef>
                <a:spcPts val="0"/>
              </a:spcBef>
              <a:spcAft>
                <a:spcPts val="0"/>
              </a:spcAft>
              <a:buClr>
                <a:srgbClr val="000000"/>
              </a:buClr>
              <a:buSzPts val="900"/>
              <a:buFont typeface="Arial"/>
              <a:buAutoNum type="arabicPeriod"/>
            </a:pPr>
            <a:r>
              <a:rPr b="0" i="0" lang="en-AU" sz="900" u="none" cap="none" strike="noStrike">
                <a:solidFill>
                  <a:srgbClr val="000000"/>
                </a:solidFill>
                <a:latin typeface="Calibri"/>
                <a:ea typeface="Calibri"/>
                <a:cs typeface="Calibri"/>
                <a:sym typeface="Calibri"/>
              </a:rPr>
              <a:t>Zerillo JA;Pham TH;Kadlubek P;Severson JA;Mackler E;Jacobson JO;Blayney DW; Administration of oral chemotherapy: Results from three rounds of the Quality Oncology Practice initiative [Internet]. Journal of oncology practice. U.S. National Library of Medicine; [cited 2023Jan14]. Available from: https://pubmed.ncbi.nlm.nih.gov/25784581/ </a:t>
            </a:r>
            <a:endParaRPr/>
          </a:p>
          <a:p>
            <a:pPr indent="-342900" lvl="0" marL="342900" marR="0" rtl="0" algn="l">
              <a:lnSpc>
                <a:spcPct val="100000"/>
              </a:lnSpc>
              <a:spcBef>
                <a:spcPts val="0"/>
              </a:spcBef>
              <a:spcAft>
                <a:spcPts val="0"/>
              </a:spcAft>
              <a:buClr>
                <a:srgbClr val="000000"/>
              </a:buClr>
              <a:buSzPts val="900"/>
              <a:buFont typeface="Arial"/>
              <a:buAutoNum type="arabicPeriod"/>
            </a:pPr>
            <a:r>
              <a:rPr b="0" i="0" lang="en-AU" sz="900" u="none" cap="none" strike="noStrike">
                <a:solidFill>
                  <a:srgbClr val="000000"/>
                </a:solidFill>
                <a:latin typeface="Calibri"/>
                <a:ea typeface="Calibri"/>
                <a:cs typeface="Calibri"/>
                <a:sym typeface="Calibri"/>
              </a:rPr>
              <a:t>Annual report to the nation on the status of cancer, part 1: National ... [Internet]. [cited 2023Jan14]. Available from: https://acsjournals.onlinelibrary.wiley.com/doi/full/10.1002/cncr.34479 </a:t>
            </a:r>
            <a:endParaRPr/>
          </a:p>
          <a:p>
            <a:pPr indent="-342900" lvl="0" marL="342900" marR="0" rtl="0" algn="l">
              <a:lnSpc>
                <a:spcPct val="100000"/>
              </a:lnSpc>
              <a:spcBef>
                <a:spcPts val="0"/>
              </a:spcBef>
              <a:spcAft>
                <a:spcPts val="0"/>
              </a:spcAft>
              <a:buClr>
                <a:srgbClr val="000000"/>
              </a:buClr>
              <a:buSzPts val="900"/>
              <a:buFont typeface="Arial"/>
              <a:buAutoNum type="arabicPeriod"/>
            </a:pPr>
            <a:r>
              <a:rPr b="0" i="0" lang="en-AU" sz="900" u="none" cap="none" strike="noStrike">
                <a:solidFill>
                  <a:srgbClr val="000000"/>
                </a:solidFill>
                <a:latin typeface="Calibri"/>
                <a:ea typeface="Calibri"/>
                <a:cs typeface="Calibri"/>
                <a:sym typeface="Calibri"/>
              </a:rPr>
              <a:t>Inc. MS. Medisafe Pill Reminder [Internet]. App Store. 2012 [cited 2023Jan14]. Available from: https://apps.apple.com/au/app/medisafe-pill-reminder/id573916946 </a:t>
            </a:r>
            <a:endParaRPr/>
          </a:p>
          <a:p>
            <a:pPr indent="-342900" lvl="0" marL="342900" marR="0" rtl="0" algn="l">
              <a:lnSpc>
                <a:spcPct val="100000"/>
              </a:lnSpc>
              <a:spcBef>
                <a:spcPts val="0"/>
              </a:spcBef>
              <a:spcAft>
                <a:spcPts val="0"/>
              </a:spcAft>
              <a:buClr>
                <a:srgbClr val="000000"/>
              </a:buClr>
              <a:buSzPts val="900"/>
              <a:buFont typeface="Arial"/>
              <a:buAutoNum type="arabicPeriod"/>
            </a:pPr>
            <a:r>
              <a:rPr b="0" i="0" lang="en-AU" sz="900" u="none" cap="none" strike="noStrike">
                <a:solidFill>
                  <a:srgbClr val="000000"/>
                </a:solidFill>
                <a:latin typeface="Calibri"/>
                <a:ea typeface="Calibri"/>
                <a:cs typeface="Calibri"/>
                <a:sym typeface="Calibri"/>
              </a:rPr>
              <a:t>Komodo health study: Medisafe digital companion increases adherence and persistence [Internet]. Medisafe. 2022 [cited 2023Jan14]. Available from: https://www.medisafe.com/education-resources/komodo-health-study-medisafe-digital-companion-increases-adherence-and-persistence/ </a:t>
            </a:r>
            <a:endParaRPr/>
          </a:p>
          <a:p>
            <a:pPr indent="-342900" lvl="0" marL="342900" marR="0" rtl="0" algn="l">
              <a:lnSpc>
                <a:spcPct val="100000"/>
              </a:lnSpc>
              <a:spcBef>
                <a:spcPts val="0"/>
              </a:spcBef>
              <a:spcAft>
                <a:spcPts val="0"/>
              </a:spcAft>
              <a:buClr>
                <a:srgbClr val="000000"/>
              </a:buClr>
              <a:buSzPts val="900"/>
              <a:buFont typeface="Arial"/>
              <a:buAutoNum type="arabicPeriod"/>
            </a:pPr>
            <a:r>
              <a:rPr b="0" i="0" lang="en-AU" sz="900" u="none" cap="none" strike="noStrike">
                <a:solidFill>
                  <a:srgbClr val="000000"/>
                </a:solidFill>
                <a:latin typeface="Calibri"/>
                <a:ea typeface="Calibri"/>
                <a:cs typeface="Calibri"/>
                <a:sym typeface="Calibri"/>
              </a:rPr>
              <a:t>Helping people stay healthy and independent - GSMA [Internet]. [cited 2023Jan14]. Available from: https://www.gsma.com/iot/wp-content/uploads/2012/03/embattvitalityglowcapshires0611.pdf </a:t>
            </a:r>
            <a:endParaRPr/>
          </a:p>
          <a:p>
            <a:pPr indent="-342900" lvl="0" marL="342900" marR="0" rtl="0" algn="l">
              <a:lnSpc>
                <a:spcPct val="100000"/>
              </a:lnSpc>
              <a:spcBef>
                <a:spcPts val="0"/>
              </a:spcBef>
              <a:spcAft>
                <a:spcPts val="0"/>
              </a:spcAft>
              <a:buClr>
                <a:srgbClr val="000000"/>
              </a:buClr>
              <a:buSzPts val="900"/>
              <a:buFont typeface="Arial"/>
              <a:buAutoNum type="arabicPeriod"/>
            </a:pPr>
            <a:r>
              <a:rPr b="0" i="0" lang="en-AU" sz="900" u="none" cap="none" strike="noStrike">
                <a:solidFill>
                  <a:srgbClr val="000000"/>
                </a:solidFill>
                <a:latin typeface="Calibri"/>
                <a:ea typeface="Calibri"/>
                <a:cs typeface="Calibri"/>
                <a:sym typeface="Calibri"/>
              </a:rPr>
              <a:t>Fitch MI, Liu G, Franssen E. Patient preferences for oral versus intravenous palliative chemotherapy. [Internet]. Journal of Clinical Oncology. [cited 2023Jan14]. Available from: https://ascopubs.org/doi/pdf/10.1200/JCO.1997.15.1.110?role=tab </a:t>
            </a:r>
            <a:endParaRPr/>
          </a:p>
          <a:p>
            <a:pPr indent="-342900" lvl="0" marL="342900" marR="0" rtl="0" algn="l">
              <a:lnSpc>
                <a:spcPct val="100000"/>
              </a:lnSpc>
              <a:spcBef>
                <a:spcPts val="0"/>
              </a:spcBef>
              <a:spcAft>
                <a:spcPts val="0"/>
              </a:spcAft>
              <a:buClr>
                <a:srgbClr val="000000"/>
              </a:buClr>
              <a:buSzPts val="900"/>
              <a:buFont typeface="Arial"/>
              <a:buAutoNum type="arabicPeriod"/>
            </a:pPr>
            <a:r>
              <a:rPr b="0" i="0" lang="en-AU" sz="900" u="none" cap="none" strike="noStrike">
                <a:solidFill>
                  <a:srgbClr val="000000"/>
                </a:solidFill>
                <a:latin typeface="Calibri"/>
                <a:ea typeface="Calibri"/>
                <a:cs typeface="Calibri"/>
                <a:sym typeface="Calibri"/>
              </a:rPr>
              <a:t>J.Wojtacki, R.Wiraszka, G.Rolka-Stempniewicz, M.Grzegorczyk. Breast cancer patients preferences for oral versus intravenous second-line anticancer therapy [Internet]. European Journal of Cancer Supplements. Elsevier; 2006 [cited 2023Jan14]. Available from: https://www.sciencedirect.com/science/article/pii/S1359634906804015 </a:t>
            </a:r>
            <a:endParaRPr/>
          </a:p>
          <a:p>
            <a:pPr indent="-342900" lvl="0" marL="342900" marR="0" rtl="0" algn="l">
              <a:lnSpc>
                <a:spcPct val="100000"/>
              </a:lnSpc>
              <a:spcBef>
                <a:spcPts val="0"/>
              </a:spcBef>
              <a:spcAft>
                <a:spcPts val="0"/>
              </a:spcAft>
              <a:buClr>
                <a:srgbClr val="000000"/>
              </a:buClr>
              <a:buSzPts val="900"/>
              <a:buFont typeface="Arial"/>
              <a:buAutoNum type="arabicPeriod"/>
            </a:pPr>
            <a:r>
              <a:rPr b="0" i="0" lang="en-AU" sz="900" u="none" cap="none" strike="noStrike">
                <a:solidFill>
                  <a:srgbClr val="000000"/>
                </a:solidFill>
                <a:latin typeface="Calibri"/>
                <a:ea typeface="Calibri"/>
                <a:cs typeface="Calibri"/>
                <a:sym typeface="Calibri"/>
              </a:rPr>
              <a:t>Díaz MN, Ciruelos EM, Isla MD, López R, Bernabé R, González E, et al. Patient preference for oral chemotherapy in the treatment of metastatic breast and lung cancer [Internet]. [cited 2023Jan14]. Available from: https://onlinelibrary.wiley.com/doi/10.1111/ecc.13164 </a:t>
            </a:r>
            <a:endParaRPr/>
          </a:p>
          <a:p>
            <a:pPr indent="-342900" lvl="0" marL="342900" marR="0" rtl="0" algn="l">
              <a:lnSpc>
                <a:spcPct val="100000"/>
              </a:lnSpc>
              <a:spcBef>
                <a:spcPts val="0"/>
              </a:spcBef>
              <a:spcAft>
                <a:spcPts val="0"/>
              </a:spcAft>
              <a:buClr>
                <a:srgbClr val="000000"/>
              </a:buClr>
              <a:buSzPts val="900"/>
              <a:buFont typeface="Arial"/>
              <a:buAutoNum type="arabicPeriod"/>
            </a:pPr>
            <a:r>
              <a:rPr b="0" i="0" lang="en-AU" sz="900" u="none" cap="none" strike="noStrike">
                <a:solidFill>
                  <a:srgbClr val="000000"/>
                </a:solidFill>
                <a:latin typeface="Calibri"/>
                <a:ea typeface="Calibri"/>
                <a:cs typeface="Calibri"/>
                <a:sym typeface="Calibri"/>
              </a:rPr>
              <a:t>Lin C;Clark R;Tu P;Bosworth HB;Zullig LL; Breast cancer oral anti-cancer medication adherence: A systematic review of psychosocial motivators and barriers [Internet]. Breast cancer research and treatment. U.S. National Library of Medicine; [cited 2023Jan14]. Available from: https://pubmed.ncbi.nlm.nih.gov/28573448 </a:t>
            </a:r>
            <a:endParaRPr/>
          </a:p>
          <a:p>
            <a:pPr indent="-342900" lvl="0" marL="342900" marR="0" rtl="0" algn="l">
              <a:lnSpc>
                <a:spcPct val="100000"/>
              </a:lnSpc>
              <a:spcBef>
                <a:spcPts val="0"/>
              </a:spcBef>
              <a:spcAft>
                <a:spcPts val="0"/>
              </a:spcAft>
              <a:buClr>
                <a:srgbClr val="000000"/>
              </a:buClr>
              <a:buSzPts val="900"/>
              <a:buFont typeface="Arial"/>
              <a:buAutoNum type="arabicPeriod"/>
            </a:pPr>
            <a:r>
              <a:rPr b="0" i="0" lang="en-AU" sz="900" u="none" cap="none" strike="noStrike">
                <a:solidFill>
                  <a:srgbClr val="000000"/>
                </a:solidFill>
                <a:latin typeface="Calibri"/>
                <a:ea typeface="Calibri"/>
                <a:cs typeface="Calibri"/>
                <a:sym typeface="Calibri"/>
              </a:rPr>
              <a:t>Marin D, Bazeos A, Mahon F-X, Eliasson L, Milojkovic D, Bua M, et al. Adherence is the critical factor for achieving molecular responses in patients with chronic myeloid leukemia who achieve complete cytogenetic responses on Imatinib [Internet]. Journal of clinical oncology : official journal of the American Society of Clinical Oncology. U.S. National Library of Medicine; 2010 [cited 2023Jan14]. Available from: https://www.ncbi.nlm.nih.gov/pmc/articles/PMC6366340/ </a:t>
            </a:r>
            <a:endParaRPr/>
          </a:p>
          <a:p>
            <a:pPr indent="-342900" lvl="0" marL="342900" marR="0" rtl="0" algn="l">
              <a:lnSpc>
                <a:spcPct val="100000"/>
              </a:lnSpc>
              <a:spcBef>
                <a:spcPts val="0"/>
              </a:spcBef>
              <a:spcAft>
                <a:spcPts val="0"/>
              </a:spcAft>
              <a:buClr>
                <a:srgbClr val="000000"/>
              </a:buClr>
              <a:buSzPts val="900"/>
              <a:buFont typeface="Arial"/>
              <a:buAutoNum type="arabicPeriod"/>
            </a:pPr>
            <a:r>
              <a:rPr b="0" i="0" lang="en-AU" sz="900" u="none" cap="none" strike="noStrike">
                <a:solidFill>
                  <a:srgbClr val="000000"/>
                </a:solidFill>
                <a:latin typeface="Calibri"/>
                <a:ea typeface="Calibri"/>
                <a:cs typeface="Calibri"/>
                <a:sym typeface="Calibri"/>
              </a:rPr>
              <a:t>Noens L;van Lierde MA;De Bock R;Verhoef G;Zachée P;Berneman Z;Martiat P;Mineur P;Van Eygen K;MacDonald K;De Geest S;Albrecht T;Abraham I; Prevalence, determinants, and outcomes of nonadherence to imatinib therapy in patients with chronic myeloid leukemia: The adagio study [Internet]. Blood. U.S. National Library of Medicine; [cited 2023Jan14]. Available from: https://pubmed.ncbi.nlm.nih.gov/19349618/ </a:t>
            </a:r>
            <a:endParaRPr/>
          </a:p>
          <a:p>
            <a:pPr indent="-342900" lvl="0" marL="342900" marR="0" rtl="0" algn="l">
              <a:lnSpc>
                <a:spcPct val="100000"/>
              </a:lnSpc>
              <a:spcBef>
                <a:spcPts val="0"/>
              </a:spcBef>
              <a:spcAft>
                <a:spcPts val="0"/>
              </a:spcAft>
              <a:buClr>
                <a:srgbClr val="000000"/>
              </a:buClr>
              <a:buSzPts val="900"/>
              <a:buFont typeface="Arial"/>
              <a:buAutoNum type="arabicPeriod"/>
            </a:pPr>
            <a:r>
              <a:rPr b="0" i="0" lang="en-AU" sz="900" u="none" cap="none" strike="noStrike">
                <a:solidFill>
                  <a:srgbClr val="000000"/>
                </a:solidFill>
                <a:latin typeface="Calibri"/>
                <a:ea typeface="Calibri"/>
                <a:cs typeface="Calibri"/>
                <a:sym typeface="Calibri"/>
              </a:rPr>
              <a:t>Huang W-C, Chen C-Y, Lin S-J, Chang C-S. Medication adherence to oral anticancer drugs: Systematic Review [Internet]. Taylor &amp; Francis. [cited 2023Jan14]. Available from: https://www.tandfonline.com/doi/full/10.1586/14737140.2016.1159515 </a:t>
            </a:r>
            <a:endParaRPr/>
          </a:p>
          <a:p>
            <a:pPr indent="-342900" lvl="0" marL="342900" marR="0" rtl="0" algn="l">
              <a:lnSpc>
                <a:spcPct val="100000"/>
              </a:lnSpc>
              <a:spcBef>
                <a:spcPts val="0"/>
              </a:spcBef>
              <a:spcAft>
                <a:spcPts val="0"/>
              </a:spcAft>
              <a:buClr>
                <a:srgbClr val="000000"/>
              </a:buClr>
              <a:buSzPts val="900"/>
              <a:buFont typeface="Arial"/>
              <a:buAutoNum type="arabicPeriod"/>
            </a:pPr>
            <a:r>
              <a:rPr b="0" i="0" lang="en-AU" sz="900" u="none" cap="none" strike="noStrike">
                <a:solidFill>
                  <a:srgbClr val="000000"/>
                </a:solidFill>
                <a:latin typeface="Calibri"/>
                <a:ea typeface="Calibri"/>
                <a:cs typeface="Calibri"/>
                <a:sym typeface="Calibri"/>
              </a:rPr>
              <a:t>McCue D, Lohr L, Pick A. Improving adherence to oral cancer therapy in clinical practice [Internet]. [cited 2023Jan14]. Available from: https://accpjournals.onlinelibrary.wiley.com/doi/10.1002/phar.1399 </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21"/>
          <p:cNvSpPr txBox="1"/>
          <p:nvPr/>
        </p:nvSpPr>
        <p:spPr>
          <a:xfrm>
            <a:off x="484660" y="331676"/>
            <a:ext cx="53922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References </a:t>
            </a:r>
            <a:endParaRPr b="0" i="0" sz="1400" u="none" cap="none" strike="noStrike">
              <a:solidFill>
                <a:srgbClr val="000000"/>
              </a:solidFill>
              <a:latin typeface="Arial"/>
              <a:ea typeface="Arial"/>
              <a:cs typeface="Arial"/>
              <a:sym typeface="Arial"/>
            </a:endParaRPr>
          </a:p>
        </p:txBody>
      </p:sp>
      <p:sp>
        <p:nvSpPr>
          <p:cNvPr id="262" name="Google Shape;262;p21"/>
          <p:cNvSpPr txBox="1"/>
          <p:nvPr/>
        </p:nvSpPr>
        <p:spPr>
          <a:xfrm>
            <a:off x="0" y="9491989"/>
            <a:ext cx="3581400" cy="4308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4</a:t>
            </a:r>
            <a:endParaRPr b="0" i="0" sz="1400" u="none" cap="none" strike="noStrike">
              <a:solidFill>
                <a:srgbClr val="000000"/>
              </a:solidFill>
              <a:latin typeface="Arial"/>
              <a:ea typeface="Arial"/>
              <a:cs typeface="Arial"/>
              <a:sym typeface="Arial"/>
            </a:endParaRPr>
          </a:p>
        </p:txBody>
      </p:sp>
      <p:sp>
        <p:nvSpPr>
          <p:cNvPr id="263" name="Google Shape;263;p21"/>
          <p:cNvSpPr txBox="1"/>
          <p:nvPr/>
        </p:nvSpPr>
        <p:spPr>
          <a:xfrm>
            <a:off x="739302" y="916676"/>
            <a:ext cx="5228400" cy="8204100"/>
          </a:xfrm>
          <a:prstGeom prst="rect">
            <a:avLst/>
          </a:prstGeom>
          <a:noFill/>
          <a:ln>
            <a:noFill/>
          </a:ln>
        </p:spPr>
        <p:txBody>
          <a:bodyPr anchorCtr="0" anchor="t" bIns="45700" lIns="91425" spcFirstLastPara="1" rIns="91425" wrap="square" tIns="45700">
            <a:spAutoFit/>
          </a:bodyPr>
          <a:lstStyle/>
          <a:p>
            <a:pPr indent="-228600" lvl="2" marL="228600" marR="0" rtl="0" algn="l">
              <a:lnSpc>
                <a:spcPct val="100000"/>
              </a:lnSpc>
              <a:spcBef>
                <a:spcPts val="0"/>
              </a:spcBef>
              <a:spcAft>
                <a:spcPts val="0"/>
              </a:spcAft>
              <a:buClr>
                <a:srgbClr val="000000"/>
              </a:buClr>
              <a:buSzPts val="900"/>
              <a:buFont typeface="Arial"/>
              <a:buAutoNum type="arabicPeriod" startAt="18"/>
            </a:pPr>
            <a:r>
              <a:rPr b="0" i="0" lang="en-AU" sz="900" u="none" cap="none" strike="noStrike">
                <a:solidFill>
                  <a:srgbClr val="000000"/>
                </a:solidFill>
                <a:latin typeface="Calibri"/>
                <a:ea typeface="Calibri"/>
                <a:cs typeface="Calibri"/>
                <a:sym typeface="Calibri"/>
              </a:rPr>
              <a:t>Krikorian S;Pories S;Tataronis G;Caughey T;Chervinsky K;Lotz M;Shen AH;Weissmann L; Adherence to oral chemotherapy: Challenges and opportunities [Internet]. Journal of oncology pharmacy practice : official publication of the International Society of Oncology Pharmacy Practitioners. U.S. National Library of Medicine; [cited 2023Jan14]. Available from: https://pubmed.ncbi.nlm.nih.gov/30253725/ </a:t>
            </a:r>
            <a:endParaRPr/>
          </a:p>
          <a:p>
            <a:pPr indent="-228600" lvl="2" marL="228600" marR="0" rtl="0" algn="l">
              <a:lnSpc>
                <a:spcPct val="100000"/>
              </a:lnSpc>
              <a:spcBef>
                <a:spcPts val="0"/>
              </a:spcBef>
              <a:spcAft>
                <a:spcPts val="0"/>
              </a:spcAft>
              <a:buClr>
                <a:srgbClr val="000000"/>
              </a:buClr>
              <a:buSzPts val="900"/>
              <a:buFont typeface="Arial"/>
              <a:buAutoNum type="arabicPeriod" startAt="18"/>
            </a:pPr>
            <a:r>
              <a:rPr b="0" i="0" lang="en-AU" sz="900" u="none" cap="none" strike="noStrike">
                <a:solidFill>
                  <a:srgbClr val="000000"/>
                </a:solidFill>
                <a:latin typeface="Calibri"/>
                <a:ea typeface="Calibri"/>
                <a:cs typeface="Calibri"/>
                <a:sym typeface="Calibri"/>
              </a:rPr>
              <a:t>S; PRJGTMA. Identifying adherence barriers to oral endocrine therapy among breast cancer survivors [Internet]. Breast cancer research and treatment. U.S. National Library of Medicine; [cited 2023Jan14]. Available from: https://pubmed.ncbi.nlm.nih.gov/30523459/ </a:t>
            </a:r>
            <a:endParaRPr/>
          </a:p>
          <a:p>
            <a:pPr indent="-228600" lvl="2" marL="228600" marR="0" rtl="0" algn="l">
              <a:lnSpc>
                <a:spcPct val="100000"/>
              </a:lnSpc>
              <a:spcBef>
                <a:spcPts val="0"/>
              </a:spcBef>
              <a:spcAft>
                <a:spcPts val="0"/>
              </a:spcAft>
              <a:buClr>
                <a:srgbClr val="000000"/>
              </a:buClr>
              <a:buSzPts val="900"/>
              <a:buFont typeface="Arial"/>
              <a:buAutoNum type="arabicPeriod" startAt="18"/>
            </a:pPr>
            <a:r>
              <a:rPr b="0" i="0" lang="en-AU" sz="900" u="none" cap="none" strike="noStrike">
                <a:solidFill>
                  <a:srgbClr val="000000"/>
                </a:solidFill>
                <a:latin typeface="Calibri"/>
                <a:ea typeface="Calibri"/>
                <a:cs typeface="Calibri"/>
                <a:sym typeface="Calibri"/>
              </a:rPr>
              <a:t>Khandelwal N, Duncan I, Ahmed T, Rubinstein E, Pegus C. Oral chemotherapy program improves adherence and reduces medication wastage and hospital admissions [Internet]. JNCCN. Harborside Press, LLC; 2012 [cited 2023Jan14]. Available from: https://jnccn.org/view/journals/jnccn/10/5/article-p618.xml </a:t>
            </a:r>
            <a:endParaRPr/>
          </a:p>
          <a:p>
            <a:pPr indent="-228600" lvl="2" marL="228600" marR="0" rtl="0" algn="l">
              <a:lnSpc>
                <a:spcPct val="100000"/>
              </a:lnSpc>
              <a:spcBef>
                <a:spcPts val="0"/>
              </a:spcBef>
              <a:spcAft>
                <a:spcPts val="0"/>
              </a:spcAft>
              <a:buClr>
                <a:srgbClr val="000000"/>
              </a:buClr>
              <a:buSzPts val="900"/>
              <a:buFont typeface="Arial"/>
              <a:buAutoNum type="arabicPeriod" startAt="18"/>
            </a:pPr>
            <a:r>
              <a:rPr b="0" i="0" lang="en-AU" sz="900" u="none" cap="none" strike="noStrike">
                <a:solidFill>
                  <a:srgbClr val="000000"/>
                </a:solidFill>
                <a:latin typeface="Calibri"/>
                <a:ea typeface="Calibri"/>
                <a:cs typeface="Calibri"/>
                <a:sym typeface="Calibri"/>
              </a:rPr>
              <a:t>Allen J, Williamson S. Over compliance with Capecitabine Oral Chemotherapy - International Journal of Clinical Pharmacy [Internet]. SpringerLink. Springer Netherlands; 2014 [cited 2023Jan14]. Available from: https://link.springer.com/article/10.1007/s11096-014-9921-1 </a:t>
            </a:r>
            <a:endParaRPr/>
          </a:p>
          <a:p>
            <a:pPr indent="-228600" lvl="2" marL="228600" marR="0" rtl="0" algn="l">
              <a:lnSpc>
                <a:spcPct val="100000"/>
              </a:lnSpc>
              <a:spcBef>
                <a:spcPts val="0"/>
              </a:spcBef>
              <a:spcAft>
                <a:spcPts val="0"/>
              </a:spcAft>
              <a:buClr>
                <a:srgbClr val="000000"/>
              </a:buClr>
              <a:buSzPts val="900"/>
              <a:buFont typeface="Arial"/>
              <a:buAutoNum type="arabicPeriod" startAt="18"/>
            </a:pPr>
            <a:r>
              <a:rPr b="0" i="0" lang="en-AU" sz="900" u="none" cap="none" strike="noStrike">
                <a:solidFill>
                  <a:srgbClr val="000000"/>
                </a:solidFill>
                <a:latin typeface="Calibri"/>
                <a:ea typeface="Calibri"/>
                <a:cs typeface="Calibri"/>
                <a:sym typeface="Calibri"/>
              </a:rPr>
              <a:t>Ganesan P, Sagar TG, Dubashi B, Rajendranath R, Kannan K, Cyriac S, et al. Nonadherence to imatinib adversely affects event free survival in ... [Internet]. [cited 2023Jan14]. Available from: https://onlinelibrary.wiley.com/doi/10.1002/ajh.22019 </a:t>
            </a:r>
            <a:endParaRPr/>
          </a:p>
          <a:p>
            <a:pPr indent="-228600" lvl="2" marL="228600" marR="0" rtl="0" algn="l">
              <a:lnSpc>
                <a:spcPct val="100000"/>
              </a:lnSpc>
              <a:spcBef>
                <a:spcPts val="0"/>
              </a:spcBef>
              <a:spcAft>
                <a:spcPts val="0"/>
              </a:spcAft>
              <a:buClr>
                <a:srgbClr val="000000"/>
              </a:buClr>
              <a:buSzPts val="900"/>
              <a:buFont typeface="Arial"/>
              <a:buAutoNum type="arabicPeriod" startAt="18"/>
            </a:pPr>
            <a:r>
              <a:rPr b="0" i="0" lang="en-AU" sz="900" u="none" cap="none" strike="noStrike">
                <a:solidFill>
                  <a:srgbClr val="000000"/>
                </a:solidFill>
                <a:latin typeface="Calibri"/>
                <a:ea typeface="Calibri"/>
                <a:cs typeface="Calibri"/>
                <a:sym typeface="Calibri"/>
              </a:rPr>
              <a:t>Betcher J, Dow E, Khera N. Oral chemotherapy in patients with hematological malignancies-care process, pharmacoeconomic and policy implications - current hematologic malignancy reports [Internet]. SpringerLink. Springer US; 2016 [cited 2023Jan14]. Available from: https://link.springer.com/article/10.1007/s11899-016-0325-2 </a:t>
            </a:r>
            <a:endParaRPr/>
          </a:p>
          <a:p>
            <a:pPr indent="-228600" lvl="2" marL="228600" marR="0" rtl="0" algn="l">
              <a:lnSpc>
                <a:spcPct val="100000"/>
              </a:lnSpc>
              <a:spcBef>
                <a:spcPts val="0"/>
              </a:spcBef>
              <a:spcAft>
                <a:spcPts val="0"/>
              </a:spcAft>
              <a:buClr>
                <a:srgbClr val="000000"/>
              </a:buClr>
              <a:buSzPts val="900"/>
              <a:buFont typeface="Arial"/>
              <a:buAutoNum type="arabicPeriod" startAt="18"/>
            </a:pPr>
            <a:r>
              <a:rPr b="0" i="0" lang="en-AU" sz="900" u="none" cap="none" strike="noStrike">
                <a:solidFill>
                  <a:srgbClr val="000000"/>
                </a:solidFill>
                <a:latin typeface="Calibri"/>
                <a:ea typeface="Calibri"/>
                <a:cs typeface="Calibri"/>
                <a:sym typeface="Calibri"/>
              </a:rPr>
              <a:t>Darkow T, Henk HJ, Thomas SK, Feng W, Baladi J-F, Goldberg GA, et al. Treatment interruptions and non-adherence with imatinib and associated healthcare costs - pharmacoeconomics [Internet]. SpringerLink. Springer International Publishing; 2012 [cited 2023Jan14]. Available from: https://link.springer.com/article/10.2165/00019053-200725060-00004 </a:t>
            </a:r>
            <a:endParaRPr/>
          </a:p>
          <a:p>
            <a:pPr indent="-228600" lvl="2" marL="228600" marR="0" rtl="0" algn="l">
              <a:lnSpc>
                <a:spcPct val="100000"/>
              </a:lnSpc>
              <a:spcBef>
                <a:spcPts val="0"/>
              </a:spcBef>
              <a:spcAft>
                <a:spcPts val="0"/>
              </a:spcAft>
              <a:buClr>
                <a:srgbClr val="000000"/>
              </a:buClr>
              <a:buSzPts val="900"/>
              <a:buFont typeface="Arial"/>
              <a:buAutoNum type="arabicPeriod" startAt="18"/>
            </a:pPr>
            <a:r>
              <a:rPr b="0" i="0" lang="en-AU" sz="900" u="none" cap="none" strike="noStrike">
                <a:solidFill>
                  <a:srgbClr val="000000"/>
                </a:solidFill>
                <a:latin typeface="Calibri"/>
                <a:ea typeface="Calibri"/>
                <a:cs typeface="Calibri"/>
                <a:sym typeface="Calibri"/>
              </a:rPr>
              <a:t>Yang J, Kim H-Y, Park S, Sentissi I, Green N, Oh BK, et al. Cost-effectiveness of a medication event</a:t>
            </a:r>
            <a:r>
              <a:rPr b="0" i="0" lang="en-AU" sz="900" u="none" cap="none" strike="noStrike">
                <a:solidFill>
                  <a:srgbClr val="000000"/>
                </a:solidFill>
                <a:latin typeface="Calibri"/>
                <a:ea typeface="Calibri"/>
                <a:cs typeface="Calibri"/>
                <a:sym typeface="Calibri"/>
              </a:rPr>
              <a:t> </a:t>
            </a:r>
            <a:r>
              <a:rPr b="0" i="0" lang="en-AU" sz="900" u="none" cap="none" strike="noStrike">
                <a:solidFill>
                  <a:srgbClr val="000000"/>
                </a:solidFill>
                <a:latin typeface="Calibri"/>
                <a:ea typeface="Calibri"/>
                <a:cs typeface="Calibri"/>
                <a:sym typeface="Calibri"/>
              </a:rPr>
              <a:t>monitoring system for tuberculosis management in Morocco [Internet]. PLOS ONE. Public Library of Science; [cited 2023Jan14]. Available from: https://journals.plos.org/plosone/article?id=10.1371%2Fjournal.pone.0267292 </a:t>
            </a:r>
            <a:endParaRPr/>
          </a:p>
          <a:p>
            <a:pPr indent="-228600" lvl="2" marL="228600" marR="0" rtl="0" algn="l">
              <a:lnSpc>
                <a:spcPct val="100000"/>
              </a:lnSpc>
              <a:spcBef>
                <a:spcPts val="0"/>
              </a:spcBef>
              <a:spcAft>
                <a:spcPts val="0"/>
              </a:spcAft>
              <a:buClr>
                <a:srgbClr val="000000"/>
              </a:buClr>
              <a:buSzPts val="900"/>
              <a:buFont typeface="Arial"/>
              <a:buAutoNum type="arabicPeriod" startAt="18"/>
            </a:pPr>
            <a:r>
              <a:rPr b="0" i="0" lang="en-AU" sz="900" u="none" cap="none" strike="noStrike">
                <a:solidFill>
                  <a:srgbClr val="000000"/>
                </a:solidFill>
                <a:latin typeface="Calibri"/>
                <a:ea typeface="Calibri"/>
                <a:cs typeface="Calibri"/>
                <a:sym typeface="Calibri"/>
              </a:rPr>
              <a:t>El Alili M, Vrijens B, Demonceau J, Evers SM, Hiligsmann M. A scoping review of studies comparing the medication event monitoring system (MEMS) with alternative methods for measuring medication adherence [Internet]. British journal of clinical pharmacology. U.S. National Library of Medicine; 2016 [cited 2023Jan14]. Available from: https://www.ncbi.nlm.nih.gov/pmc/articles/PMC4917812/ </a:t>
            </a:r>
            <a:endParaRPr/>
          </a:p>
          <a:p>
            <a:pPr indent="-228600" lvl="2" marL="228600" marR="0" rtl="0" algn="l">
              <a:lnSpc>
                <a:spcPct val="100000"/>
              </a:lnSpc>
              <a:spcBef>
                <a:spcPts val="0"/>
              </a:spcBef>
              <a:spcAft>
                <a:spcPts val="0"/>
              </a:spcAft>
              <a:buClr>
                <a:srgbClr val="000000"/>
              </a:buClr>
              <a:buSzPts val="900"/>
              <a:buFont typeface="Arial"/>
              <a:buAutoNum type="arabicPeriod" startAt="18"/>
            </a:pPr>
            <a:r>
              <a:rPr b="0" i="0" lang="en-AU" sz="900" u="none" cap="none" strike="noStrike">
                <a:solidFill>
                  <a:srgbClr val="000000"/>
                </a:solidFill>
                <a:latin typeface="Calibri"/>
                <a:ea typeface="Calibri"/>
                <a:cs typeface="Calibri"/>
                <a:sym typeface="Calibri"/>
              </a:rPr>
              <a:t>McCue D, Lohr L, Pick A. Improving adherence to oral cancer therapy in clinical practice [Internet]. [cited 2023Jan14]. Available from: https://accpjournals.onlinelibrary.wiley.com/doi/10.1002/phar.1399 </a:t>
            </a:r>
            <a:endParaRPr/>
          </a:p>
          <a:p>
            <a:pPr indent="-228600" lvl="2" marL="228600" marR="0" rtl="0" algn="l">
              <a:lnSpc>
                <a:spcPct val="100000"/>
              </a:lnSpc>
              <a:spcBef>
                <a:spcPts val="0"/>
              </a:spcBef>
              <a:spcAft>
                <a:spcPts val="0"/>
              </a:spcAft>
              <a:buClr>
                <a:srgbClr val="000000"/>
              </a:buClr>
              <a:buSzPts val="900"/>
              <a:buFont typeface="Arial"/>
              <a:buAutoNum type="arabicPeriod" startAt="18"/>
            </a:pPr>
            <a:r>
              <a:rPr b="0" i="0" lang="en-AU" sz="900" u="none" cap="none" strike="noStrike">
                <a:solidFill>
                  <a:srgbClr val="000000"/>
                </a:solidFill>
                <a:latin typeface="Calibri"/>
                <a:ea typeface="Calibri"/>
                <a:cs typeface="Calibri"/>
                <a:sym typeface="Calibri"/>
              </a:rPr>
              <a:t>BlueWeave Consulting and Research Pvt Ltd. Medication adherence market to surpass USD 5.5 billion mark, with a CAGR of 11.1% by 2028: BlueWeave consulting [Internet]. GlobeNewswire News Room. BlueWeave Consulting and Research Pvt Ltd; 2022 [cited 2023Jan14]. Available from: https://www.globenewswire.com/news-release/2022/08/12/2497732/0/en/Medication-Adherence-Market-to-Surpass-USD-5-5-Billion-Mark-With-a-CAGR-of-11-1-by-2028-BlueWeave-Consulting.html#:~:text=The%20global%20Medication%20Adherence%20market,%2D2028%20(forecast%20period) </a:t>
            </a:r>
            <a:endParaRPr/>
          </a:p>
          <a:p>
            <a:pPr indent="-228600" lvl="2" marL="228600" marR="0" rtl="0" algn="l">
              <a:lnSpc>
                <a:spcPct val="100000"/>
              </a:lnSpc>
              <a:spcBef>
                <a:spcPts val="0"/>
              </a:spcBef>
              <a:spcAft>
                <a:spcPts val="0"/>
              </a:spcAft>
              <a:buClr>
                <a:srgbClr val="000000"/>
              </a:buClr>
              <a:buSzPts val="900"/>
              <a:buFont typeface="Arial"/>
              <a:buAutoNum type="arabicPeriod" startAt="18"/>
            </a:pPr>
            <a:r>
              <a:rPr b="0" i="0" lang="en-AU" sz="900" u="none" cap="none" strike="noStrike">
                <a:solidFill>
                  <a:srgbClr val="000000"/>
                </a:solidFill>
                <a:latin typeface="Calibri"/>
                <a:ea typeface="Calibri"/>
                <a:cs typeface="Calibri"/>
                <a:sym typeface="Calibri"/>
              </a:rPr>
              <a:t>Admin. Australian pharmaceutical market to surpass $25 billion [Internet]. Drug Development and Delivery. 2016 [cited 2023Jan14]. Available from: https://drug-dev.com/australian-pharmaceutical-market-to-surpass-25-billion/ </a:t>
            </a:r>
            <a:endParaRPr/>
          </a:p>
          <a:p>
            <a:pPr indent="-228600" lvl="2" marL="228600" marR="0" rtl="0" algn="l">
              <a:lnSpc>
                <a:spcPct val="100000"/>
              </a:lnSpc>
              <a:spcBef>
                <a:spcPts val="0"/>
              </a:spcBef>
              <a:spcAft>
                <a:spcPts val="0"/>
              </a:spcAft>
              <a:buClr>
                <a:srgbClr val="000000"/>
              </a:buClr>
              <a:buSzPts val="900"/>
              <a:buFont typeface="Arial"/>
              <a:buAutoNum type="arabicPeriod" startAt="18"/>
            </a:pPr>
            <a:r>
              <a:rPr b="0" i="0" lang="en-AU" sz="900" u="none" cap="none" strike="noStrike">
                <a:solidFill>
                  <a:srgbClr val="000000"/>
                </a:solidFill>
                <a:latin typeface="Calibri"/>
                <a:ea typeface="Calibri"/>
                <a:cs typeface="Calibri"/>
                <a:sym typeface="Calibri"/>
              </a:rPr>
              <a:t>Mikulic M. Topic: Global Pharmaceutical Industry [Internet]. Statista. [cited 2023Jan14]. Available from: https://www.statista.com/topics/1764/global-pharmaceutical-industry/#topicHeader__wrapper </a:t>
            </a:r>
            <a:endParaRPr/>
          </a:p>
          <a:p>
            <a:pPr indent="-228600" lvl="2" marL="228600" marR="0" rtl="0" algn="l">
              <a:lnSpc>
                <a:spcPct val="100000"/>
              </a:lnSpc>
              <a:spcBef>
                <a:spcPts val="0"/>
              </a:spcBef>
              <a:spcAft>
                <a:spcPts val="0"/>
              </a:spcAft>
              <a:buClr>
                <a:srgbClr val="000000"/>
              </a:buClr>
              <a:buSzPts val="900"/>
              <a:buFont typeface="Arial"/>
              <a:buAutoNum type="arabicPeriod" startAt="18"/>
            </a:pPr>
            <a:r>
              <a:rPr b="0" i="0" lang="en-AU" sz="900" u="none" cap="none" strike="noStrike">
                <a:solidFill>
                  <a:srgbClr val="000000"/>
                </a:solidFill>
                <a:latin typeface="Calibri"/>
                <a:ea typeface="Calibri"/>
                <a:cs typeface="Calibri"/>
                <a:sym typeface="Calibri"/>
              </a:rPr>
              <a:t>Australian statistics on medicines 2015 [Internet]. Pharmaceutical Benefits Scheme (PBS) | Australian Statistics on Medicines 2015. [cited 2023Jan14]. Available from: https://www.pbs.gov.au/pbs/statistics/asm/asm-2015 </a:t>
            </a:r>
            <a:endParaRPr/>
          </a:p>
          <a:p>
            <a:pPr indent="-228600" lvl="2" marL="228600" marR="0" rtl="0" algn="l">
              <a:lnSpc>
                <a:spcPct val="100000"/>
              </a:lnSpc>
              <a:spcBef>
                <a:spcPts val="0"/>
              </a:spcBef>
              <a:spcAft>
                <a:spcPts val="0"/>
              </a:spcAft>
              <a:buClr>
                <a:srgbClr val="000000"/>
              </a:buClr>
              <a:buSzPts val="900"/>
              <a:buFont typeface="Arial"/>
              <a:buAutoNum type="arabicPeriod" startAt="18"/>
            </a:pPr>
            <a:r>
              <a:rPr b="0" i="0" lang="en-AU" sz="900" u="none" cap="none" strike="noStrike">
                <a:solidFill>
                  <a:srgbClr val="000000"/>
                </a:solidFill>
                <a:latin typeface="Calibri"/>
                <a:ea typeface="Calibri"/>
                <a:cs typeface="Calibri"/>
                <a:sym typeface="Calibri"/>
              </a:rPr>
              <a:t>Improving the lives of our patients [Internet]. Alfred Health. 2023 [cited 2023Jan14]. Available from: https://www.alfredhealth.org.au/ </a:t>
            </a:r>
            <a:endParaRPr/>
          </a:p>
          <a:p>
            <a:pPr indent="-228600" lvl="2" marL="228600" marR="0" rtl="0" algn="l">
              <a:lnSpc>
                <a:spcPct val="100000"/>
              </a:lnSpc>
              <a:spcBef>
                <a:spcPts val="0"/>
              </a:spcBef>
              <a:spcAft>
                <a:spcPts val="0"/>
              </a:spcAft>
              <a:buClr>
                <a:srgbClr val="000000"/>
              </a:buClr>
              <a:buSzPts val="900"/>
              <a:buFont typeface="Arial"/>
              <a:buAutoNum type="arabicPeriod" startAt="18"/>
            </a:pPr>
            <a:r>
              <a:rPr b="0" i="0" lang="en-AU" sz="900" u="none" cap="none" strike="noStrike">
                <a:solidFill>
                  <a:srgbClr val="000000"/>
                </a:solidFill>
                <a:latin typeface="Calibri"/>
                <a:ea typeface="Calibri"/>
                <a:cs typeface="Calibri"/>
                <a:sym typeface="Calibri"/>
              </a:rPr>
              <a:t>Key performance indicators for hospital reporting executive summary [Internet]. [cited 2023Jan14]. Available from: https://monashhealth.org/wp-content/uploads/2019/03/Indicators-of-Hospital-Performance-FINAL-Aug-2016_sop.pdf </a:t>
            </a:r>
            <a:endParaRPr/>
          </a:p>
          <a:p>
            <a:pPr indent="-171450" lvl="0" marL="228600" marR="0" rtl="0" algn="l">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Arial"/>
              <a:ea typeface="Arial"/>
              <a:cs typeface="Arial"/>
              <a:sym typeface="Arial"/>
            </a:endParaRPr>
          </a:p>
          <a:p>
            <a:pPr indent="-171450" lvl="0" marL="228600" marR="0" rtl="0" algn="l">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2020-12-08T08:14:30Z</dcterms:created>
  <dc:creator>Kim Dao</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0x010100B743D13A45785B4280ED470BE223830E</vt:lpwstr>
  </property>
</Properties>
</file>