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10287000" cx="18288000"/>
  <p:notesSz cx="6858000" cy="9144000"/>
  <p:embeddedFontLst>
    <p:embeddedFont>
      <p:font typeface="Montserrat"/>
      <p:regular r:id="rId13"/>
      <p:bold r:id="rId14"/>
      <p:italic r:id="rId15"/>
      <p:boldItalic r:id="rId16"/>
    </p:embeddedFont>
    <p:embeddedFont>
      <p:font typeface="Arial Narrow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1" roundtripDataSignature="AMtx7mhSYj6N1fj1pu0/A+Jit3Lo5e+wk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rialNarrow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customschemas.google.com/relationships/presentationmetadata" Target="metadata"/><Relationship Id="rId13" Type="http://schemas.openxmlformats.org/officeDocument/2006/relationships/font" Target="fonts/Montserrat-regular.fntdata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italic.fntdata"/><Relationship Id="rId14" Type="http://schemas.openxmlformats.org/officeDocument/2006/relationships/font" Target="fonts/Montserrat-bold.fntdata"/><Relationship Id="rId17" Type="http://schemas.openxmlformats.org/officeDocument/2006/relationships/font" Target="fonts/ArialNarrow-regular.fntdata"/><Relationship Id="rId16" Type="http://schemas.openxmlformats.org/officeDocument/2006/relationships/font" Target="fonts/Montserrat-bold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ArialNarrow-italic.fntdata"/><Relationship Id="rId6" Type="http://schemas.openxmlformats.org/officeDocument/2006/relationships/slide" Target="slides/slide1.xml"/><Relationship Id="rId18" Type="http://schemas.openxmlformats.org/officeDocument/2006/relationships/font" Target="fonts/ArialNarrow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fc839628b8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gfc839628b8_0_2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b38f6bd4a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g1b38f6bd4a5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cafdf0f1e2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5" name="Google Shape;115;g1cafdf0f1e2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cafdf0f1e2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5" name="Google Shape;125;g1cafdf0f1e2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1cafdf0f1e2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5" name="Google Shape;135;g1cafdf0f1e2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b38f6bd4a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6" name="Google Shape;146;g1b38f6bd4a5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5.jpg"/><Relationship Id="rId5" Type="http://schemas.openxmlformats.org/officeDocument/2006/relationships/image" Target="../media/image2.png"/><Relationship Id="rId6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5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5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5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5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3.jpg"/><Relationship Id="rId6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5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2474" y="71161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 b="0" l="3858" r="0" t="12058"/>
          <a:stretch/>
        </p:blipFill>
        <p:spPr>
          <a:xfrm>
            <a:off x="3186193" y="636776"/>
            <a:ext cx="4316259" cy="11844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3957" y="63677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 rotWithShape="1">
          <a:blip r:embed="rId6">
            <a:alphaModFix/>
          </a:blip>
          <a:srcRect b="939" l="0" r="55658" t="2132"/>
          <a:stretch/>
        </p:blipFill>
        <p:spPr>
          <a:xfrm>
            <a:off x="11215450" y="0"/>
            <a:ext cx="7072548" cy="1028700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543950" y="2129554"/>
            <a:ext cx="10509000" cy="27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</a:t>
            </a:r>
            <a:r>
              <a:rPr b="1" lang="en-US" sz="5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Sentinel</a:t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t/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1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Week 6 Deliverable Summary</a:t>
            </a:r>
            <a:endParaRPr b="1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543957" y="5333664"/>
            <a:ext cx="10509000" cy="24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0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Monash Healthcare Innovation Summer Scholarship</a:t>
            </a:r>
            <a:endParaRPr b="0" i="0" sz="5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Arial"/>
              <a:buNone/>
            </a:pPr>
            <a:r>
              <a:rPr b="0" i="0" lang="en-US" sz="5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2022/2023</a:t>
            </a:r>
            <a:endParaRPr b="0" i="0" sz="4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543957" y="8296861"/>
            <a:ext cx="10509000" cy="9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Scholars: Calvin Zheng, Diana Kovaleva</a:t>
            </a:r>
            <a:endParaRPr b="0" i="0" sz="2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Clinicians: Dr Thanh Phan</a:t>
            </a:r>
            <a:endParaRPr b="0" i="0" sz="29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3477375" y="3429000"/>
            <a:ext cx="3743100" cy="1046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[template, delete]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ENTER OWN IMAGE HERE (e.g. scholar and clinician photo)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gfc839628b8_0_2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gfc839628b8_0_29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gfc839628b8_0_299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gfc839628b8_0_299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gfc839628b8_0_299"/>
          <p:cNvSpPr txBox="1"/>
          <p:nvPr/>
        </p:nvSpPr>
        <p:spPr>
          <a:xfrm>
            <a:off x="419925" y="414500"/>
            <a:ext cx="16913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Project </a:t>
            </a:r>
            <a:r>
              <a:rPr b="1" lang="en-US" sz="3600">
                <a:latin typeface="Montserrat"/>
                <a:ea typeface="Montserrat"/>
                <a:cs typeface="Montserrat"/>
                <a:sym typeface="Montserrat"/>
              </a:rPr>
              <a:t>Sentinel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- Week 6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" name="Google Shape;101;gfc839628b8_0_299"/>
          <p:cNvSpPr txBox="1"/>
          <p:nvPr/>
        </p:nvSpPr>
        <p:spPr>
          <a:xfrm>
            <a:off x="419925" y="2450000"/>
            <a:ext cx="16743000" cy="23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1" lang="en-US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Mission Statement: </a:t>
            </a:r>
            <a:endParaRPr b="1" i="1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1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To create a solution that is able to </a:t>
            </a:r>
            <a:r>
              <a:rPr b="1" lang="en-US" sz="31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monitor</a:t>
            </a:r>
            <a:r>
              <a:rPr lang="en-US" sz="31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the stability of the neuronal activity of patients recovering from ischaemic stroke </a:t>
            </a:r>
            <a:r>
              <a:rPr b="1" lang="en-US" sz="31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over time</a:t>
            </a:r>
            <a:r>
              <a:rPr lang="en-US" sz="31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, and is able to provide </a:t>
            </a:r>
            <a:r>
              <a:rPr b="1" lang="en-US" sz="31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continuous visual output </a:t>
            </a:r>
            <a:r>
              <a:rPr lang="en-US" sz="31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to nurses and doctors to </a:t>
            </a:r>
            <a:r>
              <a:rPr b="1" lang="en-US" sz="31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improve the efficiency and effectiveness</a:t>
            </a:r>
            <a:r>
              <a:rPr lang="en-US" sz="31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of patient monitoring. </a:t>
            </a:r>
            <a:endParaRPr b="0" i="1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gfc839628b8_0_299"/>
          <p:cNvSpPr txBox="1"/>
          <p:nvPr/>
        </p:nvSpPr>
        <p:spPr>
          <a:xfrm>
            <a:off x="505125" y="5705413"/>
            <a:ext cx="16743000" cy="23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1" lang="en-US" sz="4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Needs Statement: </a:t>
            </a:r>
            <a:endParaRPr b="1" i="1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31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A method of </a:t>
            </a:r>
            <a:r>
              <a:rPr b="1" lang="en-US" sz="31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monitoring patients </a:t>
            </a:r>
            <a:r>
              <a:rPr lang="en-US" sz="31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recovering from ischaemic strokes without the presence of medical staff over a long period of time, that is able to update doctors and nurses of the condition of the patient over the duration of the monitoring session in an </a:t>
            </a:r>
            <a:r>
              <a:rPr b="1" lang="en-US" sz="31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easy-to-read format, </a:t>
            </a:r>
            <a:r>
              <a:rPr lang="en-US" sz="31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so that help can be provided in an efficient manner.</a:t>
            </a:r>
            <a:endParaRPr b="0" i="1" sz="4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g1b38f6bd4a5_0_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g1b38f6bd4a5_0_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g1b38f6bd4a5_0_1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g1b38f6bd4a5_0_10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g1b38f6bd4a5_0_10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</a:t>
            </a:r>
            <a:r>
              <a:rPr b="1" lang="en-US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Sentinel</a:t>
            </a: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6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Proposed business model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" name="Google Shape;112;g1b38f6bd4a5_0_10"/>
          <p:cNvSpPr txBox="1"/>
          <p:nvPr/>
        </p:nvSpPr>
        <p:spPr>
          <a:xfrm>
            <a:off x="357125" y="1961025"/>
            <a:ext cx="16743000" cy="537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500" u="sng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Fee per patient business model </a:t>
            </a:r>
            <a:endParaRPr b="1" sz="2500" u="sng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Capitated fee model - set fee per patient, regardless of treatment </a:t>
            </a:r>
            <a:endParaRPr sz="24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More beneficial for companies with broad product lines </a:t>
            </a:r>
            <a:endParaRPr sz="24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Increased certainty in costs for customers → less money lost on difficult cases for the hospitals </a:t>
            </a:r>
            <a:endParaRPr sz="24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May be difficult to incentivise customers to pay when fewer equipment is involved → should not be a problem in our case, since stroke is usually a multi-stage treatment program</a:t>
            </a:r>
            <a:endParaRPr sz="24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Needs high IP protection/ barriers to entry to not be challenged by other businesses and other business models  </a:t>
            </a:r>
            <a:endParaRPr sz="24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g1cafdf0f1e2_0_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g1cafdf0f1e2_0_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g1cafdf0f1e2_0_2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g1cafdf0f1e2_0_2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g1cafdf0f1e2_0_2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</a:t>
            </a:r>
            <a:r>
              <a:rPr b="1" lang="en-US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Sentinel</a:t>
            </a: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6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Business model - cost, revenue/reimbursement 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" name="Google Shape;122;g1cafdf0f1e2_0_2"/>
          <p:cNvSpPr txBox="1"/>
          <p:nvPr/>
        </p:nvSpPr>
        <p:spPr>
          <a:xfrm>
            <a:off x="419925" y="2450000"/>
            <a:ext cx="16743000" cy="50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en-US" sz="2500" u="sng">
                <a:latin typeface="Arial Narrow"/>
                <a:ea typeface="Arial Narrow"/>
                <a:cs typeface="Arial Narrow"/>
                <a:sym typeface="Arial Narrow"/>
              </a:rPr>
              <a:t>Business costs:</a:t>
            </a:r>
            <a:endParaRPr b="1" i="0" sz="2500" u="sng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 Narrow"/>
              <a:buChar char="●"/>
            </a:pPr>
            <a:r>
              <a:rPr lang="en-US" sz="2400">
                <a:latin typeface="Arial Narrow"/>
                <a:ea typeface="Arial Narrow"/>
                <a:cs typeface="Arial Narrow"/>
                <a:sym typeface="Arial Narrow"/>
              </a:rPr>
              <a:t>Low cost business as the </a:t>
            </a:r>
            <a:r>
              <a:rPr lang="en-US" sz="2400">
                <a:latin typeface="Arial Narrow"/>
                <a:ea typeface="Arial Narrow"/>
                <a:cs typeface="Arial Narrow"/>
                <a:sym typeface="Arial Narrow"/>
              </a:rPr>
              <a:t>product</a:t>
            </a:r>
            <a:r>
              <a:rPr lang="en-US" sz="2400">
                <a:latin typeface="Arial Narrow"/>
                <a:ea typeface="Arial Narrow"/>
                <a:cs typeface="Arial Narrow"/>
                <a:sym typeface="Arial Narrow"/>
              </a:rPr>
              <a:t> is software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 Narrow"/>
              <a:buChar char="●"/>
            </a:pPr>
            <a:r>
              <a:rPr lang="en-US" sz="2400">
                <a:latin typeface="Arial Narrow"/>
                <a:ea typeface="Arial Narrow"/>
                <a:cs typeface="Arial Narrow"/>
                <a:sym typeface="Arial Narrow"/>
              </a:rPr>
              <a:t>Developer salary of $50/hr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 u="sng">
                <a:latin typeface="Arial Narrow"/>
                <a:ea typeface="Arial Narrow"/>
                <a:cs typeface="Arial Narrow"/>
                <a:sym typeface="Arial Narrow"/>
              </a:rPr>
              <a:t>Regulation costs:</a:t>
            </a:r>
            <a:endParaRPr b="1" sz="2500" u="sng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 Narrow"/>
              <a:buChar char="●"/>
            </a:pPr>
            <a:r>
              <a:rPr lang="en-US" sz="2400">
                <a:latin typeface="Arial Narrow"/>
                <a:ea typeface="Arial Narrow"/>
                <a:cs typeface="Arial Narrow"/>
                <a:sym typeface="Arial Narrow"/>
              </a:rPr>
              <a:t>Annual registration for class IIa device - $975 per annum to be included in the ARTG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 Narrow"/>
              <a:buChar char="●"/>
            </a:pPr>
            <a:r>
              <a:rPr lang="en-US" sz="2400">
                <a:latin typeface="Arial Narrow"/>
                <a:ea typeface="Arial Narrow"/>
                <a:cs typeface="Arial Narrow"/>
                <a:sym typeface="Arial Narrow"/>
              </a:rPr>
              <a:t>Application fee - $1098 one time payment 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 u="sng">
                <a:latin typeface="Arial Narrow"/>
                <a:ea typeface="Arial Narrow"/>
                <a:cs typeface="Arial Narrow"/>
                <a:sym typeface="Arial Narrow"/>
              </a:rPr>
              <a:t>Proposed price:</a:t>
            </a:r>
            <a:endParaRPr b="1" sz="2500" u="sng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rial Narrow"/>
              <a:buChar char="●"/>
            </a:pPr>
            <a:r>
              <a:rPr lang="en-US" sz="24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Range of $50 - $150 per patient</a:t>
            </a:r>
            <a:endParaRPr sz="24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rial Narrow"/>
              <a:buChar char="●"/>
            </a:pPr>
            <a:r>
              <a:rPr lang="en-US" sz="24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Limited by EEG price: $344.25, according to Medicare. 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g1cafdf0f1e2_0_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g1cafdf0f1e2_0_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g1cafdf0f1e2_0_12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g1cafdf0f1e2_0_12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g1cafdf0f1e2_0_12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</a:t>
            </a:r>
            <a:r>
              <a:rPr b="1" lang="en-US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Sentinel </a:t>
            </a: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6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Business model - risk management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" name="Google Shape;132;g1cafdf0f1e2_0_12"/>
          <p:cNvSpPr txBox="1"/>
          <p:nvPr/>
        </p:nvSpPr>
        <p:spPr>
          <a:xfrm>
            <a:off x="505125" y="1707500"/>
            <a:ext cx="16743000" cy="69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en-US" sz="2500" u="sng">
                <a:latin typeface="Arial Narrow"/>
                <a:ea typeface="Arial Narrow"/>
                <a:cs typeface="Arial Narrow"/>
                <a:sym typeface="Arial Narrow"/>
              </a:rPr>
              <a:t>Exit strategy</a:t>
            </a:r>
            <a:endParaRPr b="1" sz="2500" u="sng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 Narrow"/>
              <a:buChar char="●"/>
            </a:pPr>
            <a:r>
              <a:rPr lang="en-US" sz="2400">
                <a:latin typeface="Arial Narrow"/>
                <a:ea typeface="Arial Narrow"/>
                <a:cs typeface="Arial Narrow"/>
                <a:sym typeface="Arial Narrow"/>
              </a:rPr>
              <a:t>Merger and acquisition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 Narrow"/>
              <a:buChar char="●"/>
            </a:pPr>
            <a:r>
              <a:rPr lang="en-US" sz="2400">
                <a:latin typeface="Arial Narrow"/>
                <a:ea typeface="Arial Narrow"/>
                <a:cs typeface="Arial Narrow"/>
                <a:sym typeface="Arial Narrow"/>
              </a:rPr>
              <a:t>Selling our stake to a partner or investor (Clinician)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 u="sng">
                <a:latin typeface="Arial Narrow"/>
                <a:ea typeface="Arial Narrow"/>
                <a:cs typeface="Arial Narrow"/>
                <a:sym typeface="Arial Narrow"/>
              </a:rPr>
              <a:t>Industry risk</a:t>
            </a:r>
            <a:endParaRPr b="1" sz="2500" u="sng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 Narrow"/>
              <a:buChar char="●"/>
            </a:pPr>
            <a:r>
              <a:rPr lang="en-US" sz="2400">
                <a:latin typeface="Arial Narrow"/>
                <a:ea typeface="Arial Narrow"/>
                <a:cs typeface="Arial Narrow"/>
                <a:sym typeface="Arial Narrow"/>
              </a:rPr>
              <a:t>This market is currently untapped, so getting into the market faster reduces the risk caused by competition.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 Narrow"/>
              <a:buChar char="●"/>
            </a:pPr>
            <a:r>
              <a:rPr lang="en-US" sz="2400">
                <a:latin typeface="Arial Narrow"/>
                <a:ea typeface="Arial Narrow"/>
                <a:cs typeface="Arial Narrow"/>
                <a:sym typeface="Arial Narrow"/>
              </a:rPr>
              <a:t>Protect IP early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 Narrow"/>
              <a:buChar char="●"/>
            </a:pPr>
            <a:r>
              <a:rPr lang="en-US" sz="2400">
                <a:latin typeface="Arial Narrow"/>
                <a:ea typeface="Arial Narrow"/>
                <a:cs typeface="Arial Narrow"/>
                <a:sym typeface="Arial Narrow"/>
              </a:rPr>
              <a:t>Create a brand name to secure a customer base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 Narrow"/>
              <a:buChar char="●"/>
            </a:pPr>
            <a:r>
              <a:rPr lang="en-US" sz="2400">
                <a:latin typeface="Arial Narrow"/>
                <a:ea typeface="Arial Narrow"/>
                <a:cs typeface="Arial Narrow"/>
                <a:sym typeface="Arial Narrow"/>
              </a:rPr>
              <a:t>Have competitive pricing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 u="sng">
                <a:latin typeface="Arial Narrow"/>
                <a:ea typeface="Arial Narrow"/>
                <a:cs typeface="Arial Narrow"/>
                <a:sym typeface="Arial Narrow"/>
              </a:rPr>
              <a:t>Management risk</a:t>
            </a:r>
            <a:endParaRPr b="1" sz="2500" u="sng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 Narrow"/>
              <a:buChar char="●"/>
            </a:pPr>
            <a:r>
              <a:rPr lang="en-US" sz="2400">
                <a:latin typeface="Arial Narrow"/>
                <a:ea typeface="Arial Narrow"/>
                <a:cs typeface="Arial Narrow"/>
                <a:sym typeface="Arial Narrow"/>
              </a:rPr>
              <a:t>Hire professional administrators with more experience to manage the business.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 u="sng">
                <a:latin typeface="Arial Narrow"/>
                <a:ea typeface="Arial Narrow"/>
                <a:cs typeface="Arial Narrow"/>
                <a:sym typeface="Arial Narrow"/>
              </a:rPr>
              <a:t>Technology risk</a:t>
            </a:r>
            <a:endParaRPr b="1" sz="2500" u="sng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 Narrow"/>
              <a:buChar char="●"/>
            </a:pPr>
            <a:r>
              <a:rPr lang="en-US" sz="2400">
                <a:latin typeface="Arial Narrow"/>
                <a:ea typeface="Arial Narrow"/>
                <a:cs typeface="Arial Narrow"/>
                <a:sym typeface="Arial Narrow"/>
              </a:rPr>
              <a:t>Acquire patient data and reviews to identify areas of improvement.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 u="sng">
                <a:latin typeface="Arial Narrow"/>
                <a:ea typeface="Arial Narrow"/>
                <a:cs typeface="Arial Narrow"/>
                <a:sym typeface="Arial Narrow"/>
              </a:rPr>
              <a:t>Supply chain risk</a:t>
            </a:r>
            <a:endParaRPr b="1" sz="2500" u="sng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 Narrow"/>
              <a:buChar char="●"/>
            </a:pPr>
            <a:r>
              <a:rPr lang="en-US" sz="2400">
                <a:latin typeface="Arial Narrow"/>
                <a:ea typeface="Arial Narrow"/>
                <a:cs typeface="Arial Narrow"/>
                <a:sym typeface="Arial Narrow"/>
              </a:rPr>
              <a:t>Make our software compatible with many different brands of EEGs.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 Narrow"/>
              <a:buChar char="●"/>
            </a:pPr>
            <a:r>
              <a:rPr lang="en-US" sz="2400">
                <a:latin typeface="Arial Narrow"/>
                <a:ea typeface="Arial Narrow"/>
                <a:cs typeface="Arial Narrow"/>
                <a:sym typeface="Arial Narrow"/>
              </a:rPr>
              <a:t>Keep up to date with modern hospital equipment.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 u="sng">
                <a:latin typeface="Arial Narrow"/>
                <a:ea typeface="Arial Narrow"/>
                <a:cs typeface="Arial Narrow"/>
                <a:sym typeface="Arial Narrow"/>
              </a:rPr>
              <a:t>Customer risk</a:t>
            </a:r>
            <a:endParaRPr b="1" sz="2500" u="sng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 Narrow"/>
              <a:buChar char="●"/>
            </a:pPr>
            <a:r>
              <a:rPr lang="en-US" sz="2400">
                <a:latin typeface="Arial Narrow"/>
                <a:ea typeface="Arial Narrow"/>
                <a:cs typeface="Arial Narrow"/>
                <a:sym typeface="Arial Narrow"/>
              </a:rPr>
              <a:t>Maintain continuous communication with existing customers.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 Narrow"/>
              <a:buChar char="●"/>
            </a:pPr>
            <a:r>
              <a:rPr lang="en-US" sz="2400">
                <a:latin typeface="Arial Narrow"/>
                <a:ea typeface="Arial Narrow"/>
                <a:cs typeface="Arial Narrow"/>
                <a:sym typeface="Arial Narrow"/>
              </a:rPr>
              <a:t>Use marketing and networking to expand the customer base.</a:t>
            </a:r>
            <a:endParaRPr i="0" sz="2400" u="none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g1cafdf0f1e2_0_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66975" y="601200"/>
            <a:ext cx="8685199" cy="467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g1cafdf0f1e2_0_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g1cafdf0f1e2_0_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g1cafdf0f1e2_0_22"/>
          <p:cNvPicPr preferRelativeResize="0"/>
          <p:nvPr/>
        </p:nvPicPr>
        <p:blipFill rotWithShape="1">
          <a:blip r:embed="rId6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g1cafdf0f1e2_0_22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g1cafdf0f1e2_0_22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</a:t>
            </a:r>
            <a:r>
              <a:rPr b="1" lang="en-US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Sentinel</a:t>
            </a: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6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Market analysis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3" name="Google Shape;143;g1cafdf0f1e2_0_22"/>
          <p:cNvSpPr txBox="1"/>
          <p:nvPr/>
        </p:nvSpPr>
        <p:spPr>
          <a:xfrm>
            <a:off x="419925" y="2450000"/>
            <a:ext cx="16743000" cy="61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lang="en-US" sz="2500" u="sng">
                <a:latin typeface="Arial Narrow"/>
                <a:ea typeface="Arial Narrow"/>
                <a:cs typeface="Arial Narrow"/>
                <a:sym typeface="Arial Narrow"/>
              </a:rPr>
              <a:t>TAM:</a:t>
            </a:r>
            <a:endParaRPr b="1" sz="2500" u="sng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 Narrow"/>
              <a:buChar char="●"/>
            </a:pPr>
            <a:r>
              <a:rPr lang="en-US" sz="2400">
                <a:latin typeface="Arial Narrow"/>
                <a:ea typeface="Arial Narrow"/>
                <a:cs typeface="Arial Narrow"/>
                <a:sym typeface="Arial Narrow"/>
              </a:rPr>
              <a:t>Global neurology device market for 2022: $12.4 USD billion 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 Narrow"/>
              <a:buChar char="●"/>
            </a:pPr>
            <a:r>
              <a:rPr lang="en-US" sz="2400">
                <a:latin typeface="Arial Narrow"/>
                <a:ea typeface="Arial Narrow"/>
                <a:cs typeface="Arial Narrow"/>
                <a:sym typeface="Arial Narrow"/>
              </a:rPr>
              <a:t>$1.06 USD billion annually for the EEG market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 Narrow"/>
              <a:buChar char="●"/>
            </a:pPr>
            <a:r>
              <a:rPr lang="en-US" sz="2400">
                <a:latin typeface="Arial Narrow"/>
                <a:ea typeface="Arial Narrow"/>
                <a:cs typeface="Arial Narrow"/>
                <a:sym typeface="Arial Narrow"/>
              </a:rPr>
              <a:t>Ischaemic strokes: 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810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 Narrow"/>
              <a:buChar char="○"/>
            </a:pPr>
            <a:r>
              <a:rPr lang="en-US" sz="2400">
                <a:latin typeface="Arial Narrow"/>
                <a:ea typeface="Arial Narrow"/>
                <a:cs typeface="Arial Narrow"/>
                <a:sym typeface="Arial Narrow"/>
              </a:rPr>
              <a:t>7.6 million new cases annually.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810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 Narrow"/>
              <a:buChar char="○"/>
            </a:pPr>
            <a:r>
              <a:rPr lang="en-US" sz="2400">
                <a:latin typeface="Arial Narrow"/>
                <a:ea typeface="Arial Narrow"/>
                <a:cs typeface="Arial Narrow"/>
                <a:sym typeface="Arial Narrow"/>
              </a:rPr>
              <a:t>77 million cases living with ischaemic stroke experience annually.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 u="sng">
                <a:latin typeface="Arial Narrow"/>
                <a:ea typeface="Arial Narrow"/>
                <a:cs typeface="Arial Narrow"/>
                <a:sym typeface="Arial Narrow"/>
              </a:rPr>
              <a:t>SAM:</a:t>
            </a:r>
            <a:endParaRPr b="1" sz="2500" u="sng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 Narrow"/>
              <a:buChar char="●"/>
            </a:pPr>
            <a:r>
              <a:rPr lang="en-US" sz="2400">
                <a:latin typeface="Arial Narrow"/>
                <a:ea typeface="Arial Narrow"/>
                <a:cs typeface="Arial Narrow"/>
                <a:sym typeface="Arial Narrow"/>
              </a:rPr>
              <a:t>50% of patients that were admitted for a stroke require extended hospital stay (more than 2 days). ¼ of stroke admission cases are false alarms. ⅓ of confirmed cases are mild, and do not require extended stay. 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 Narrow"/>
              <a:buChar char="●"/>
            </a:pPr>
            <a:r>
              <a:rPr lang="en-US" sz="2400">
                <a:latin typeface="Arial Narrow"/>
                <a:ea typeface="Arial Narrow"/>
                <a:cs typeface="Arial Narrow"/>
                <a:sym typeface="Arial Narrow"/>
              </a:rPr>
              <a:t>Approximately 5 million ischaemic stroke cases annually require extended stay.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 u="sng">
                <a:latin typeface="Arial Narrow"/>
                <a:ea typeface="Arial Narrow"/>
                <a:cs typeface="Arial Narrow"/>
                <a:sym typeface="Arial Narrow"/>
              </a:rPr>
              <a:t>SOM:</a:t>
            </a:r>
            <a:endParaRPr b="1" sz="2500" u="sng"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 Narrow"/>
              <a:buChar char="●"/>
            </a:pPr>
            <a:r>
              <a:rPr lang="en-US" sz="2400">
                <a:latin typeface="Arial Narrow"/>
                <a:ea typeface="Arial Narrow"/>
                <a:cs typeface="Arial Narrow"/>
                <a:sym typeface="Arial Narrow"/>
              </a:rPr>
              <a:t>Approximately 20 000 people annually for the Australian market.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g1b38f6bd4a5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133" y="8960826"/>
            <a:ext cx="2338077" cy="984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g1b38f6bd4a5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860273" y="9035663"/>
            <a:ext cx="3199127" cy="1015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g1b38f6bd4a5_0_0"/>
          <p:cNvPicPr preferRelativeResize="0"/>
          <p:nvPr/>
        </p:nvPicPr>
        <p:blipFill rotWithShape="1">
          <a:blip r:embed="rId5">
            <a:alphaModFix/>
          </a:blip>
          <a:srcRect b="0" l="3855" r="0" t="12056"/>
          <a:stretch/>
        </p:blipFill>
        <p:spPr>
          <a:xfrm>
            <a:off x="10443992" y="8960826"/>
            <a:ext cx="4316259" cy="1184447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g1b38f6bd4a5_0_0"/>
          <p:cNvSpPr txBox="1"/>
          <p:nvPr/>
        </p:nvSpPr>
        <p:spPr>
          <a:xfrm rot="-5400000">
            <a:off x="16528500" y="1194127"/>
            <a:ext cx="278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rgbClr val="FC8A17"/>
                </a:solidFill>
                <a:latin typeface="Montserrat"/>
                <a:ea typeface="Montserrat"/>
                <a:cs typeface="Montserrat"/>
                <a:sym typeface="Montserrat"/>
              </a:rPr>
              <a:t>HISS 2022/2023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g1b38f6bd4a5_0_0"/>
          <p:cNvSpPr txBox="1"/>
          <p:nvPr/>
        </p:nvSpPr>
        <p:spPr>
          <a:xfrm>
            <a:off x="419925" y="414500"/>
            <a:ext cx="16913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Project </a:t>
            </a:r>
            <a:r>
              <a:rPr b="1" lang="en-US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Sentinel</a:t>
            </a:r>
            <a:r>
              <a:rPr b="1" i="0" lang="en-US" sz="3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-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Week 6 Deliverables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Project Reflection</a:t>
            </a:r>
            <a:endParaRPr b="0" i="0" sz="3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" name="Google Shape;153;g1b38f6bd4a5_0_0"/>
          <p:cNvSpPr txBox="1"/>
          <p:nvPr/>
        </p:nvSpPr>
        <p:spPr>
          <a:xfrm>
            <a:off x="419925" y="2450000"/>
            <a:ext cx="167430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End of week reflections/highlights/learning points:</a:t>
            </a:r>
            <a:endParaRPr b="1" i="0" sz="2400" u="none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 Narrow"/>
              <a:buChar char="●"/>
            </a:pPr>
            <a:r>
              <a:rPr lang="en-US" sz="2400">
                <a:latin typeface="Arial Narrow"/>
                <a:ea typeface="Arial Narrow"/>
                <a:cs typeface="Arial Narrow"/>
                <a:sym typeface="Arial Narrow"/>
              </a:rPr>
              <a:t>Importance of selecting the correct business model to ensure company longevity</a:t>
            </a:r>
            <a:endParaRPr i="0" sz="2400" u="none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 Narrow"/>
              <a:buChar char="●"/>
            </a:pPr>
            <a:r>
              <a:rPr lang="en-US" sz="2400">
                <a:latin typeface="Arial Narrow"/>
                <a:ea typeface="Arial Narrow"/>
                <a:cs typeface="Arial Narrow"/>
                <a:sym typeface="Arial Narrow"/>
              </a:rPr>
              <a:t>Insight into economic factors affecting the development of a MedTech product</a:t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Final Questions:</a:t>
            </a:r>
            <a:endParaRPr b="1" i="0" sz="2400" u="none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 Narrow"/>
              <a:buChar char="●"/>
            </a:pPr>
            <a:r>
              <a:rPr lang="en-US" sz="2400">
                <a:latin typeface="Arial Narrow"/>
                <a:ea typeface="Arial Narrow"/>
                <a:cs typeface="Arial Narrow"/>
                <a:sym typeface="Arial Narrow"/>
              </a:rPr>
              <a:t>Do we have to adhere to a singular business model </a:t>
            </a:r>
            <a:r>
              <a:rPr lang="en-US" sz="2400">
                <a:latin typeface="Arial Narrow"/>
                <a:ea typeface="Arial Narrow"/>
                <a:cs typeface="Arial Narrow"/>
                <a:sym typeface="Arial Narrow"/>
              </a:rPr>
              <a:t>throughout</a:t>
            </a:r>
            <a:r>
              <a:rPr lang="en-US" sz="2400">
                <a:latin typeface="Arial Narrow"/>
                <a:ea typeface="Arial Narrow"/>
                <a:cs typeface="Arial Narrow"/>
                <a:sym typeface="Arial Narrow"/>
              </a:rPr>
              <a:t> the entire product development process, or can the strategy be changed later on once the company grows in size, a larger customer base is acquired, etc.?</a:t>
            </a:r>
            <a:endParaRPr i="0" sz="2400" u="none" cap="none" strike="noStrike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